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54" r:id="rId2"/>
    <p:sldId id="256" r:id="rId3"/>
    <p:sldId id="522" r:id="rId4"/>
    <p:sldId id="371" r:id="rId5"/>
    <p:sldId id="372" r:id="rId6"/>
    <p:sldId id="373" r:id="rId7"/>
    <p:sldId id="374" r:id="rId8"/>
    <p:sldId id="375" r:id="rId9"/>
    <p:sldId id="376" r:id="rId10"/>
    <p:sldId id="377" r:id="rId11"/>
    <p:sldId id="378" r:id="rId12"/>
    <p:sldId id="379" r:id="rId13"/>
    <p:sldId id="539" r:id="rId14"/>
    <p:sldId id="258" r:id="rId15"/>
    <p:sldId id="259" r:id="rId16"/>
    <p:sldId id="260" r:id="rId17"/>
    <p:sldId id="54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93" r:id="rId31"/>
    <p:sldId id="394" r:id="rId32"/>
    <p:sldId id="395" r:id="rId33"/>
    <p:sldId id="396" r:id="rId34"/>
    <p:sldId id="397" r:id="rId35"/>
    <p:sldId id="398" r:id="rId36"/>
    <p:sldId id="399" r:id="rId37"/>
    <p:sldId id="400" r:id="rId38"/>
    <p:sldId id="401" r:id="rId39"/>
    <p:sldId id="262" r:id="rId40"/>
    <p:sldId id="264" r:id="rId41"/>
    <p:sldId id="263" r:id="rId42"/>
    <p:sldId id="527" r:id="rId43"/>
    <p:sldId id="528" r:id="rId44"/>
    <p:sldId id="529" r:id="rId45"/>
    <p:sldId id="541" r:id="rId46"/>
    <p:sldId id="402" r:id="rId47"/>
    <p:sldId id="403" r:id="rId48"/>
    <p:sldId id="404" r:id="rId49"/>
    <p:sldId id="530" r:id="rId50"/>
    <p:sldId id="531" r:id="rId51"/>
    <p:sldId id="532" r:id="rId52"/>
    <p:sldId id="405" r:id="rId53"/>
    <p:sldId id="406" r:id="rId54"/>
    <p:sldId id="407" r:id="rId55"/>
    <p:sldId id="408" r:id="rId56"/>
    <p:sldId id="409" r:id="rId57"/>
    <p:sldId id="410" r:id="rId58"/>
    <p:sldId id="411" r:id="rId59"/>
    <p:sldId id="412" r:id="rId60"/>
    <p:sldId id="413" r:id="rId61"/>
    <p:sldId id="414" r:id="rId62"/>
    <p:sldId id="261" r:id="rId63"/>
    <p:sldId id="271" r:id="rId64"/>
    <p:sldId id="415" r:id="rId65"/>
    <p:sldId id="542" r:id="rId66"/>
    <p:sldId id="417" r:id="rId67"/>
    <p:sldId id="524" r:id="rId68"/>
    <p:sldId id="543" r:id="rId69"/>
    <p:sldId id="416" r:id="rId70"/>
    <p:sldId id="426" r:id="rId71"/>
    <p:sldId id="427" r:id="rId72"/>
    <p:sldId id="428" r:id="rId73"/>
    <p:sldId id="544" r:id="rId74"/>
    <p:sldId id="418" r:id="rId75"/>
    <p:sldId id="419" r:id="rId76"/>
    <p:sldId id="420" r:id="rId77"/>
    <p:sldId id="421" r:id="rId78"/>
    <p:sldId id="422" r:id="rId79"/>
    <p:sldId id="423" r:id="rId80"/>
    <p:sldId id="424" r:id="rId81"/>
    <p:sldId id="425" r:id="rId82"/>
    <p:sldId id="525" r:id="rId83"/>
    <p:sldId id="429" r:id="rId84"/>
    <p:sldId id="523" r:id="rId85"/>
    <p:sldId id="545" r:id="rId86"/>
    <p:sldId id="430" r:id="rId87"/>
    <p:sldId id="431" r:id="rId88"/>
    <p:sldId id="432" r:id="rId89"/>
    <p:sldId id="433" r:id="rId90"/>
    <p:sldId id="434" r:id="rId91"/>
    <p:sldId id="435" r:id="rId92"/>
    <p:sldId id="436" r:id="rId93"/>
    <p:sldId id="437" r:id="rId94"/>
    <p:sldId id="438" r:id="rId95"/>
    <p:sldId id="439" r:id="rId96"/>
    <p:sldId id="440" r:id="rId97"/>
    <p:sldId id="441" r:id="rId98"/>
    <p:sldId id="442" r:id="rId99"/>
    <p:sldId id="443" r:id="rId100"/>
    <p:sldId id="444" r:id="rId101"/>
    <p:sldId id="445" r:id="rId102"/>
    <p:sldId id="446" r:id="rId103"/>
    <p:sldId id="447" r:id="rId104"/>
    <p:sldId id="448" r:id="rId105"/>
    <p:sldId id="546" r:id="rId106"/>
    <p:sldId id="449" r:id="rId107"/>
    <p:sldId id="450" r:id="rId108"/>
    <p:sldId id="451" r:id="rId109"/>
    <p:sldId id="547" r:id="rId110"/>
    <p:sldId id="452" r:id="rId111"/>
    <p:sldId id="533" r:id="rId112"/>
    <p:sldId id="534" r:id="rId113"/>
    <p:sldId id="535" r:id="rId114"/>
    <p:sldId id="453" r:id="rId115"/>
    <p:sldId id="454" r:id="rId116"/>
    <p:sldId id="455" r:id="rId117"/>
    <p:sldId id="548" r:id="rId118"/>
    <p:sldId id="456" r:id="rId119"/>
    <p:sldId id="457" r:id="rId120"/>
    <p:sldId id="458" r:id="rId121"/>
    <p:sldId id="459" r:id="rId122"/>
    <p:sldId id="460" r:id="rId123"/>
    <p:sldId id="461" r:id="rId124"/>
    <p:sldId id="526" r:id="rId125"/>
    <p:sldId id="463" r:id="rId126"/>
    <p:sldId id="464" r:id="rId127"/>
    <p:sldId id="465" r:id="rId128"/>
    <p:sldId id="466" r:id="rId129"/>
    <p:sldId id="467" r:id="rId130"/>
    <p:sldId id="468" r:id="rId131"/>
    <p:sldId id="469" r:id="rId132"/>
    <p:sldId id="470" r:id="rId133"/>
    <p:sldId id="471" r:id="rId134"/>
    <p:sldId id="472" r:id="rId135"/>
    <p:sldId id="473" r:id="rId136"/>
    <p:sldId id="474" r:id="rId137"/>
    <p:sldId id="536" r:id="rId138"/>
    <p:sldId id="537" r:id="rId139"/>
    <p:sldId id="538" r:id="rId140"/>
    <p:sldId id="549" r:id="rId141"/>
    <p:sldId id="462" r:id="rId142"/>
    <p:sldId id="475" r:id="rId143"/>
    <p:sldId id="476" r:id="rId144"/>
    <p:sldId id="477" r:id="rId145"/>
    <p:sldId id="478" r:id="rId146"/>
    <p:sldId id="479" r:id="rId147"/>
    <p:sldId id="480" r:id="rId148"/>
    <p:sldId id="550" r:id="rId149"/>
    <p:sldId id="481" r:id="rId150"/>
    <p:sldId id="482" r:id="rId151"/>
    <p:sldId id="551" r:id="rId152"/>
    <p:sldId id="483" r:id="rId153"/>
    <p:sldId id="484" r:id="rId154"/>
    <p:sldId id="485" r:id="rId155"/>
    <p:sldId id="486" r:id="rId156"/>
    <p:sldId id="487" r:id="rId157"/>
    <p:sldId id="488" r:id="rId158"/>
    <p:sldId id="489" r:id="rId159"/>
    <p:sldId id="490" r:id="rId160"/>
    <p:sldId id="491" r:id="rId161"/>
    <p:sldId id="492" r:id="rId162"/>
    <p:sldId id="493" r:id="rId163"/>
    <p:sldId id="494" r:id="rId164"/>
    <p:sldId id="495" r:id="rId165"/>
    <p:sldId id="496" r:id="rId166"/>
    <p:sldId id="497" r:id="rId167"/>
    <p:sldId id="498" r:id="rId168"/>
    <p:sldId id="265" r:id="rId169"/>
    <p:sldId id="272" r:id="rId170"/>
    <p:sldId id="552" r:id="rId171"/>
    <p:sldId id="499" r:id="rId172"/>
    <p:sldId id="500" r:id="rId173"/>
    <p:sldId id="501" r:id="rId174"/>
    <p:sldId id="502" r:id="rId175"/>
    <p:sldId id="503" r:id="rId176"/>
    <p:sldId id="553" r:id="rId177"/>
    <p:sldId id="286" r:id="rId178"/>
    <p:sldId id="296" r:id="rId179"/>
    <p:sldId id="516" r:id="rId180"/>
    <p:sldId id="517" r:id="rId181"/>
    <p:sldId id="521" r:id="rId182"/>
    <p:sldId id="519" r:id="rId183"/>
    <p:sldId id="520" r:id="rId184"/>
    <p:sldId id="504" r:id="rId185"/>
    <p:sldId id="505" r:id="rId186"/>
    <p:sldId id="506" r:id="rId187"/>
    <p:sldId id="507" r:id="rId188"/>
    <p:sldId id="508" r:id="rId189"/>
    <p:sldId id="509" r:id="rId190"/>
    <p:sldId id="515" r:id="rId191"/>
  </p:sldIdLst>
  <p:sldSz cx="9144000" cy="6858000" type="screen4x3"/>
  <p:notesSz cx="6858000" cy="9144000"/>
  <p:custDataLst>
    <p:tags r:id="rId19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D7D"/>
    <a:srgbClr val="1F497D"/>
    <a:srgbClr val="4F81BD"/>
    <a:srgbClr val="95B3D7"/>
    <a:srgbClr val="D68ACB"/>
    <a:srgbClr val="F89ABC"/>
    <a:srgbClr val="FF8989"/>
    <a:srgbClr val="FF9B57"/>
    <a:srgbClr val="FF7C80"/>
    <a:srgbClr val="FF8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9448" autoAdjust="0"/>
    <p:restoredTop sz="94660"/>
  </p:normalViewPr>
  <p:slideViewPr>
    <p:cSldViewPr snapToGrid="0">
      <p:cViewPr varScale="1">
        <p:scale>
          <a:sx n="72" d="100"/>
          <a:sy n="72" d="100"/>
        </p:scale>
        <p:origin x="1842" y="66"/>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tags" Target="tags/tag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2E458-D61F-420A-9767-A50988025FC5}" type="datetimeFigureOut">
              <a:rPr lang="en-IN" smtClean="0"/>
              <a:pPr/>
              <a:t>04-02-2020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560725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2E458-D61F-420A-9767-A50988025FC5}" type="datetimeFigureOut">
              <a:rPr lang="en-IN" smtClean="0"/>
              <a:pPr/>
              <a:t>04-02-2020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2329031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2E458-D61F-420A-9767-A50988025FC5}" type="datetimeFigureOut">
              <a:rPr lang="en-IN" smtClean="0"/>
              <a:pPr/>
              <a:t>04-02-2020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2500024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2E458-D61F-420A-9767-A50988025FC5}" type="datetimeFigureOut">
              <a:rPr lang="en-IN" smtClean="0"/>
              <a:pPr/>
              <a:t>04-02-2020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58381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E2E458-D61F-420A-9767-A50988025FC5}" type="datetimeFigureOut">
              <a:rPr lang="en-IN" smtClean="0"/>
              <a:pPr/>
              <a:t>04-02-2020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3828920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2E458-D61F-420A-9767-A50988025FC5}" type="datetimeFigureOut">
              <a:rPr lang="en-IN" smtClean="0"/>
              <a:pPr/>
              <a:t>04-02-2020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1786324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2E458-D61F-420A-9767-A50988025FC5}" type="datetimeFigureOut">
              <a:rPr lang="en-IN" smtClean="0"/>
              <a:pPr/>
              <a:t>04-02-2020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1949466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2E458-D61F-420A-9767-A50988025FC5}" type="datetimeFigureOut">
              <a:rPr lang="en-IN" smtClean="0"/>
              <a:pPr/>
              <a:t>04-02-2020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204876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2E458-D61F-420A-9767-A50988025FC5}" type="datetimeFigureOut">
              <a:rPr lang="en-IN" smtClean="0"/>
              <a:pPr/>
              <a:t>04-02-2020</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406165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E2E458-D61F-420A-9767-A50988025FC5}" type="datetimeFigureOut">
              <a:rPr lang="en-IN" smtClean="0"/>
              <a:pPr/>
              <a:t>04-02-2020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3272169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E2E458-D61F-420A-9767-A50988025FC5}" type="datetimeFigureOut">
              <a:rPr lang="en-IN" smtClean="0"/>
              <a:pPr/>
              <a:t>04-02-2020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617964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2E458-D61F-420A-9767-A50988025FC5}" type="datetimeFigureOut">
              <a:rPr lang="en-IN" smtClean="0"/>
              <a:pPr/>
              <a:t>04-02-2020</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99C75-4A8A-4B77-97F9-FF982091111D}" type="slidenum">
              <a:rPr lang="en-IN" smtClean="0"/>
              <a:pPr/>
              <a:t>‹#›</a:t>
            </a:fld>
            <a:endParaRPr lang="en-IN" dirty="0"/>
          </a:p>
        </p:txBody>
      </p:sp>
    </p:spTree>
    <p:extLst>
      <p:ext uri="{BB962C8B-B14F-4D97-AF65-F5344CB8AC3E}">
        <p14:creationId xmlns:p14="http://schemas.microsoft.com/office/powerpoint/2010/main" val="2569746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hyperlink" Target="http://www.managementstudyguide.com/" TargetMode="Externa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jpeg"/><Relationship Id="rId5" Type="http://schemas.openxmlformats.org/officeDocument/2006/relationships/image" Target="../media/image12.jpeg"/><Relationship Id="rId4"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45.xml"/><Relationship Id="rId7" Type="http://schemas.openxmlformats.org/officeDocument/2006/relationships/image" Target="../media/image46.png"/><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image" Target="../media/image88.png"/><Relationship Id="rId5" Type="http://schemas.openxmlformats.org/officeDocument/2006/relationships/slideLayout" Target="../slideLayouts/slideLayout7.xml"/><Relationship Id="rId4" Type="http://schemas.openxmlformats.org/officeDocument/2006/relationships/tags" Target="../tags/tag346.xml"/></Relationships>
</file>

<file path=ppt/slides/_rels/slide10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49.xml"/><Relationship Id="rId7" Type="http://schemas.openxmlformats.org/officeDocument/2006/relationships/image" Target="../media/image46.png"/><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image" Target="../media/image89.jpeg"/><Relationship Id="rId5" Type="http://schemas.openxmlformats.org/officeDocument/2006/relationships/slideLayout" Target="../slideLayouts/slideLayout7.xml"/><Relationship Id="rId4" Type="http://schemas.openxmlformats.org/officeDocument/2006/relationships/tags" Target="../tags/tag350.xml"/></Relationships>
</file>

<file path=ppt/slides/_rels/slide10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53.xml"/><Relationship Id="rId7" Type="http://schemas.openxmlformats.org/officeDocument/2006/relationships/image" Target="../media/image46.png"/><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image" Target="../media/image90.jpeg"/><Relationship Id="rId5" Type="http://schemas.openxmlformats.org/officeDocument/2006/relationships/slideLayout" Target="../slideLayouts/slideLayout7.xml"/><Relationship Id="rId4" Type="http://schemas.openxmlformats.org/officeDocument/2006/relationships/tags" Target="../tags/tag354.xml"/></Relationships>
</file>

<file path=ppt/slides/_rels/slide103.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tags" Target="../tags/tag357.xml"/><Relationship Id="rId7" Type="http://schemas.openxmlformats.org/officeDocument/2006/relationships/image" Target="../media/image91.jpeg"/><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slideLayout" Target="../slideLayouts/slideLayout7.xml"/><Relationship Id="rId5" Type="http://schemas.openxmlformats.org/officeDocument/2006/relationships/tags" Target="../tags/tag359.xml"/><Relationship Id="rId10" Type="http://schemas.openxmlformats.org/officeDocument/2006/relationships/image" Target="../media/image5.jpeg"/><Relationship Id="rId4" Type="http://schemas.openxmlformats.org/officeDocument/2006/relationships/tags" Target="../tags/tag358.xml"/><Relationship Id="rId9" Type="http://schemas.openxmlformats.org/officeDocument/2006/relationships/image" Target="../media/image46.png"/></Relationships>
</file>

<file path=ppt/slides/_rels/slide10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62.xml"/><Relationship Id="rId7" Type="http://schemas.openxmlformats.org/officeDocument/2006/relationships/image" Target="../media/image46.pn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image" Target="../media/image93.jpeg"/><Relationship Id="rId5" Type="http://schemas.openxmlformats.org/officeDocument/2006/relationships/slideLayout" Target="../slideLayouts/slideLayout7.xml"/><Relationship Id="rId4" Type="http://schemas.openxmlformats.org/officeDocument/2006/relationships/tags" Target="../tags/tag363.xml"/></Relationships>
</file>

<file path=ppt/slides/_rels/slide105.xml.rels><?xml version="1.0" encoding="UTF-8" standalone="yes"?>
<Relationships xmlns="http://schemas.openxmlformats.org/package/2006/relationships"><Relationship Id="rId3" Type="http://schemas.openxmlformats.org/officeDocument/2006/relationships/tags" Target="../tags/tag366.xml"/><Relationship Id="rId7" Type="http://schemas.openxmlformats.org/officeDocument/2006/relationships/image" Target="../media/image5.jpeg"/><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tags" Target="../tags/tag369.xml"/><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image" Target="../media/image8.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image" Target="../media/image94.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75.xml"/><Relationship Id="rId7" Type="http://schemas.openxmlformats.org/officeDocument/2006/relationships/image" Target="../media/image96.jpeg"/><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image" Target="../media/image95.jpeg"/><Relationship Id="rId5" Type="http://schemas.openxmlformats.org/officeDocument/2006/relationships/slideLayout" Target="../slideLayouts/slideLayout7.xml"/><Relationship Id="rId4" Type="http://schemas.openxmlformats.org/officeDocument/2006/relationships/tags" Target="../tags/tag376.xml"/></Relationships>
</file>

<file path=ppt/slides/_rels/slide109.xml.rels><?xml version="1.0" encoding="UTF-8" standalone="yes"?>
<Relationships xmlns="http://schemas.openxmlformats.org/package/2006/relationships"><Relationship Id="rId3" Type="http://schemas.openxmlformats.org/officeDocument/2006/relationships/tags" Target="../tags/tag379.xml"/><Relationship Id="rId7" Type="http://schemas.openxmlformats.org/officeDocument/2006/relationships/image" Target="../media/image5.jpeg"/><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jpeg"/><Relationship Id="rId5" Type="http://schemas.openxmlformats.org/officeDocument/2006/relationships/image" Target="../media/image13.jpeg"/><Relationship Id="rId4"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82.xml"/><Relationship Id="rId7" Type="http://schemas.openxmlformats.org/officeDocument/2006/relationships/image" Target="../media/image98.jpeg"/><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image" Target="../media/image97.jpeg"/><Relationship Id="rId5" Type="http://schemas.openxmlformats.org/officeDocument/2006/relationships/slideLayout" Target="../slideLayouts/slideLayout7.xml"/><Relationship Id="rId4" Type="http://schemas.openxmlformats.org/officeDocument/2006/relationships/tags" Target="../tags/tag383.xml"/></Relationships>
</file>

<file path=ppt/slides/_rels/slide1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slide" Target="slide112.xml"/><Relationship Id="rId3" Type="http://schemas.openxmlformats.org/officeDocument/2006/relationships/tags" Target="../tags/tag386.xml"/><Relationship Id="rId7" Type="http://schemas.openxmlformats.org/officeDocument/2006/relationships/image" Target="../media/image5.jpeg"/><Relationship Id="rId12" Type="http://schemas.openxmlformats.org/officeDocument/2006/relationships/image" Target="../media/image99.png"/><Relationship Id="rId2" Type="http://schemas.openxmlformats.org/officeDocument/2006/relationships/tags" Target="../tags/tag385.xml"/><Relationship Id="rId1" Type="http://schemas.openxmlformats.org/officeDocument/2006/relationships/tags" Target="../tags/tag384.xml"/><Relationship Id="rId6" Type="http://schemas.openxmlformats.org/officeDocument/2006/relationships/slideLayout" Target="../slideLayouts/slideLayout7.xml"/><Relationship Id="rId11" Type="http://schemas.openxmlformats.org/officeDocument/2006/relationships/slide" Target="slide113.xml"/><Relationship Id="rId5" Type="http://schemas.openxmlformats.org/officeDocument/2006/relationships/tags" Target="../tags/tag388.xml"/><Relationship Id="rId10" Type="http://schemas.openxmlformats.org/officeDocument/2006/relationships/image" Target="../media/image35.png"/><Relationship Id="rId4" Type="http://schemas.openxmlformats.org/officeDocument/2006/relationships/tags" Target="../tags/tag387.xml"/><Relationship Id="rId9" Type="http://schemas.openxmlformats.org/officeDocument/2006/relationships/image" Target="../media/image34.png"/><Relationship Id="rId14" Type="http://schemas.openxmlformats.org/officeDocument/2006/relationships/image" Target="../media/image100.png"/></Relationships>
</file>

<file path=ppt/slides/_rels/slide1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slide" Target="slide114.xml"/><Relationship Id="rId3" Type="http://schemas.openxmlformats.org/officeDocument/2006/relationships/tags" Target="../tags/tag391.xml"/><Relationship Id="rId7" Type="http://schemas.openxmlformats.org/officeDocument/2006/relationships/image" Target="../media/image5.jpeg"/><Relationship Id="rId12" Type="http://schemas.openxmlformats.org/officeDocument/2006/relationships/image" Target="../media/image100.png"/><Relationship Id="rId2" Type="http://schemas.openxmlformats.org/officeDocument/2006/relationships/tags" Target="../tags/tag390.xml"/><Relationship Id="rId1" Type="http://schemas.openxmlformats.org/officeDocument/2006/relationships/tags" Target="../tags/tag389.xml"/><Relationship Id="rId6" Type="http://schemas.openxmlformats.org/officeDocument/2006/relationships/slideLayout" Target="../slideLayouts/slideLayout7.xml"/><Relationship Id="rId11" Type="http://schemas.openxmlformats.org/officeDocument/2006/relationships/image" Target="../media/image99.png"/><Relationship Id="rId5" Type="http://schemas.openxmlformats.org/officeDocument/2006/relationships/tags" Target="../tags/tag393.xml"/><Relationship Id="rId15" Type="http://schemas.openxmlformats.org/officeDocument/2006/relationships/image" Target="../media/image41.png"/><Relationship Id="rId10" Type="http://schemas.openxmlformats.org/officeDocument/2006/relationships/image" Target="../media/image35.png"/><Relationship Id="rId4" Type="http://schemas.openxmlformats.org/officeDocument/2006/relationships/tags" Target="../tags/tag392.xml"/><Relationship Id="rId9" Type="http://schemas.openxmlformats.org/officeDocument/2006/relationships/image" Target="../media/image34.png"/><Relationship Id="rId14" Type="http://schemas.openxmlformats.org/officeDocument/2006/relationships/image" Target="../media/image40.png"/></Relationships>
</file>

<file path=ppt/slides/_rels/slide1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slide" Target="slide114.xml"/><Relationship Id="rId3" Type="http://schemas.openxmlformats.org/officeDocument/2006/relationships/tags" Target="../tags/tag396.xml"/><Relationship Id="rId7" Type="http://schemas.openxmlformats.org/officeDocument/2006/relationships/image" Target="../media/image5.jpeg"/><Relationship Id="rId12" Type="http://schemas.openxmlformats.org/officeDocument/2006/relationships/image" Target="../media/image100.png"/><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slideLayout" Target="../slideLayouts/slideLayout7.xml"/><Relationship Id="rId11" Type="http://schemas.openxmlformats.org/officeDocument/2006/relationships/image" Target="../media/image99.png"/><Relationship Id="rId5" Type="http://schemas.openxmlformats.org/officeDocument/2006/relationships/tags" Target="../tags/tag398.xml"/><Relationship Id="rId15" Type="http://schemas.openxmlformats.org/officeDocument/2006/relationships/image" Target="../media/image42.png"/><Relationship Id="rId10" Type="http://schemas.openxmlformats.org/officeDocument/2006/relationships/image" Target="../media/image35.png"/><Relationship Id="rId4" Type="http://schemas.openxmlformats.org/officeDocument/2006/relationships/tags" Target="../tags/tag397.xml"/><Relationship Id="rId9" Type="http://schemas.openxmlformats.org/officeDocument/2006/relationships/image" Target="../media/image34.png"/><Relationship Id="rId14" Type="http://schemas.openxmlformats.org/officeDocument/2006/relationships/image" Target="../media/image40.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00.xml"/><Relationship Id="rId1" Type="http://schemas.openxmlformats.org/officeDocument/2006/relationships/tags" Target="../tags/tag399.xml"/><Relationship Id="rId4" Type="http://schemas.openxmlformats.org/officeDocument/2006/relationships/image" Target="../media/image5.jpeg"/></Relationships>
</file>

<file path=ppt/slides/_rels/slide115.xml.rels><?xml version="1.0" encoding="UTF-8" standalone="yes"?>
<Relationships xmlns="http://schemas.openxmlformats.org/package/2006/relationships"><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image" Target="../media/image5.jpeg"/><Relationship Id="rId5" Type="http://schemas.openxmlformats.org/officeDocument/2006/relationships/image" Target="../media/image101.png"/><Relationship Id="rId4"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tags" Target="../tags/tag406.xml"/><Relationship Id="rId7" Type="http://schemas.openxmlformats.org/officeDocument/2006/relationships/image" Target="../media/image102.png"/><Relationship Id="rId2" Type="http://schemas.openxmlformats.org/officeDocument/2006/relationships/tags" Target="../tags/tag405.xml"/><Relationship Id="rId1" Type="http://schemas.openxmlformats.org/officeDocument/2006/relationships/tags" Target="../tags/tag404.xml"/><Relationship Id="rId6" Type="http://schemas.openxmlformats.org/officeDocument/2006/relationships/image" Target="../media/image5.jpeg"/><Relationship Id="rId5" Type="http://schemas.openxmlformats.org/officeDocument/2006/relationships/image" Target="../media/image101.png"/><Relationship Id="rId4"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tags" Target="../tags/tag409.xml"/><Relationship Id="rId7" Type="http://schemas.openxmlformats.org/officeDocument/2006/relationships/image" Target="../media/image5.jpe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412.xml"/><Relationship Id="rId7" Type="http://schemas.openxmlformats.org/officeDocument/2006/relationships/image" Target="../media/image5.jpeg"/><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slideLayout" Target="../slideLayouts/slideLayout7.xml"/><Relationship Id="rId5" Type="http://schemas.openxmlformats.org/officeDocument/2006/relationships/tags" Target="../tags/tag414.xml"/><Relationship Id="rId10" Type="http://schemas.openxmlformats.org/officeDocument/2006/relationships/image" Target="../media/image46.png"/><Relationship Id="rId4" Type="http://schemas.openxmlformats.org/officeDocument/2006/relationships/tags" Target="../tags/tag413.xml"/><Relationship Id="rId9" Type="http://schemas.openxmlformats.org/officeDocument/2006/relationships/image" Target="../media/image45.png"/></Relationships>
</file>

<file path=ppt/slides/_rels/slide119.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image" Target="../media/image5.jpeg"/><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image" Target="../media/image4.pn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image" Target="../media/image45.png"/><Relationship Id="rId5" Type="http://schemas.openxmlformats.org/officeDocument/2006/relationships/tags" Target="../tags/tag419.xml"/><Relationship Id="rId10" Type="http://schemas.openxmlformats.org/officeDocument/2006/relationships/image" Target="../media/image103.jpeg"/><Relationship Id="rId4" Type="http://schemas.openxmlformats.org/officeDocument/2006/relationships/tags" Target="../tags/tag418.xml"/><Relationship Id="rId9"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5.jpeg"/><Relationship Id="rId5" Type="http://schemas.openxmlformats.org/officeDocument/2006/relationships/image" Target="../media/image14.jpeg"/><Relationship Id="rId4"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02.png"/><Relationship Id="rId3" Type="http://schemas.openxmlformats.org/officeDocument/2006/relationships/tags" Target="../tags/tag425.xml"/><Relationship Id="rId7" Type="http://schemas.openxmlformats.org/officeDocument/2006/relationships/tags" Target="../tags/tag429.xml"/><Relationship Id="rId12" Type="http://schemas.openxmlformats.org/officeDocument/2006/relationships/image" Target="../media/image5.jpeg"/><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image" Target="../media/image4.png"/><Relationship Id="rId5" Type="http://schemas.openxmlformats.org/officeDocument/2006/relationships/tags" Target="../tags/tag427.xml"/><Relationship Id="rId10" Type="http://schemas.openxmlformats.org/officeDocument/2006/relationships/image" Target="../media/image45.png"/><Relationship Id="rId4" Type="http://schemas.openxmlformats.org/officeDocument/2006/relationships/tags" Target="../tags/tag426.xml"/><Relationship Id="rId9" Type="http://schemas.openxmlformats.org/officeDocument/2006/relationships/image" Target="../media/image103.jpeg"/></Relationships>
</file>

<file path=ppt/slides/_rels/slide12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32.xml"/><Relationship Id="rId7" Type="http://schemas.openxmlformats.org/officeDocument/2006/relationships/tags" Target="../tags/tag436.xml"/><Relationship Id="rId12" Type="http://schemas.openxmlformats.org/officeDocument/2006/relationships/image" Target="../media/image5.jpeg"/><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11" Type="http://schemas.openxmlformats.org/officeDocument/2006/relationships/image" Target="../media/image46.png"/><Relationship Id="rId5" Type="http://schemas.openxmlformats.org/officeDocument/2006/relationships/tags" Target="../tags/tag434.xml"/><Relationship Id="rId10" Type="http://schemas.openxmlformats.org/officeDocument/2006/relationships/image" Target="../media/image4.png"/><Relationship Id="rId4" Type="http://schemas.openxmlformats.org/officeDocument/2006/relationships/tags" Target="../tags/tag433.xml"/><Relationship Id="rId9" Type="http://schemas.openxmlformats.org/officeDocument/2006/relationships/image" Target="../media/image103.jpeg"/></Relationships>
</file>

<file path=ppt/slides/_rels/slide12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39.xml"/><Relationship Id="rId7" Type="http://schemas.openxmlformats.org/officeDocument/2006/relationships/tags" Target="../tags/tag443.xml"/><Relationship Id="rId12" Type="http://schemas.openxmlformats.org/officeDocument/2006/relationships/image" Target="../media/image5.jpe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image" Target="../media/image43.png"/><Relationship Id="rId5" Type="http://schemas.openxmlformats.org/officeDocument/2006/relationships/tags" Target="../tags/tag441.xml"/><Relationship Id="rId10" Type="http://schemas.openxmlformats.org/officeDocument/2006/relationships/image" Target="../media/image4.png"/><Relationship Id="rId4" Type="http://schemas.openxmlformats.org/officeDocument/2006/relationships/tags" Target="../tags/tag440.xml"/><Relationship Id="rId9" Type="http://schemas.openxmlformats.org/officeDocument/2006/relationships/image" Target="../media/image103.jpeg"/></Relationships>
</file>

<file path=ppt/slides/_rels/slide123.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02.png"/><Relationship Id="rId3" Type="http://schemas.openxmlformats.org/officeDocument/2006/relationships/tags" Target="../tags/tag446.xml"/><Relationship Id="rId7" Type="http://schemas.openxmlformats.org/officeDocument/2006/relationships/tags" Target="../tags/tag450.xml"/><Relationship Id="rId12" Type="http://schemas.openxmlformats.org/officeDocument/2006/relationships/image" Target="../media/image5.jpeg"/><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tags" Target="../tags/tag449.xml"/><Relationship Id="rId11" Type="http://schemas.openxmlformats.org/officeDocument/2006/relationships/image" Target="../media/image43.png"/><Relationship Id="rId5" Type="http://schemas.openxmlformats.org/officeDocument/2006/relationships/tags" Target="../tags/tag448.xml"/><Relationship Id="rId10" Type="http://schemas.openxmlformats.org/officeDocument/2006/relationships/image" Target="../media/image4.png"/><Relationship Id="rId4" Type="http://schemas.openxmlformats.org/officeDocument/2006/relationships/tags" Target="../tags/tag447.xml"/><Relationship Id="rId9" Type="http://schemas.openxmlformats.org/officeDocument/2006/relationships/image" Target="../media/image103.jpeg"/><Relationship Id="rId14" Type="http://schemas.openxmlformats.org/officeDocument/2006/relationships/image" Target="../media/image79.png"/></Relationships>
</file>

<file path=ppt/slides/_rels/slide124.xml.rels><?xml version="1.0" encoding="UTF-8" standalone="yes"?>
<Relationships xmlns="http://schemas.openxmlformats.org/package/2006/relationships"><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image" Target="../media/image5.jpeg"/><Relationship Id="rId5" Type="http://schemas.openxmlformats.org/officeDocument/2006/relationships/image" Target="../media/image80.jpeg"/><Relationship Id="rId4"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tags" Target="../tags/tag454.xml"/><Relationship Id="rId6" Type="http://schemas.openxmlformats.org/officeDocument/2006/relationships/image" Target="../media/image5.jpeg"/><Relationship Id="rId5" Type="http://schemas.openxmlformats.org/officeDocument/2006/relationships/image" Target="../media/image104.jpeg"/><Relationship Id="rId4"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tags" Target="../tags/tag459.xml"/><Relationship Id="rId7" Type="http://schemas.openxmlformats.org/officeDocument/2006/relationships/image" Target="../media/image5.jpeg"/><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image" Target="../media/image105.jpeg"/><Relationship Id="rId5" Type="http://schemas.openxmlformats.org/officeDocument/2006/relationships/slideLayout" Target="../slideLayouts/slideLayout7.xml"/><Relationship Id="rId4" Type="http://schemas.openxmlformats.org/officeDocument/2006/relationships/tags" Target="../tags/tag460.xml"/><Relationship Id="rId9" Type="http://schemas.openxmlformats.org/officeDocument/2006/relationships/image" Target="../media/image107.jpeg"/></Relationships>
</file>

<file path=ppt/slides/_rels/slide127.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tags" Target="../tags/tag463.xml"/><Relationship Id="rId7" Type="http://schemas.openxmlformats.org/officeDocument/2006/relationships/image" Target="../media/image5.jpeg"/><Relationship Id="rId2" Type="http://schemas.openxmlformats.org/officeDocument/2006/relationships/tags" Target="../tags/tag462.xml"/><Relationship Id="rId1" Type="http://schemas.openxmlformats.org/officeDocument/2006/relationships/tags" Target="../tags/tag461.xml"/><Relationship Id="rId6" Type="http://schemas.openxmlformats.org/officeDocument/2006/relationships/image" Target="../media/image105.jpeg"/><Relationship Id="rId5" Type="http://schemas.openxmlformats.org/officeDocument/2006/relationships/slideLayout" Target="../slideLayouts/slideLayout7.xml"/><Relationship Id="rId4" Type="http://schemas.openxmlformats.org/officeDocument/2006/relationships/tags" Target="../tags/tag464.xml"/><Relationship Id="rId9" Type="http://schemas.openxmlformats.org/officeDocument/2006/relationships/image" Target="../media/image109.jpeg"/></Relationships>
</file>

<file path=ppt/slides/_rels/slide128.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tags" Target="../tags/tag467.xml"/><Relationship Id="rId7" Type="http://schemas.openxmlformats.org/officeDocument/2006/relationships/image" Target="../media/image5.jpeg"/><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image" Target="../media/image105.jpeg"/><Relationship Id="rId5" Type="http://schemas.openxmlformats.org/officeDocument/2006/relationships/slideLayout" Target="../slideLayouts/slideLayout7.xml"/><Relationship Id="rId4" Type="http://schemas.openxmlformats.org/officeDocument/2006/relationships/tags" Target="../tags/tag468.xml"/><Relationship Id="rId9" Type="http://schemas.openxmlformats.org/officeDocument/2006/relationships/image" Target="../media/image111.jpeg"/></Relationships>
</file>

<file path=ppt/slides/_rels/slide129.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tags" Target="../tags/tag471.xml"/><Relationship Id="rId7" Type="http://schemas.openxmlformats.org/officeDocument/2006/relationships/image" Target="../media/image5.jpeg"/><Relationship Id="rId2" Type="http://schemas.openxmlformats.org/officeDocument/2006/relationships/tags" Target="../tags/tag470.xml"/><Relationship Id="rId1" Type="http://schemas.openxmlformats.org/officeDocument/2006/relationships/tags" Target="../tags/tag469.xml"/><Relationship Id="rId6" Type="http://schemas.openxmlformats.org/officeDocument/2006/relationships/image" Target="../media/image105.jpeg"/><Relationship Id="rId5" Type="http://schemas.openxmlformats.org/officeDocument/2006/relationships/slideLayout" Target="../slideLayouts/slideLayout7.xml"/><Relationship Id="rId4" Type="http://schemas.openxmlformats.org/officeDocument/2006/relationships/tags" Target="../tags/tag472.xml"/><Relationship Id="rId9" Type="http://schemas.openxmlformats.org/officeDocument/2006/relationships/image" Target="../media/image113.jpeg"/></Relationships>
</file>

<file path=ppt/slides/_rels/slide1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5.jpe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tags" Target="../tags/tag475.xml"/><Relationship Id="rId7" Type="http://schemas.openxmlformats.org/officeDocument/2006/relationships/image" Target="../media/image5.jpeg"/><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image" Target="../media/image105.jpeg"/><Relationship Id="rId5" Type="http://schemas.openxmlformats.org/officeDocument/2006/relationships/slideLayout" Target="../slideLayouts/slideLayout7.xml"/><Relationship Id="rId4" Type="http://schemas.openxmlformats.org/officeDocument/2006/relationships/tags" Target="../tags/tag476.xml"/><Relationship Id="rId9" Type="http://schemas.openxmlformats.org/officeDocument/2006/relationships/image" Target="../media/image115.jpeg"/></Relationships>
</file>

<file path=ppt/slides/_rels/slide13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tags" Target="../tags/tag479.xml"/><Relationship Id="rId7" Type="http://schemas.openxmlformats.org/officeDocument/2006/relationships/image" Target="../media/image5.jpeg"/><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image" Target="../media/image105.jpeg"/><Relationship Id="rId5" Type="http://schemas.openxmlformats.org/officeDocument/2006/relationships/slideLayout" Target="../slideLayouts/slideLayout7.xml"/><Relationship Id="rId4" Type="http://schemas.openxmlformats.org/officeDocument/2006/relationships/tags" Target="../tags/tag480.xml"/><Relationship Id="rId9" Type="http://schemas.openxmlformats.org/officeDocument/2006/relationships/image" Target="../media/image117.jpeg"/></Relationships>
</file>

<file path=ppt/slides/_rels/slide13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483.xml"/><Relationship Id="rId7" Type="http://schemas.openxmlformats.org/officeDocument/2006/relationships/image" Target="../media/image5.jpeg"/><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image" Target="../media/image105.jpeg"/><Relationship Id="rId5" Type="http://schemas.openxmlformats.org/officeDocument/2006/relationships/slideLayout" Target="../slideLayouts/slideLayout7.xml"/><Relationship Id="rId4" Type="http://schemas.openxmlformats.org/officeDocument/2006/relationships/tags" Target="../tags/tag484.xml"/><Relationship Id="rId9" Type="http://schemas.openxmlformats.org/officeDocument/2006/relationships/image" Target="../media/image111.jpeg"/></Relationships>
</file>

<file path=ppt/slides/_rels/slide133.xml.rels><?xml version="1.0" encoding="UTF-8" standalone="yes"?>
<Relationships xmlns="http://schemas.openxmlformats.org/package/2006/relationships"><Relationship Id="rId3" Type="http://schemas.openxmlformats.org/officeDocument/2006/relationships/tags" Target="../tags/tag487.xml"/><Relationship Id="rId7" Type="http://schemas.openxmlformats.org/officeDocument/2006/relationships/image" Target="../media/image119.jpeg"/><Relationship Id="rId2" Type="http://schemas.openxmlformats.org/officeDocument/2006/relationships/tags" Target="../tags/tag486.xml"/><Relationship Id="rId1" Type="http://schemas.openxmlformats.org/officeDocument/2006/relationships/tags" Target="../tags/tag485.xml"/><Relationship Id="rId6" Type="http://schemas.openxmlformats.org/officeDocument/2006/relationships/image" Target="../media/image5.jpeg"/><Relationship Id="rId5" Type="http://schemas.openxmlformats.org/officeDocument/2006/relationships/image" Target="../media/image105.jpeg"/><Relationship Id="rId4"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tags" Target="../tags/tag490.xml"/><Relationship Id="rId7" Type="http://schemas.openxmlformats.org/officeDocument/2006/relationships/image" Target="../media/image120.jpeg"/><Relationship Id="rId2" Type="http://schemas.openxmlformats.org/officeDocument/2006/relationships/tags" Target="../tags/tag489.xml"/><Relationship Id="rId1" Type="http://schemas.openxmlformats.org/officeDocument/2006/relationships/tags" Target="../tags/tag488.xml"/><Relationship Id="rId6" Type="http://schemas.openxmlformats.org/officeDocument/2006/relationships/image" Target="../media/image5.jpeg"/><Relationship Id="rId5" Type="http://schemas.openxmlformats.org/officeDocument/2006/relationships/image" Target="../media/image105.jpeg"/><Relationship Id="rId4"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tags" Target="../tags/tag493.xml"/><Relationship Id="rId7" Type="http://schemas.openxmlformats.org/officeDocument/2006/relationships/image" Target="../media/image5.jpeg"/><Relationship Id="rId2" Type="http://schemas.openxmlformats.org/officeDocument/2006/relationships/tags" Target="../tags/tag492.xml"/><Relationship Id="rId1" Type="http://schemas.openxmlformats.org/officeDocument/2006/relationships/tags" Target="../tags/tag491.xml"/><Relationship Id="rId6" Type="http://schemas.openxmlformats.org/officeDocument/2006/relationships/image" Target="../media/image105.jpeg"/><Relationship Id="rId5" Type="http://schemas.openxmlformats.org/officeDocument/2006/relationships/slideLayout" Target="../slideLayouts/slideLayout7.xml"/><Relationship Id="rId4" Type="http://schemas.openxmlformats.org/officeDocument/2006/relationships/tags" Target="../tags/tag494.xml"/><Relationship Id="rId9" Type="http://schemas.openxmlformats.org/officeDocument/2006/relationships/image" Target="../media/image121.png"/></Relationships>
</file>

<file path=ppt/slides/_rels/slide136.xml.rels><?xml version="1.0" encoding="UTF-8" standalone="yes"?>
<Relationships xmlns="http://schemas.openxmlformats.org/package/2006/relationships"><Relationship Id="rId8" Type="http://schemas.openxmlformats.org/officeDocument/2006/relationships/image" Target="../media/image122.jpeg"/><Relationship Id="rId3" Type="http://schemas.openxmlformats.org/officeDocument/2006/relationships/tags" Target="../tags/tag497.xml"/><Relationship Id="rId7" Type="http://schemas.openxmlformats.org/officeDocument/2006/relationships/image" Target="../media/image5.jpeg"/><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image" Target="../media/image105.jpeg"/><Relationship Id="rId5" Type="http://schemas.openxmlformats.org/officeDocument/2006/relationships/slideLayout" Target="../slideLayouts/slideLayout7.xml"/><Relationship Id="rId4" Type="http://schemas.openxmlformats.org/officeDocument/2006/relationships/tags" Target="../tags/tag498.xml"/><Relationship Id="rId9" Type="http://schemas.openxmlformats.org/officeDocument/2006/relationships/image" Target="../media/image121.png"/></Relationships>
</file>

<file path=ppt/slides/_rels/slide13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24.png"/><Relationship Id="rId3" Type="http://schemas.openxmlformats.org/officeDocument/2006/relationships/tags" Target="../tags/tag501.xml"/><Relationship Id="rId7" Type="http://schemas.openxmlformats.org/officeDocument/2006/relationships/image" Target="../media/image5.jpeg"/><Relationship Id="rId12" Type="http://schemas.openxmlformats.org/officeDocument/2006/relationships/image" Target="../media/image123.png"/><Relationship Id="rId2" Type="http://schemas.openxmlformats.org/officeDocument/2006/relationships/tags" Target="../tags/tag500.xml"/><Relationship Id="rId16" Type="http://schemas.openxmlformats.org/officeDocument/2006/relationships/image" Target="../media/image126.png"/><Relationship Id="rId1" Type="http://schemas.openxmlformats.org/officeDocument/2006/relationships/tags" Target="../tags/tag499.xml"/><Relationship Id="rId6" Type="http://schemas.openxmlformats.org/officeDocument/2006/relationships/slideLayout" Target="../slideLayouts/slideLayout7.xml"/><Relationship Id="rId11" Type="http://schemas.openxmlformats.org/officeDocument/2006/relationships/slide" Target="slide139.xml"/><Relationship Id="rId5" Type="http://schemas.openxmlformats.org/officeDocument/2006/relationships/tags" Target="../tags/tag503.xml"/><Relationship Id="rId15" Type="http://schemas.openxmlformats.org/officeDocument/2006/relationships/image" Target="../media/image125.png"/><Relationship Id="rId10" Type="http://schemas.openxmlformats.org/officeDocument/2006/relationships/image" Target="../media/image35.png"/><Relationship Id="rId4" Type="http://schemas.openxmlformats.org/officeDocument/2006/relationships/tags" Target="../tags/tag502.xml"/><Relationship Id="rId9" Type="http://schemas.openxmlformats.org/officeDocument/2006/relationships/image" Target="../media/image34.png"/><Relationship Id="rId14" Type="http://schemas.openxmlformats.org/officeDocument/2006/relationships/slide" Target="slide138.xml"/></Relationships>
</file>

<file path=ppt/slides/_rels/slide13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25.png"/><Relationship Id="rId3" Type="http://schemas.openxmlformats.org/officeDocument/2006/relationships/tags" Target="../tags/tag506.xml"/><Relationship Id="rId7" Type="http://schemas.openxmlformats.org/officeDocument/2006/relationships/image" Target="../media/image5.jpeg"/><Relationship Id="rId12" Type="http://schemas.openxmlformats.org/officeDocument/2006/relationships/image" Target="../media/image124.png"/><Relationship Id="rId17" Type="http://schemas.openxmlformats.org/officeDocument/2006/relationships/slide" Target="slide140.xml"/><Relationship Id="rId2" Type="http://schemas.openxmlformats.org/officeDocument/2006/relationships/tags" Target="../tags/tag505.xml"/><Relationship Id="rId16" Type="http://schemas.openxmlformats.org/officeDocument/2006/relationships/image" Target="../media/image41.png"/><Relationship Id="rId1" Type="http://schemas.openxmlformats.org/officeDocument/2006/relationships/tags" Target="../tags/tag504.xml"/><Relationship Id="rId6" Type="http://schemas.openxmlformats.org/officeDocument/2006/relationships/slideLayout" Target="../slideLayouts/slideLayout7.xml"/><Relationship Id="rId11" Type="http://schemas.openxmlformats.org/officeDocument/2006/relationships/image" Target="../media/image123.png"/><Relationship Id="rId5" Type="http://schemas.openxmlformats.org/officeDocument/2006/relationships/tags" Target="../tags/tag508.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507.xml"/><Relationship Id="rId9" Type="http://schemas.openxmlformats.org/officeDocument/2006/relationships/image" Target="../media/image34.png"/><Relationship Id="rId14" Type="http://schemas.openxmlformats.org/officeDocument/2006/relationships/image" Target="../media/image126.png"/></Relationships>
</file>

<file path=ppt/slides/_rels/slide13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25.png"/><Relationship Id="rId3" Type="http://schemas.openxmlformats.org/officeDocument/2006/relationships/tags" Target="../tags/tag511.xml"/><Relationship Id="rId7" Type="http://schemas.openxmlformats.org/officeDocument/2006/relationships/image" Target="../media/image5.jpeg"/><Relationship Id="rId12" Type="http://schemas.openxmlformats.org/officeDocument/2006/relationships/image" Target="../media/image124.png"/><Relationship Id="rId17" Type="http://schemas.openxmlformats.org/officeDocument/2006/relationships/slide" Target="slide140.xml"/><Relationship Id="rId2" Type="http://schemas.openxmlformats.org/officeDocument/2006/relationships/tags" Target="../tags/tag510.xml"/><Relationship Id="rId16" Type="http://schemas.openxmlformats.org/officeDocument/2006/relationships/image" Target="../media/image42.png"/><Relationship Id="rId1" Type="http://schemas.openxmlformats.org/officeDocument/2006/relationships/tags" Target="../tags/tag509.xml"/><Relationship Id="rId6" Type="http://schemas.openxmlformats.org/officeDocument/2006/relationships/slideLayout" Target="../slideLayouts/slideLayout7.xml"/><Relationship Id="rId11" Type="http://schemas.openxmlformats.org/officeDocument/2006/relationships/image" Target="../media/image123.png"/><Relationship Id="rId5" Type="http://schemas.openxmlformats.org/officeDocument/2006/relationships/tags" Target="../tags/tag513.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512.xml"/><Relationship Id="rId9" Type="http://schemas.openxmlformats.org/officeDocument/2006/relationships/image" Target="../media/image34.png"/><Relationship Id="rId14" Type="http://schemas.openxmlformats.org/officeDocument/2006/relationships/image" Target="../media/image126.png"/></Relationships>
</file>

<file path=ppt/slides/_rels/slide14.xml.rels><?xml version="1.0" encoding="UTF-8" standalone="yes"?>
<Relationships xmlns="http://schemas.openxmlformats.org/package/2006/relationships"><Relationship Id="rId3" Type="http://schemas.openxmlformats.org/officeDocument/2006/relationships/tags" Target="../tags/tag42.xml"/><Relationship Id="rId7" Type="http://schemas.microsoft.com/office/2007/relationships/hdphoto" Target="../media/hdphoto1.wdp"/><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5.pn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tags" Target="../tags/tag516.xml"/><Relationship Id="rId7" Type="http://schemas.openxmlformats.org/officeDocument/2006/relationships/image" Target="../media/image5.jpeg"/><Relationship Id="rId2" Type="http://schemas.openxmlformats.org/officeDocument/2006/relationships/tags" Target="../tags/tag515.xml"/><Relationship Id="rId1" Type="http://schemas.openxmlformats.org/officeDocument/2006/relationships/tags" Target="../tags/tag514.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image" Target="../media/image5.jpeg"/><Relationship Id="rId5" Type="http://schemas.microsoft.com/office/2007/relationships/hdphoto" Target="../media/hdphoto6.wdp"/><Relationship Id="rId4" Type="http://schemas.openxmlformats.org/officeDocument/2006/relationships/image" Target="../media/image127.jpeg"/></Relationships>
</file>

<file path=ppt/slides/_rels/slide142.xml.rels><?xml version="1.0" encoding="UTF-8" standalone="yes"?>
<Relationships xmlns="http://schemas.openxmlformats.org/package/2006/relationships"><Relationship Id="rId3" Type="http://schemas.openxmlformats.org/officeDocument/2006/relationships/tags" Target="../tags/tag521.xml"/><Relationship Id="rId2" Type="http://schemas.openxmlformats.org/officeDocument/2006/relationships/tags" Target="../tags/tag520.xml"/><Relationship Id="rId1" Type="http://schemas.openxmlformats.org/officeDocument/2006/relationships/tags" Target="../tags/tag519.xml"/><Relationship Id="rId6" Type="http://schemas.openxmlformats.org/officeDocument/2006/relationships/image" Target="../media/image128.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tags" Target="../tags/tag524.xml"/><Relationship Id="rId2" Type="http://schemas.openxmlformats.org/officeDocument/2006/relationships/tags" Target="../tags/tag523.xml"/><Relationship Id="rId1" Type="http://schemas.openxmlformats.org/officeDocument/2006/relationships/tags" Target="../tags/tag522.xml"/><Relationship Id="rId6" Type="http://schemas.openxmlformats.org/officeDocument/2006/relationships/image" Target="../media/image129.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tags" Target="../tags/tag527.xml"/><Relationship Id="rId2" Type="http://schemas.openxmlformats.org/officeDocument/2006/relationships/tags" Target="../tags/tag526.xml"/><Relationship Id="rId1" Type="http://schemas.openxmlformats.org/officeDocument/2006/relationships/tags" Target="../tags/tag525.xml"/><Relationship Id="rId6" Type="http://schemas.openxmlformats.org/officeDocument/2006/relationships/image" Target="../media/image130.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530.xml"/><Relationship Id="rId7" Type="http://schemas.openxmlformats.org/officeDocument/2006/relationships/image" Target="../media/image96.jpeg"/><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image" Target="../media/image95.jpeg"/><Relationship Id="rId5" Type="http://schemas.openxmlformats.org/officeDocument/2006/relationships/slideLayout" Target="../slideLayouts/slideLayout7.xml"/><Relationship Id="rId4" Type="http://schemas.openxmlformats.org/officeDocument/2006/relationships/tags" Target="../tags/tag531.xml"/></Relationships>
</file>

<file path=ppt/slides/_rels/slide14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534.xml"/><Relationship Id="rId7" Type="http://schemas.openxmlformats.org/officeDocument/2006/relationships/image" Target="../media/image96.jpeg"/><Relationship Id="rId2" Type="http://schemas.openxmlformats.org/officeDocument/2006/relationships/tags" Target="../tags/tag533.xml"/><Relationship Id="rId1" Type="http://schemas.openxmlformats.org/officeDocument/2006/relationships/tags" Target="../tags/tag532.xml"/><Relationship Id="rId6" Type="http://schemas.openxmlformats.org/officeDocument/2006/relationships/image" Target="../media/image95.jpeg"/><Relationship Id="rId5" Type="http://schemas.openxmlformats.org/officeDocument/2006/relationships/slideLayout" Target="../slideLayouts/slideLayout7.xml"/><Relationship Id="rId4" Type="http://schemas.openxmlformats.org/officeDocument/2006/relationships/tags" Target="../tags/tag535.xml"/></Relationships>
</file>

<file path=ppt/slides/_rels/slide14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538.xml"/><Relationship Id="rId7" Type="http://schemas.openxmlformats.org/officeDocument/2006/relationships/image" Target="../media/image96.jpeg"/><Relationship Id="rId2" Type="http://schemas.openxmlformats.org/officeDocument/2006/relationships/tags" Target="../tags/tag537.xml"/><Relationship Id="rId1" Type="http://schemas.openxmlformats.org/officeDocument/2006/relationships/tags" Target="../tags/tag536.xml"/><Relationship Id="rId6" Type="http://schemas.openxmlformats.org/officeDocument/2006/relationships/image" Target="../media/image95.jpeg"/><Relationship Id="rId5" Type="http://schemas.openxmlformats.org/officeDocument/2006/relationships/slideLayout" Target="../slideLayouts/slideLayout7.xml"/><Relationship Id="rId4" Type="http://schemas.openxmlformats.org/officeDocument/2006/relationships/tags" Target="../tags/tag539.xml"/><Relationship Id="rId9" Type="http://schemas.openxmlformats.org/officeDocument/2006/relationships/image" Target="../media/image102.png"/></Relationships>
</file>

<file path=ppt/slides/_rels/slide148.xml.rels><?xml version="1.0" encoding="UTF-8" standalone="yes"?>
<Relationships xmlns="http://schemas.openxmlformats.org/package/2006/relationships"><Relationship Id="rId3" Type="http://schemas.openxmlformats.org/officeDocument/2006/relationships/tags" Target="../tags/tag542.xml"/><Relationship Id="rId7" Type="http://schemas.openxmlformats.org/officeDocument/2006/relationships/image" Target="../media/image5.jpe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tags" Target="../tags/tag545.xml"/><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image" Target="../media/image131.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45.xml"/><Relationship Id="rId7" Type="http://schemas.microsoft.com/office/2007/relationships/hdphoto" Target="../media/hdphoto2.wdp"/><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6.pn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tags" Target="../tags/tag546.xml"/><Relationship Id="rId6" Type="http://schemas.openxmlformats.org/officeDocument/2006/relationships/image" Target="../media/image5.jpeg"/><Relationship Id="rId5" Type="http://schemas.openxmlformats.org/officeDocument/2006/relationships/image" Target="../media/image132.jpeg"/><Relationship Id="rId4"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tags" Target="../tags/tag551.xml"/><Relationship Id="rId7" Type="http://schemas.openxmlformats.org/officeDocument/2006/relationships/image" Target="../media/image5.jpeg"/><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tags" Target="../tags/tag554.xml"/><Relationship Id="rId7" Type="http://schemas.openxmlformats.org/officeDocument/2006/relationships/image" Target="../media/image97.jpeg"/><Relationship Id="rId2" Type="http://schemas.openxmlformats.org/officeDocument/2006/relationships/tags" Target="../tags/tag553.xml"/><Relationship Id="rId1" Type="http://schemas.openxmlformats.org/officeDocument/2006/relationships/tags" Target="../tags/tag552.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555.xml"/></Relationships>
</file>

<file path=ppt/slides/_rels/slide153.xml.rels><?xml version="1.0" encoding="UTF-8" standalone="yes"?>
<Relationships xmlns="http://schemas.openxmlformats.org/package/2006/relationships"><Relationship Id="rId8" Type="http://schemas.openxmlformats.org/officeDocument/2006/relationships/tags" Target="../tags/tag563.xml"/><Relationship Id="rId13" Type="http://schemas.openxmlformats.org/officeDocument/2006/relationships/image" Target="../media/image136.png"/><Relationship Id="rId3" Type="http://schemas.openxmlformats.org/officeDocument/2006/relationships/tags" Target="../tags/tag558.xml"/><Relationship Id="rId7" Type="http://schemas.openxmlformats.org/officeDocument/2006/relationships/tags" Target="../tags/tag562.xml"/><Relationship Id="rId12" Type="http://schemas.openxmlformats.org/officeDocument/2006/relationships/image" Target="../media/image135.png"/><Relationship Id="rId2" Type="http://schemas.openxmlformats.org/officeDocument/2006/relationships/tags" Target="../tags/tag557.xml"/><Relationship Id="rId16" Type="http://schemas.openxmlformats.org/officeDocument/2006/relationships/image" Target="../media/image139.png"/><Relationship Id="rId1" Type="http://schemas.openxmlformats.org/officeDocument/2006/relationships/tags" Target="../tags/tag556.xml"/><Relationship Id="rId6" Type="http://schemas.openxmlformats.org/officeDocument/2006/relationships/tags" Target="../tags/tag561.xml"/><Relationship Id="rId11" Type="http://schemas.openxmlformats.org/officeDocument/2006/relationships/image" Target="../media/image134.png"/><Relationship Id="rId5" Type="http://schemas.openxmlformats.org/officeDocument/2006/relationships/tags" Target="../tags/tag560.xml"/><Relationship Id="rId15" Type="http://schemas.openxmlformats.org/officeDocument/2006/relationships/image" Target="../media/image138.png"/><Relationship Id="rId10" Type="http://schemas.openxmlformats.org/officeDocument/2006/relationships/image" Target="../media/image5.jpeg"/><Relationship Id="rId4" Type="http://schemas.openxmlformats.org/officeDocument/2006/relationships/tags" Target="../tags/tag559.xml"/><Relationship Id="rId9" Type="http://schemas.openxmlformats.org/officeDocument/2006/relationships/slideLayout" Target="../slideLayouts/slideLayout7.xml"/><Relationship Id="rId14" Type="http://schemas.openxmlformats.org/officeDocument/2006/relationships/image" Target="../media/image137.png"/></Relationships>
</file>

<file path=ppt/slides/_rels/slide154.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tags" Target="../tags/tag566.xml"/><Relationship Id="rId7" Type="http://schemas.openxmlformats.org/officeDocument/2006/relationships/image" Target="../media/image139.pn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567.xml"/></Relationships>
</file>

<file path=ppt/slides/_rels/slide155.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tags" Target="../tags/tag570.xml"/><Relationship Id="rId7" Type="http://schemas.openxmlformats.org/officeDocument/2006/relationships/image" Target="../media/image139.png"/><Relationship Id="rId2" Type="http://schemas.openxmlformats.org/officeDocument/2006/relationships/tags" Target="../tags/tag569.xml"/><Relationship Id="rId1" Type="http://schemas.openxmlformats.org/officeDocument/2006/relationships/tags" Target="../tags/tag568.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571.xml"/><Relationship Id="rId9" Type="http://schemas.openxmlformats.org/officeDocument/2006/relationships/image" Target="../media/image40.png"/></Relationships>
</file>

<file path=ppt/slides/_rels/slide156.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tags" Target="../tags/tag574.xml"/><Relationship Id="rId7" Type="http://schemas.openxmlformats.org/officeDocument/2006/relationships/image" Target="../media/image138.png"/><Relationship Id="rId2" Type="http://schemas.openxmlformats.org/officeDocument/2006/relationships/tags" Target="../tags/tag573.xml"/><Relationship Id="rId1" Type="http://schemas.openxmlformats.org/officeDocument/2006/relationships/tags" Target="../tags/tag572.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575.xml"/></Relationships>
</file>

<file path=ppt/slides/_rels/slide157.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tags" Target="../tags/tag578.xml"/><Relationship Id="rId7" Type="http://schemas.openxmlformats.org/officeDocument/2006/relationships/image" Target="../media/image138.png"/><Relationship Id="rId2" Type="http://schemas.openxmlformats.org/officeDocument/2006/relationships/tags" Target="../tags/tag577.xml"/><Relationship Id="rId1" Type="http://schemas.openxmlformats.org/officeDocument/2006/relationships/tags" Target="../tags/tag576.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579.xml"/><Relationship Id="rId9" Type="http://schemas.openxmlformats.org/officeDocument/2006/relationships/image" Target="../media/image40.png"/></Relationships>
</file>

<file path=ppt/slides/_rels/slide158.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tags" Target="../tags/tag582.xml"/><Relationship Id="rId7" Type="http://schemas.openxmlformats.org/officeDocument/2006/relationships/image" Target="../media/image137.png"/><Relationship Id="rId2" Type="http://schemas.openxmlformats.org/officeDocument/2006/relationships/tags" Target="../tags/tag581.xml"/><Relationship Id="rId1" Type="http://schemas.openxmlformats.org/officeDocument/2006/relationships/tags" Target="../tags/tag580.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583.xml"/></Relationships>
</file>

<file path=ppt/slides/_rels/slide159.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tags" Target="../tags/tag586.xml"/><Relationship Id="rId7" Type="http://schemas.openxmlformats.org/officeDocument/2006/relationships/image" Target="../media/image137.png"/><Relationship Id="rId2" Type="http://schemas.openxmlformats.org/officeDocument/2006/relationships/tags" Target="../tags/tag585.xml"/><Relationship Id="rId1" Type="http://schemas.openxmlformats.org/officeDocument/2006/relationships/tags" Target="../tags/tag584.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587.xml"/><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5.jpeg"/><Relationship Id="rId2" Type="http://schemas.openxmlformats.org/officeDocument/2006/relationships/tags" Target="../tags/tag47.xml"/><Relationship Id="rId1" Type="http://schemas.openxmlformats.org/officeDocument/2006/relationships/tags" Target="../tags/tag46.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143.jpeg"/><Relationship Id="rId3" Type="http://schemas.openxmlformats.org/officeDocument/2006/relationships/tags" Target="../tags/tag590.xml"/><Relationship Id="rId7" Type="http://schemas.openxmlformats.org/officeDocument/2006/relationships/image" Target="../media/image136.png"/><Relationship Id="rId2" Type="http://schemas.openxmlformats.org/officeDocument/2006/relationships/tags" Target="../tags/tag589.xml"/><Relationship Id="rId1" Type="http://schemas.openxmlformats.org/officeDocument/2006/relationships/tags" Target="../tags/tag588.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591.xml"/></Relationships>
</file>

<file path=ppt/slides/_rels/slide161.xml.rels><?xml version="1.0" encoding="UTF-8" standalone="yes"?>
<Relationships xmlns="http://schemas.openxmlformats.org/package/2006/relationships"><Relationship Id="rId8" Type="http://schemas.openxmlformats.org/officeDocument/2006/relationships/image" Target="../media/image143.jpeg"/><Relationship Id="rId3" Type="http://schemas.openxmlformats.org/officeDocument/2006/relationships/tags" Target="../tags/tag594.xml"/><Relationship Id="rId7" Type="http://schemas.openxmlformats.org/officeDocument/2006/relationships/image" Target="../media/image136.png"/><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595.xml"/><Relationship Id="rId9" Type="http://schemas.openxmlformats.org/officeDocument/2006/relationships/image" Target="../media/image40.png"/></Relationships>
</file>

<file path=ppt/slides/_rels/slide162.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tags" Target="../tags/tag598.xml"/><Relationship Id="rId7" Type="http://schemas.openxmlformats.org/officeDocument/2006/relationships/image" Target="../media/image134.png"/><Relationship Id="rId2" Type="http://schemas.openxmlformats.org/officeDocument/2006/relationships/tags" Target="../tags/tag597.xml"/><Relationship Id="rId1" Type="http://schemas.openxmlformats.org/officeDocument/2006/relationships/tags" Target="../tags/tag596.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599.xml"/></Relationships>
</file>

<file path=ppt/slides/_rels/slide163.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tags" Target="../tags/tag602.xml"/><Relationship Id="rId7" Type="http://schemas.openxmlformats.org/officeDocument/2006/relationships/image" Target="../media/image134.png"/><Relationship Id="rId2" Type="http://schemas.openxmlformats.org/officeDocument/2006/relationships/tags" Target="../tags/tag601.xml"/><Relationship Id="rId1" Type="http://schemas.openxmlformats.org/officeDocument/2006/relationships/tags" Target="../tags/tag600.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603.xml"/><Relationship Id="rId9" Type="http://schemas.openxmlformats.org/officeDocument/2006/relationships/image" Target="../media/image40.png"/></Relationships>
</file>

<file path=ppt/slides/_rels/slide164.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tags" Target="../tags/tag606.xml"/><Relationship Id="rId7" Type="http://schemas.openxmlformats.org/officeDocument/2006/relationships/image" Target="../media/image135.png"/><Relationship Id="rId2" Type="http://schemas.openxmlformats.org/officeDocument/2006/relationships/tags" Target="../tags/tag605.xml"/><Relationship Id="rId1" Type="http://schemas.openxmlformats.org/officeDocument/2006/relationships/tags" Target="../tags/tag604.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607.xml"/></Relationships>
</file>

<file path=ppt/slides/_rels/slide16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tags" Target="../tags/tag610.xml"/><Relationship Id="rId7" Type="http://schemas.openxmlformats.org/officeDocument/2006/relationships/image" Target="../media/image146.png"/><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611.xml"/></Relationships>
</file>

<file path=ppt/slides/_rels/slide16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tags" Target="../tags/tag614.xml"/><Relationship Id="rId7" Type="http://schemas.openxmlformats.org/officeDocument/2006/relationships/image" Target="../media/image146.png"/><Relationship Id="rId2" Type="http://schemas.openxmlformats.org/officeDocument/2006/relationships/tags" Target="../tags/tag613.xml"/><Relationship Id="rId1" Type="http://schemas.openxmlformats.org/officeDocument/2006/relationships/tags" Target="../tags/tag612.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615.xml"/></Relationships>
</file>

<file path=ppt/slides/_rels/slide16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tags" Target="../tags/tag618.xml"/><Relationship Id="rId7" Type="http://schemas.openxmlformats.org/officeDocument/2006/relationships/image" Target="../media/image146.png"/><Relationship Id="rId2" Type="http://schemas.openxmlformats.org/officeDocument/2006/relationships/tags" Target="../tags/tag617.xml"/><Relationship Id="rId1" Type="http://schemas.openxmlformats.org/officeDocument/2006/relationships/tags" Target="../tags/tag616.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619.xml"/></Relationships>
</file>

<file path=ppt/slides/_rels/slide168.xml.rels><?xml version="1.0" encoding="UTF-8" standalone="yes"?>
<Relationships xmlns="http://schemas.openxmlformats.org/package/2006/relationships"><Relationship Id="rId3" Type="http://schemas.openxmlformats.org/officeDocument/2006/relationships/tags" Target="../tags/tag622.xml"/><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image" Target="../media/image5.jpeg"/><Relationship Id="rId5" Type="http://schemas.openxmlformats.org/officeDocument/2006/relationships/image" Target="../media/image25.jpeg"/><Relationship Id="rId4"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tags" Target="../tags/tag625.xml"/><Relationship Id="rId2" Type="http://schemas.openxmlformats.org/officeDocument/2006/relationships/tags" Target="../tags/tag624.xml"/><Relationship Id="rId1" Type="http://schemas.openxmlformats.org/officeDocument/2006/relationships/tags" Target="../tags/tag623.xml"/><Relationship Id="rId6" Type="http://schemas.openxmlformats.org/officeDocument/2006/relationships/image" Target="../media/image2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5.jpe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tags" Target="../tags/tag628.xml"/><Relationship Id="rId7" Type="http://schemas.openxmlformats.org/officeDocument/2006/relationships/image" Target="../media/image5.jpeg"/><Relationship Id="rId2" Type="http://schemas.openxmlformats.org/officeDocument/2006/relationships/tags" Target="../tags/tag627.xml"/><Relationship Id="rId1" Type="http://schemas.openxmlformats.org/officeDocument/2006/relationships/tags" Target="../tags/tag626.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tags" Target="../tags/tag631.xml"/><Relationship Id="rId2" Type="http://schemas.openxmlformats.org/officeDocument/2006/relationships/tags" Target="../tags/tag630.xml"/><Relationship Id="rId1" Type="http://schemas.openxmlformats.org/officeDocument/2006/relationships/tags" Target="../tags/tag629.xml"/><Relationship Id="rId6" Type="http://schemas.openxmlformats.org/officeDocument/2006/relationships/image" Target="../media/image129.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tags" Target="../tags/tag634.xml"/><Relationship Id="rId2" Type="http://schemas.openxmlformats.org/officeDocument/2006/relationships/tags" Target="../tags/tag633.xml"/><Relationship Id="rId1" Type="http://schemas.openxmlformats.org/officeDocument/2006/relationships/tags" Target="../tags/tag632.xml"/><Relationship Id="rId6" Type="http://schemas.openxmlformats.org/officeDocument/2006/relationships/image" Target="../media/image5.jpeg"/><Relationship Id="rId5" Type="http://schemas.openxmlformats.org/officeDocument/2006/relationships/image" Target="../media/image148.jpeg"/><Relationship Id="rId4"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tags" Target="../tags/tag637.xml"/><Relationship Id="rId2" Type="http://schemas.openxmlformats.org/officeDocument/2006/relationships/tags" Target="../tags/tag636.xml"/><Relationship Id="rId1" Type="http://schemas.openxmlformats.org/officeDocument/2006/relationships/tags" Target="../tags/tag635.xml"/><Relationship Id="rId6" Type="http://schemas.openxmlformats.org/officeDocument/2006/relationships/image" Target="../media/image149.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tags" Target="../tags/tag640.xml"/><Relationship Id="rId2" Type="http://schemas.openxmlformats.org/officeDocument/2006/relationships/tags" Target="../tags/tag639.xml"/><Relationship Id="rId1" Type="http://schemas.openxmlformats.org/officeDocument/2006/relationships/tags" Target="../tags/tag638.xml"/><Relationship Id="rId6" Type="http://schemas.openxmlformats.org/officeDocument/2006/relationships/image" Target="../media/image150.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tags" Target="../tags/tag643.xml"/><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image" Target="../media/image5.jpeg"/><Relationship Id="rId5" Type="http://schemas.openxmlformats.org/officeDocument/2006/relationships/image" Target="../media/image151.jpeg"/><Relationship Id="rId4"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tags" Target="../tags/tag646.xml"/><Relationship Id="rId7" Type="http://schemas.openxmlformats.org/officeDocument/2006/relationships/image" Target="../media/image5.jpeg"/><Relationship Id="rId2" Type="http://schemas.openxmlformats.org/officeDocument/2006/relationships/tags" Target="../tags/tag645.xml"/><Relationship Id="rId1" Type="http://schemas.openxmlformats.org/officeDocument/2006/relationships/tags" Target="../tags/tag644.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649.xml"/><Relationship Id="rId7" Type="http://schemas.openxmlformats.org/officeDocument/2006/relationships/slideLayout" Target="../slideLayouts/slideLayout7.xml"/><Relationship Id="rId12" Type="http://schemas.openxmlformats.org/officeDocument/2006/relationships/image" Target="../media/image155.png"/><Relationship Id="rId2" Type="http://schemas.openxmlformats.org/officeDocument/2006/relationships/tags" Target="../tags/tag648.xml"/><Relationship Id="rId1" Type="http://schemas.openxmlformats.org/officeDocument/2006/relationships/tags" Target="../tags/tag647.xml"/><Relationship Id="rId6" Type="http://schemas.openxmlformats.org/officeDocument/2006/relationships/tags" Target="../tags/tag652.xml"/><Relationship Id="rId11" Type="http://schemas.openxmlformats.org/officeDocument/2006/relationships/image" Target="../media/image154.png"/><Relationship Id="rId5" Type="http://schemas.openxmlformats.org/officeDocument/2006/relationships/tags" Target="../tags/tag651.xml"/><Relationship Id="rId10" Type="http://schemas.openxmlformats.org/officeDocument/2006/relationships/image" Target="../media/image153.png"/><Relationship Id="rId4" Type="http://schemas.openxmlformats.org/officeDocument/2006/relationships/tags" Target="../tags/tag650.xml"/><Relationship Id="rId9" Type="http://schemas.openxmlformats.org/officeDocument/2006/relationships/image" Target="../media/image152.png"/></Relationships>
</file>

<file path=ppt/slides/_rels/slide17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655.xml"/><Relationship Id="rId7" Type="http://schemas.openxmlformats.org/officeDocument/2006/relationships/slideLayout" Target="../slideLayouts/slideLayout7.xml"/><Relationship Id="rId12" Type="http://schemas.openxmlformats.org/officeDocument/2006/relationships/image" Target="../media/image155.png"/><Relationship Id="rId2" Type="http://schemas.openxmlformats.org/officeDocument/2006/relationships/tags" Target="../tags/tag654.xml"/><Relationship Id="rId1" Type="http://schemas.openxmlformats.org/officeDocument/2006/relationships/tags" Target="../tags/tag653.xml"/><Relationship Id="rId6" Type="http://schemas.openxmlformats.org/officeDocument/2006/relationships/tags" Target="../tags/tag658.xml"/><Relationship Id="rId11" Type="http://schemas.openxmlformats.org/officeDocument/2006/relationships/image" Target="../media/image154.png"/><Relationship Id="rId5" Type="http://schemas.openxmlformats.org/officeDocument/2006/relationships/tags" Target="../tags/tag657.xml"/><Relationship Id="rId10" Type="http://schemas.openxmlformats.org/officeDocument/2006/relationships/image" Target="../media/image153.png"/><Relationship Id="rId4" Type="http://schemas.openxmlformats.org/officeDocument/2006/relationships/tags" Target="../tags/tag656.xml"/><Relationship Id="rId9" Type="http://schemas.openxmlformats.org/officeDocument/2006/relationships/image" Target="../media/image152.png"/></Relationships>
</file>

<file path=ppt/slides/_rels/slide179.xml.rels><?xml version="1.0" encoding="UTF-8" standalone="yes"?>
<Relationships xmlns="http://schemas.openxmlformats.org/package/2006/relationships"><Relationship Id="rId3" Type="http://schemas.openxmlformats.org/officeDocument/2006/relationships/tags" Target="../tags/tag661.xml"/><Relationship Id="rId2" Type="http://schemas.openxmlformats.org/officeDocument/2006/relationships/tags" Target="../tags/tag660.xml"/><Relationship Id="rId1" Type="http://schemas.openxmlformats.org/officeDocument/2006/relationships/tags" Target="../tags/tag659.xml"/><Relationship Id="rId6" Type="http://schemas.openxmlformats.org/officeDocument/2006/relationships/image" Target="../media/image5.jpeg"/><Relationship Id="rId5" Type="http://schemas.openxmlformats.org/officeDocument/2006/relationships/image" Target="../media/image156.jpe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54.xml"/><Relationship Id="rId7" Type="http://schemas.openxmlformats.org/officeDocument/2006/relationships/image" Target="../media/image5.jpe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7.xml"/><Relationship Id="rId11" Type="http://schemas.openxmlformats.org/officeDocument/2006/relationships/image" Target="../media/image21.png"/><Relationship Id="rId5" Type="http://schemas.openxmlformats.org/officeDocument/2006/relationships/tags" Target="../tags/tag56.xml"/><Relationship Id="rId10" Type="http://schemas.openxmlformats.org/officeDocument/2006/relationships/image" Target="../media/image20.png"/><Relationship Id="rId4" Type="http://schemas.openxmlformats.org/officeDocument/2006/relationships/tags" Target="../tags/tag55.xml"/><Relationship Id="rId9" Type="http://schemas.openxmlformats.org/officeDocument/2006/relationships/image" Target="../media/image19.png"/></Relationships>
</file>

<file path=ppt/slides/_rels/slide180.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61.jpeg"/><Relationship Id="rId3" Type="http://schemas.openxmlformats.org/officeDocument/2006/relationships/tags" Target="../tags/tag664.xml"/><Relationship Id="rId7" Type="http://schemas.openxmlformats.org/officeDocument/2006/relationships/tags" Target="../tags/tag668.xml"/><Relationship Id="rId12" Type="http://schemas.openxmlformats.org/officeDocument/2006/relationships/image" Target="../media/image160.png"/><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tags" Target="../tags/tag667.xml"/><Relationship Id="rId11" Type="http://schemas.openxmlformats.org/officeDocument/2006/relationships/image" Target="../media/image159.jpeg"/><Relationship Id="rId5" Type="http://schemas.openxmlformats.org/officeDocument/2006/relationships/tags" Target="../tags/tag666.xml"/><Relationship Id="rId10" Type="http://schemas.openxmlformats.org/officeDocument/2006/relationships/image" Target="../media/image158.png"/><Relationship Id="rId4" Type="http://schemas.openxmlformats.org/officeDocument/2006/relationships/tags" Target="../tags/tag665.xml"/><Relationship Id="rId9" Type="http://schemas.openxmlformats.org/officeDocument/2006/relationships/image" Target="../media/image157.jpeg"/><Relationship Id="rId14" Type="http://schemas.openxmlformats.org/officeDocument/2006/relationships/image" Target="../media/image5.jpeg"/></Relationships>
</file>

<file path=ppt/slides/_rels/slide181.xml.rels><?xml version="1.0" encoding="UTF-8" standalone="yes"?>
<Relationships xmlns="http://schemas.openxmlformats.org/package/2006/relationships"><Relationship Id="rId3" Type="http://schemas.openxmlformats.org/officeDocument/2006/relationships/tags" Target="../tags/tag671.xml"/><Relationship Id="rId2" Type="http://schemas.openxmlformats.org/officeDocument/2006/relationships/tags" Target="../tags/tag670.xml"/><Relationship Id="rId1" Type="http://schemas.openxmlformats.org/officeDocument/2006/relationships/tags" Target="../tags/tag669.xml"/><Relationship Id="rId6" Type="http://schemas.openxmlformats.org/officeDocument/2006/relationships/image" Target="../media/image5.jpeg"/><Relationship Id="rId5" Type="http://schemas.openxmlformats.org/officeDocument/2006/relationships/image" Target="../media/image162.jpeg"/><Relationship Id="rId4"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8" Type="http://schemas.openxmlformats.org/officeDocument/2006/relationships/image" Target="../media/image163.jpeg"/><Relationship Id="rId3" Type="http://schemas.openxmlformats.org/officeDocument/2006/relationships/tags" Target="../tags/tag674.xml"/><Relationship Id="rId7" Type="http://schemas.openxmlformats.org/officeDocument/2006/relationships/image" Target="../media/image5.jpeg"/><Relationship Id="rId2" Type="http://schemas.openxmlformats.org/officeDocument/2006/relationships/tags" Target="../tags/tag673.xml"/><Relationship Id="rId1" Type="http://schemas.openxmlformats.org/officeDocument/2006/relationships/tags" Target="../tags/tag672.xml"/><Relationship Id="rId6" Type="http://schemas.openxmlformats.org/officeDocument/2006/relationships/slideLayout" Target="../slideLayouts/slideLayout7.xml"/><Relationship Id="rId5" Type="http://schemas.openxmlformats.org/officeDocument/2006/relationships/tags" Target="../tags/tag676.xml"/><Relationship Id="rId10" Type="http://schemas.openxmlformats.org/officeDocument/2006/relationships/image" Target="../media/image165.png"/><Relationship Id="rId4" Type="http://schemas.openxmlformats.org/officeDocument/2006/relationships/tags" Target="../tags/tag675.xml"/><Relationship Id="rId9" Type="http://schemas.openxmlformats.org/officeDocument/2006/relationships/image" Target="../media/image164.jpeg"/></Relationships>
</file>

<file path=ppt/slides/_rels/slide183.xml.rels><?xml version="1.0" encoding="UTF-8" standalone="yes"?>
<Relationships xmlns="http://schemas.openxmlformats.org/package/2006/relationships"><Relationship Id="rId8" Type="http://schemas.openxmlformats.org/officeDocument/2006/relationships/image" Target="../media/image163.jpeg"/><Relationship Id="rId3" Type="http://schemas.openxmlformats.org/officeDocument/2006/relationships/tags" Target="../tags/tag679.xml"/><Relationship Id="rId7" Type="http://schemas.openxmlformats.org/officeDocument/2006/relationships/image" Target="../media/image5.jpeg"/><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slideLayout" Target="../slideLayouts/slideLayout7.xml"/><Relationship Id="rId5" Type="http://schemas.openxmlformats.org/officeDocument/2006/relationships/tags" Target="../tags/tag681.xml"/><Relationship Id="rId10" Type="http://schemas.openxmlformats.org/officeDocument/2006/relationships/image" Target="../media/image165.png"/><Relationship Id="rId4" Type="http://schemas.openxmlformats.org/officeDocument/2006/relationships/tags" Target="../tags/tag680.xml"/><Relationship Id="rId9" Type="http://schemas.openxmlformats.org/officeDocument/2006/relationships/image" Target="../media/image164.jpeg"/></Relationships>
</file>

<file path=ppt/slides/_rels/slide184.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tags" Target="../tags/tag684.xml"/><Relationship Id="rId7" Type="http://schemas.openxmlformats.org/officeDocument/2006/relationships/slide" Target="slide185.xml"/><Relationship Id="rId12" Type="http://schemas.openxmlformats.org/officeDocument/2006/relationships/image" Target="../media/image166.jpeg"/><Relationship Id="rId2" Type="http://schemas.openxmlformats.org/officeDocument/2006/relationships/tags" Target="../tags/tag683.xml"/><Relationship Id="rId1" Type="http://schemas.openxmlformats.org/officeDocument/2006/relationships/tags" Target="../tags/tag682.xml"/><Relationship Id="rId6" Type="http://schemas.openxmlformats.org/officeDocument/2006/relationships/image" Target="../media/image5.jpeg"/><Relationship Id="rId11" Type="http://schemas.openxmlformats.org/officeDocument/2006/relationships/slide" Target="slide189.xml"/><Relationship Id="rId5" Type="http://schemas.openxmlformats.org/officeDocument/2006/relationships/slideLayout" Target="../slideLayouts/slideLayout7.xml"/><Relationship Id="rId10" Type="http://schemas.openxmlformats.org/officeDocument/2006/relationships/slide" Target="slide188.xml"/><Relationship Id="rId4" Type="http://schemas.openxmlformats.org/officeDocument/2006/relationships/tags" Target="../tags/tag685.xml"/><Relationship Id="rId9" Type="http://schemas.openxmlformats.org/officeDocument/2006/relationships/slide" Target="slide187.xml"/></Relationships>
</file>

<file path=ppt/slides/_rels/slide185.xml.rels><?xml version="1.0" encoding="UTF-8" standalone="yes"?>
<Relationships xmlns="http://schemas.openxmlformats.org/package/2006/relationships"><Relationship Id="rId8" Type="http://schemas.openxmlformats.org/officeDocument/2006/relationships/slide" Target="slide189.xml"/><Relationship Id="rId3" Type="http://schemas.openxmlformats.org/officeDocument/2006/relationships/tags" Target="../tags/tag688.xml"/><Relationship Id="rId7" Type="http://schemas.openxmlformats.org/officeDocument/2006/relationships/slide" Target="slide188.xml"/><Relationship Id="rId2" Type="http://schemas.openxmlformats.org/officeDocument/2006/relationships/tags" Target="../tags/tag687.xml"/><Relationship Id="rId1" Type="http://schemas.openxmlformats.org/officeDocument/2006/relationships/tags" Target="../tags/tag686.xml"/><Relationship Id="rId6" Type="http://schemas.openxmlformats.org/officeDocument/2006/relationships/slide" Target="slide187.xml"/><Relationship Id="rId5" Type="http://schemas.openxmlformats.org/officeDocument/2006/relationships/slide" Target="slide186.xml"/><Relationship Id="rId10" Type="http://schemas.openxmlformats.org/officeDocument/2006/relationships/image" Target="../media/image166.jpeg"/><Relationship Id="rId4" Type="http://schemas.openxmlformats.org/officeDocument/2006/relationships/slideLayout" Target="../slideLayouts/slideLayout7.xml"/><Relationship Id="rId9" Type="http://schemas.openxmlformats.org/officeDocument/2006/relationships/image" Target="../media/image5.jpeg"/></Relationships>
</file>

<file path=ppt/slides/_rels/slide186.xml.rels><?xml version="1.0" encoding="UTF-8" standalone="yes"?>
<Relationships xmlns="http://schemas.openxmlformats.org/package/2006/relationships"><Relationship Id="rId8" Type="http://schemas.openxmlformats.org/officeDocument/2006/relationships/slide" Target="slide189.xml"/><Relationship Id="rId3" Type="http://schemas.openxmlformats.org/officeDocument/2006/relationships/tags" Target="../tags/tag691.xml"/><Relationship Id="rId7" Type="http://schemas.openxmlformats.org/officeDocument/2006/relationships/slide" Target="slide188.xml"/><Relationship Id="rId2" Type="http://schemas.openxmlformats.org/officeDocument/2006/relationships/tags" Target="../tags/tag690.xml"/><Relationship Id="rId1" Type="http://schemas.openxmlformats.org/officeDocument/2006/relationships/tags" Target="../tags/tag689.xml"/><Relationship Id="rId6" Type="http://schemas.openxmlformats.org/officeDocument/2006/relationships/slide" Target="slide187.xml"/><Relationship Id="rId5" Type="http://schemas.openxmlformats.org/officeDocument/2006/relationships/slide" Target="slide185.xml"/><Relationship Id="rId10" Type="http://schemas.openxmlformats.org/officeDocument/2006/relationships/image" Target="../media/image166.jpeg"/><Relationship Id="rId4" Type="http://schemas.openxmlformats.org/officeDocument/2006/relationships/slideLayout" Target="../slideLayouts/slideLayout7.xml"/><Relationship Id="rId9" Type="http://schemas.openxmlformats.org/officeDocument/2006/relationships/image" Target="../media/image5.jpeg"/></Relationships>
</file>

<file path=ppt/slides/_rels/slide187.xml.rels><?xml version="1.0" encoding="UTF-8" standalone="yes"?>
<Relationships xmlns="http://schemas.openxmlformats.org/package/2006/relationships"><Relationship Id="rId8" Type="http://schemas.openxmlformats.org/officeDocument/2006/relationships/slide" Target="slide189.xml"/><Relationship Id="rId3" Type="http://schemas.openxmlformats.org/officeDocument/2006/relationships/tags" Target="../tags/tag694.xml"/><Relationship Id="rId7" Type="http://schemas.openxmlformats.org/officeDocument/2006/relationships/slide" Target="slide188.xml"/><Relationship Id="rId2" Type="http://schemas.openxmlformats.org/officeDocument/2006/relationships/tags" Target="../tags/tag693.xml"/><Relationship Id="rId1" Type="http://schemas.openxmlformats.org/officeDocument/2006/relationships/tags" Target="../tags/tag692.xml"/><Relationship Id="rId6" Type="http://schemas.openxmlformats.org/officeDocument/2006/relationships/slide" Target="slide186.xml"/><Relationship Id="rId5" Type="http://schemas.openxmlformats.org/officeDocument/2006/relationships/slide" Target="slide185.xml"/><Relationship Id="rId10" Type="http://schemas.openxmlformats.org/officeDocument/2006/relationships/image" Target="../media/image166.jpeg"/><Relationship Id="rId4" Type="http://schemas.openxmlformats.org/officeDocument/2006/relationships/slideLayout" Target="../slideLayouts/slideLayout7.xml"/><Relationship Id="rId9" Type="http://schemas.openxmlformats.org/officeDocument/2006/relationships/image" Target="../media/image5.jpeg"/></Relationships>
</file>

<file path=ppt/slides/_rels/slide188.xml.rels><?xml version="1.0" encoding="UTF-8" standalone="yes"?>
<Relationships xmlns="http://schemas.openxmlformats.org/package/2006/relationships"><Relationship Id="rId8" Type="http://schemas.openxmlformats.org/officeDocument/2006/relationships/slide" Target="slide189.xml"/><Relationship Id="rId3" Type="http://schemas.openxmlformats.org/officeDocument/2006/relationships/tags" Target="../tags/tag697.xml"/><Relationship Id="rId7" Type="http://schemas.openxmlformats.org/officeDocument/2006/relationships/slide" Target="slide187.xml"/><Relationship Id="rId2" Type="http://schemas.openxmlformats.org/officeDocument/2006/relationships/tags" Target="../tags/tag696.xml"/><Relationship Id="rId1" Type="http://schemas.openxmlformats.org/officeDocument/2006/relationships/tags" Target="../tags/tag695.xml"/><Relationship Id="rId6" Type="http://schemas.openxmlformats.org/officeDocument/2006/relationships/slide" Target="slide186.xml"/><Relationship Id="rId5" Type="http://schemas.openxmlformats.org/officeDocument/2006/relationships/slide" Target="slide185.xml"/><Relationship Id="rId10" Type="http://schemas.openxmlformats.org/officeDocument/2006/relationships/image" Target="../media/image166.jpeg"/><Relationship Id="rId4" Type="http://schemas.openxmlformats.org/officeDocument/2006/relationships/slideLayout" Target="../slideLayouts/slideLayout7.xml"/><Relationship Id="rId9" Type="http://schemas.openxmlformats.org/officeDocument/2006/relationships/image" Target="../media/image5.jpeg"/></Relationships>
</file>

<file path=ppt/slides/_rels/slide189.xml.rels><?xml version="1.0" encoding="UTF-8" standalone="yes"?>
<Relationships xmlns="http://schemas.openxmlformats.org/package/2006/relationships"><Relationship Id="rId8" Type="http://schemas.openxmlformats.org/officeDocument/2006/relationships/slide" Target="slide188.xml"/><Relationship Id="rId3" Type="http://schemas.openxmlformats.org/officeDocument/2006/relationships/tags" Target="../tags/tag700.xml"/><Relationship Id="rId7" Type="http://schemas.openxmlformats.org/officeDocument/2006/relationships/slide" Target="slide187.xml"/><Relationship Id="rId2" Type="http://schemas.openxmlformats.org/officeDocument/2006/relationships/tags" Target="../tags/tag699.xml"/><Relationship Id="rId1" Type="http://schemas.openxmlformats.org/officeDocument/2006/relationships/tags" Target="../tags/tag698.xml"/><Relationship Id="rId6" Type="http://schemas.openxmlformats.org/officeDocument/2006/relationships/slide" Target="slide186.xml"/><Relationship Id="rId5" Type="http://schemas.openxmlformats.org/officeDocument/2006/relationships/slide" Target="slide185.xml"/><Relationship Id="rId10" Type="http://schemas.openxmlformats.org/officeDocument/2006/relationships/image" Target="../media/image166.jpeg"/><Relationship Id="rId4" Type="http://schemas.openxmlformats.org/officeDocument/2006/relationships/slideLayout" Target="../slideLayouts/slideLayout7.xml"/><Relationship Id="rId9"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19.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22.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tags" Target="../tags/tag703.xml"/><Relationship Id="rId7" Type="http://schemas.openxmlformats.org/officeDocument/2006/relationships/image" Target="../media/image5.jpeg"/><Relationship Id="rId2" Type="http://schemas.openxmlformats.org/officeDocument/2006/relationships/tags" Target="../tags/tag702.xml"/><Relationship Id="rId1" Type="http://schemas.openxmlformats.org/officeDocument/2006/relationships/tags" Target="../tags/tag701.xml"/><Relationship Id="rId6" Type="http://schemas.openxmlformats.org/officeDocument/2006/relationships/image" Target="../media/image40.png"/><Relationship Id="rId5" Type="http://schemas.openxmlformats.org/officeDocument/2006/relationships/image" Target="../media/image167.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2.xml"/><Relationship Id="rId7" Type="http://schemas.openxmlformats.org/officeDocument/2006/relationships/image" Target="../media/image1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22.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20.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68.xml"/><Relationship Id="rId7" Type="http://schemas.openxmlformats.org/officeDocument/2006/relationships/image" Target="../media/image2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2.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21.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22.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74.xml"/><Relationship Id="rId7" Type="http://schemas.openxmlformats.org/officeDocument/2006/relationships/image" Target="../media/image21.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22.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24.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2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2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26.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2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2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5.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2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2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2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26.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2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2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2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27.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28.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29.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30.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jpeg"/><Relationship Id="rId5" Type="http://schemas.openxmlformats.org/officeDocument/2006/relationships/image" Target="../media/image6.jpeg"/><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31.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5.jpeg"/><Relationship Id="rId5" Type="http://schemas.openxmlformats.org/officeDocument/2006/relationships/image" Target="../media/image32.jpeg"/><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tags" Target="../tags/tag128.xml"/><Relationship Id="rId7" Type="http://schemas.openxmlformats.org/officeDocument/2006/relationships/image" Target="../media/image5.jpeg"/><Relationship Id="rId12" Type="http://schemas.openxmlformats.org/officeDocument/2006/relationships/image" Target="../media/image36.png"/><Relationship Id="rId2" Type="http://schemas.openxmlformats.org/officeDocument/2006/relationships/tags" Target="../tags/tag127.xml"/><Relationship Id="rId16" Type="http://schemas.openxmlformats.org/officeDocument/2006/relationships/image" Target="../media/image39.png"/><Relationship Id="rId1" Type="http://schemas.openxmlformats.org/officeDocument/2006/relationships/tags" Target="../tags/tag126.xml"/><Relationship Id="rId6" Type="http://schemas.openxmlformats.org/officeDocument/2006/relationships/slideLayout" Target="../slideLayouts/slideLayout7.xml"/><Relationship Id="rId11" Type="http://schemas.openxmlformats.org/officeDocument/2006/relationships/slide" Target="slide44.xml"/><Relationship Id="rId5" Type="http://schemas.openxmlformats.org/officeDocument/2006/relationships/tags" Target="../tags/tag130.xml"/><Relationship Id="rId15" Type="http://schemas.openxmlformats.org/officeDocument/2006/relationships/slide" Target="slide43.xml"/><Relationship Id="rId10" Type="http://schemas.openxmlformats.org/officeDocument/2006/relationships/image" Target="../media/image35.png"/><Relationship Id="rId4" Type="http://schemas.openxmlformats.org/officeDocument/2006/relationships/tags" Target="../tags/tag129.xml"/><Relationship Id="rId9" Type="http://schemas.openxmlformats.org/officeDocument/2006/relationships/image" Target="../media/image34.png"/><Relationship Id="rId14" Type="http://schemas.openxmlformats.org/officeDocument/2006/relationships/image" Target="../media/image38.png"/></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tags" Target="../tags/tag133.xml"/><Relationship Id="rId7" Type="http://schemas.openxmlformats.org/officeDocument/2006/relationships/image" Target="../media/image5.jpeg"/><Relationship Id="rId12" Type="http://schemas.openxmlformats.org/officeDocument/2006/relationships/image" Target="../media/image37.png"/><Relationship Id="rId17" Type="http://schemas.openxmlformats.org/officeDocument/2006/relationships/slide" Target="slide45.xml"/><Relationship Id="rId2" Type="http://schemas.openxmlformats.org/officeDocument/2006/relationships/tags" Target="../tags/tag132.xml"/><Relationship Id="rId16" Type="http://schemas.openxmlformats.org/officeDocument/2006/relationships/image" Target="../media/image41.png"/><Relationship Id="rId1" Type="http://schemas.openxmlformats.org/officeDocument/2006/relationships/tags" Target="../tags/tag131.xml"/><Relationship Id="rId6" Type="http://schemas.openxmlformats.org/officeDocument/2006/relationships/slideLayout" Target="../slideLayouts/slideLayout7.xml"/><Relationship Id="rId11" Type="http://schemas.openxmlformats.org/officeDocument/2006/relationships/image" Target="../media/image36.png"/><Relationship Id="rId5" Type="http://schemas.openxmlformats.org/officeDocument/2006/relationships/tags" Target="../tags/tag135.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134.xml"/><Relationship Id="rId9" Type="http://schemas.openxmlformats.org/officeDocument/2006/relationships/image" Target="../media/image34.png"/><Relationship Id="rId14" Type="http://schemas.openxmlformats.org/officeDocument/2006/relationships/image" Target="../media/image39.png"/></Relationships>
</file>

<file path=ppt/slides/_rels/slide4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tags" Target="../tags/tag138.xml"/><Relationship Id="rId7" Type="http://schemas.openxmlformats.org/officeDocument/2006/relationships/image" Target="../media/image5.jpeg"/><Relationship Id="rId12" Type="http://schemas.openxmlformats.org/officeDocument/2006/relationships/image" Target="../media/image37.png"/><Relationship Id="rId17" Type="http://schemas.openxmlformats.org/officeDocument/2006/relationships/slide" Target="slide45.xml"/><Relationship Id="rId2" Type="http://schemas.openxmlformats.org/officeDocument/2006/relationships/tags" Target="../tags/tag137.xml"/><Relationship Id="rId16" Type="http://schemas.openxmlformats.org/officeDocument/2006/relationships/image" Target="../media/image42.png"/><Relationship Id="rId1" Type="http://schemas.openxmlformats.org/officeDocument/2006/relationships/tags" Target="../tags/tag136.xml"/><Relationship Id="rId6" Type="http://schemas.openxmlformats.org/officeDocument/2006/relationships/slideLayout" Target="../slideLayouts/slideLayout7.xml"/><Relationship Id="rId11" Type="http://schemas.openxmlformats.org/officeDocument/2006/relationships/image" Target="../media/image36.png"/><Relationship Id="rId5" Type="http://schemas.openxmlformats.org/officeDocument/2006/relationships/tags" Target="../tags/tag140.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139.xml"/><Relationship Id="rId9" Type="http://schemas.openxmlformats.org/officeDocument/2006/relationships/image" Target="../media/image34.png"/><Relationship Id="rId1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tags" Target="../tags/tag143.xml"/><Relationship Id="rId7" Type="http://schemas.openxmlformats.org/officeDocument/2006/relationships/image" Target="../media/image5.jpe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46.png"/><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image" Target="../media/image45.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image" Target="../media/image44.png"/><Relationship Id="rId5" Type="http://schemas.openxmlformats.org/officeDocument/2006/relationships/tags" Target="../tags/tag148.xml"/><Relationship Id="rId10" Type="http://schemas.openxmlformats.org/officeDocument/2006/relationships/image" Target="../media/image43.png"/><Relationship Id="rId4" Type="http://schemas.openxmlformats.org/officeDocument/2006/relationships/tags" Target="../tags/tag147.xml"/><Relationship Id="rId9" Type="http://schemas.openxmlformats.org/officeDocument/2006/relationships/image" Target="../media/image5.jpeg"/><Relationship Id="rId14" Type="http://schemas.openxmlformats.org/officeDocument/2006/relationships/image" Target="../media/image47.png"/></Relationships>
</file>

<file path=ppt/slides/_rels/slide4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tags" Target="../tags/tag153.xml"/><Relationship Id="rId7" Type="http://schemas.openxmlformats.org/officeDocument/2006/relationships/image" Target="../media/image44.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154.xml"/></Relationships>
</file>

<file path=ppt/slides/_rels/slide48.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tags" Target="../tags/tag157.xml"/><Relationship Id="rId7" Type="http://schemas.openxmlformats.org/officeDocument/2006/relationships/image" Target="../media/image48.jpe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44.png"/><Relationship Id="rId5" Type="http://schemas.openxmlformats.org/officeDocument/2006/relationships/image" Target="../media/image5.jpeg"/><Relationship Id="rId4" Type="http://schemas.openxmlformats.org/officeDocument/2006/relationships/slideLayout" Target="../slideLayouts/slideLayout7.xml"/><Relationship Id="rId9" Type="http://schemas.openxmlformats.org/officeDocument/2006/relationships/image" Target="../media/image40.png"/></Relationships>
</file>

<file path=ppt/slides/_rels/slide4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1.png"/><Relationship Id="rId3" Type="http://schemas.openxmlformats.org/officeDocument/2006/relationships/tags" Target="../tags/tag160.xml"/><Relationship Id="rId7" Type="http://schemas.openxmlformats.org/officeDocument/2006/relationships/image" Target="../media/image5.jpeg"/><Relationship Id="rId12" Type="http://schemas.openxmlformats.org/officeDocument/2006/relationships/image" Target="../media/image50.png"/><Relationship Id="rId2" Type="http://schemas.openxmlformats.org/officeDocument/2006/relationships/tags" Target="../tags/tag159.xml"/><Relationship Id="rId16" Type="http://schemas.openxmlformats.org/officeDocument/2006/relationships/image" Target="../media/image53.png"/><Relationship Id="rId1" Type="http://schemas.openxmlformats.org/officeDocument/2006/relationships/tags" Target="../tags/tag158.xml"/><Relationship Id="rId6" Type="http://schemas.openxmlformats.org/officeDocument/2006/relationships/slideLayout" Target="../slideLayouts/slideLayout7.xml"/><Relationship Id="rId11" Type="http://schemas.openxmlformats.org/officeDocument/2006/relationships/slide" Target="slide51.xml"/><Relationship Id="rId5" Type="http://schemas.openxmlformats.org/officeDocument/2006/relationships/tags" Target="../tags/tag162.xml"/><Relationship Id="rId15" Type="http://schemas.openxmlformats.org/officeDocument/2006/relationships/slide" Target="slide50.xml"/><Relationship Id="rId10" Type="http://schemas.openxmlformats.org/officeDocument/2006/relationships/image" Target="../media/image35.png"/><Relationship Id="rId4" Type="http://schemas.openxmlformats.org/officeDocument/2006/relationships/tags" Target="../tags/tag161.xml"/><Relationship Id="rId9" Type="http://schemas.openxmlformats.org/officeDocument/2006/relationships/image" Target="../media/image34.pn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jpeg"/><Relationship Id="rId5" Type="http://schemas.openxmlformats.org/officeDocument/2006/relationships/image" Target="../media/image7.jpeg"/><Relationship Id="rId4"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2.png"/><Relationship Id="rId3" Type="http://schemas.openxmlformats.org/officeDocument/2006/relationships/tags" Target="../tags/tag165.xml"/><Relationship Id="rId7" Type="http://schemas.openxmlformats.org/officeDocument/2006/relationships/image" Target="../media/image5.jpeg"/><Relationship Id="rId12" Type="http://schemas.openxmlformats.org/officeDocument/2006/relationships/image" Target="../media/image51.png"/><Relationship Id="rId17" Type="http://schemas.openxmlformats.org/officeDocument/2006/relationships/slide" Target="slide52.xml"/><Relationship Id="rId2" Type="http://schemas.openxmlformats.org/officeDocument/2006/relationships/tags" Target="../tags/tag164.xml"/><Relationship Id="rId16" Type="http://schemas.openxmlformats.org/officeDocument/2006/relationships/image" Target="../media/image41.png"/><Relationship Id="rId1" Type="http://schemas.openxmlformats.org/officeDocument/2006/relationships/tags" Target="../tags/tag163.xml"/><Relationship Id="rId6" Type="http://schemas.openxmlformats.org/officeDocument/2006/relationships/slideLayout" Target="../slideLayouts/slideLayout7.xml"/><Relationship Id="rId11" Type="http://schemas.openxmlformats.org/officeDocument/2006/relationships/image" Target="../media/image50.png"/><Relationship Id="rId5" Type="http://schemas.openxmlformats.org/officeDocument/2006/relationships/tags" Target="../tags/tag167.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166.xml"/><Relationship Id="rId9" Type="http://schemas.openxmlformats.org/officeDocument/2006/relationships/image" Target="../media/image34.png"/><Relationship Id="rId14"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2.png"/><Relationship Id="rId3" Type="http://schemas.openxmlformats.org/officeDocument/2006/relationships/tags" Target="../tags/tag170.xml"/><Relationship Id="rId7" Type="http://schemas.openxmlformats.org/officeDocument/2006/relationships/image" Target="../media/image5.jpeg"/><Relationship Id="rId12" Type="http://schemas.openxmlformats.org/officeDocument/2006/relationships/image" Target="../media/image51.png"/><Relationship Id="rId17" Type="http://schemas.openxmlformats.org/officeDocument/2006/relationships/slide" Target="slide52.xml"/><Relationship Id="rId2" Type="http://schemas.openxmlformats.org/officeDocument/2006/relationships/tags" Target="../tags/tag169.xml"/><Relationship Id="rId16" Type="http://schemas.openxmlformats.org/officeDocument/2006/relationships/image" Target="../media/image42.png"/><Relationship Id="rId1" Type="http://schemas.openxmlformats.org/officeDocument/2006/relationships/tags" Target="../tags/tag168.xml"/><Relationship Id="rId6" Type="http://schemas.openxmlformats.org/officeDocument/2006/relationships/slideLayout" Target="../slideLayouts/slideLayout7.xml"/><Relationship Id="rId11" Type="http://schemas.openxmlformats.org/officeDocument/2006/relationships/image" Target="../media/image50.png"/><Relationship Id="rId5" Type="http://schemas.openxmlformats.org/officeDocument/2006/relationships/tags" Target="../tags/tag172.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tags" Target="../tags/tag171.xml"/><Relationship Id="rId9" Type="http://schemas.openxmlformats.org/officeDocument/2006/relationships/image" Target="../media/image34.png"/><Relationship Id="rId14" Type="http://schemas.openxmlformats.org/officeDocument/2006/relationships/image" Target="../media/image53.png"/></Relationships>
</file>

<file path=ppt/slides/_rels/slide52.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tags" Target="../tags/tag175.xml"/><Relationship Id="rId7" Type="http://schemas.openxmlformats.org/officeDocument/2006/relationships/image" Target="../media/image45.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176.xml"/></Relationships>
</file>

<file path=ppt/slides/_rels/slide53.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tags" Target="../tags/tag179.xml"/><Relationship Id="rId7" Type="http://schemas.openxmlformats.org/officeDocument/2006/relationships/image" Target="../media/image45.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180.xml"/><Relationship Id="rId9" Type="http://schemas.openxmlformats.org/officeDocument/2006/relationships/image" Target="../media/image40.png"/></Relationships>
</file>

<file path=ppt/slides/_rels/slide5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83.xml"/><Relationship Id="rId7" Type="http://schemas.openxmlformats.org/officeDocument/2006/relationships/image" Target="../media/image54.jpe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45.png"/><Relationship Id="rId5" Type="http://schemas.openxmlformats.org/officeDocument/2006/relationships/image" Target="../media/image5.jpeg"/><Relationship Id="rId4" Type="http://schemas.openxmlformats.org/officeDocument/2006/relationships/slideLayout" Target="../slideLayouts/slideLayout7.xml"/><Relationship Id="rId9" Type="http://schemas.openxmlformats.org/officeDocument/2006/relationships/image" Target="../media/image55.jpeg"/></Relationships>
</file>

<file path=ppt/slides/_rels/slide5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tags" Target="../tags/tag186.xml"/><Relationship Id="rId7" Type="http://schemas.openxmlformats.org/officeDocument/2006/relationships/image" Target="../media/image46.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187.xml"/></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90.xml"/><Relationship Id="rId7" Type="http://schemas.openxmlformats.org/officeDocument/2006/relationships/image" Target="../media/image56.jpe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46.pn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tags" Target="../tags/tag193.xml"/><Relationship Id="rId7" Type="http://schemas.openxmlformats.org/officeDocument/2006/relationships/image" Target="../media/image40.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56.jpeg"/><Relationship Id="rId5" Type="http://schemas.openxmlformats.org/officeDocument/2006/relationships/image" Target="../media/image46.png"/><Relationship Id="rId4" Type="http://schemas.openxmlformats.org/officeDocument/2006/relationships/slideLayout" Target="../slideLayouts/slideLayout7.xml"/><Relationship Id="rId9" Type="http://schemas.openxmlformats.org/officeDocument/2006/relationships/image" Target="../media/image5.jpeg"/></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196.xml"/><Relationship Id="rId7" Type="http://schemas.openxmlformats.org/officeDocument/2006/relationships/image" Target="../media/image58.jpe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197.xml"/></Relationships>
</file>

<file path=ppt/slides/_rels/slide5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00.xml"/><Relationship Id="rId7" Type="http://schemas.openxmlformats.org/officeDocument/2006/relationships/image" Target="../media/image59.jpe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43.png"/><Relationship Id="rId5" Type="http://schemas.openxmlformats.org/officeDocument/2006/relationships/image" Target="../media/image58.jpeg"/><Relationship Id="rId4" Type="http://schemas.openxmlformats.org/officeDocument/2006/relationships/slideLayout" Target="../slideLayouts/slideLayout7.xml"/><Relationship Id="rId9"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8.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tags" Target="../tags/tag203.xml"/><Relationship Id="rId7" Type="http://schemas.openxmlformats.org/officeDocument/2006/relationships/image" Target="../media/image47.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204.xml"/></Relationships>
</file>

<file path=ppt/slides/_rels/slide6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07.xml"/><Relationship Id="rId7" Type="http://schemas.openxmlformats.org/officeDocument/2006/relationships/image" Target="../media/image61.jpe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60.jpeg"/><Relationship Id="rId5" Type="http://schemas.openxmlformats.org/officeDocument/2006/relationships/image" Target="../media/image47.png"/><Relationship Id="rId4" Type="http://schemas.openxmlformats.org/officeDocument/2006/relationships/slideLayout" Target="../slideLayouts/slideLayout7.xml"/><Relationship Id="rId9"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tags" Target="../tags/tag210.xml"/><Relationship Id="rId7" Type="http://schemas.microsoft.com/office/2007/relationships/hdphoto" Target="../media/hdphoto4.wdp"/><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62.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tags" Target="../tags/tag213.xml"/><Relationship Id="rId7" Type="http://schemas.openxmlformats.org/officeDocument/2006/relationships/image" Target="../media/image5.jpeg"/><Relationship Id="rId2" Type="http://schemas.openxmlformats.org/officeDocument/2006/relationships/tags" Target="../tags/tag212.xml"/><Relationship Id="rId1" Type="http://schemas.openxmlformats.org/officeDocument/2006/relationships/tags" Target="../tags/tag211.xml"/><Relationship Id="rId6" Type="http://schemas.microsoft.com/office/2007/relationships/hdphoto" Target="../media/hdphoto5.wdp"/><Relationship Id="rId5" Type="http://schemas.openxmlformats.org/officeDocument/2006/relationships/image" Target="../media/image63.jpeg"/><Relationship Id="rId4"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tags" Target="../tags/tag216.xml"/><Relationship Id="rId7" Type="http://schemas.openxmlformats.org/officeDocument/2006/relationships/image" Target="../media/image5.jpe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slideLayout" Target="../slideLayouts/slideLayout7.xml"/><Relationship Id="rId5" Type="http://schemas.openxmlformats.org/officeDocument/2006/relationships/tags" Target="../tags/tag218.xml"/><Relationship Id="rId10" Type="http://schemas.openxmlformats.org/officeDocument/2006/relationships/image" Target="../media/image66.png"/><Relationship Id="rId4" Type="http://schemas.openxmlformats.org/officeDocument/2006/relationships/tags" Target="../tags/tag217.xml"/><Relationship Id="rId9" Type="http://schemas.openxmlformats.org/officeDocument/2006/relationships/image" Target="../media/image65.jpeg"/></Relationships>
</file>

<file path=ppt/slides/_rels/slide65.xml.rels><?xml version="1.0" encoding="UTF-8" standalone="yes"?>
<Relationships xmlns="http://schemas.openxmlformats.org/package/2006/relationships"><Relationship Id="rId3" Type="http://schemas.openxmlformats.org/officeDocument/2006/relationships/tags" Target="../tags/tag221.xml"/><Relationship Id="rId7" Type="http://schemas.openxmlformats.org/officeDocument/2006/relationships/image" Target="../media/image5.jpeg"/><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tags" Target="../tags/tag224.xml"/><Relationship Id="rId7" Type="http://schemas.openxmlformats.org/officeDocument/2006/relationships/image" Target="../media/image5.jpeg"/><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slideLayout" Target="../slideLayouts/slideLayout7.xml"/><Relationship Id="rId5" Type="http://schemas.openxmlformats.org/officeDocument/2006/relationships/tags" Target="../tags/tag226.xml"/><Relationship Id="rId10" Type="http://schemas.openxmlformats.org/officeDocument/2006/relationships/image" Target="../media/image69.png"/><Relationship Id="rId4" Type="http://schemas.openxmlformats.org/officeDocument/2006/relationships/tags" Target="../tags/tag225.xml"/><Relationship Id="rId9" Type="http://schemas.openxmlformats.org/officeDocument/2006/relationships/image" Target="../media/image68.jpeg"/></Relationships>
</file>

<file path=ppt/slides/_rels/slide67.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70.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5.jpe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image" Target="../media/image71.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tags" Target="../tags/tag238.xml"/><Relationship Id="rId7" Type="http://schemas.openxmlformats.org/officeDocument/2006/relationships/image" Target="../media/image5.jpeg"/><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slideLayout" Target="../slideLayouts/slideLayout7.xml"/><Relationship Id="rId5" Type="http://schemas.openxmlformats.org/officeDocument/2006/relationships/tags" Target="../tags/tag240.xml"/><Relationship Id="rId4" Type="http://schemas.openxmlformats.org/officeDocument/2006/relationships/tags" Target="../tags/tag239.xml"/><Relationship Id="rId9" Type="http://schemas.openxmlformats.org/officeDocument/2006/relationships/image" Target="../media/image68.jpeg"/></Relationships>
</file>

<file path=ppt/slides/_rels/slide71.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tags" Target="../tags/tag243.xml"/><Relationship Id="rId7" Type="http://schemas.openxmlformats.org/officeDocument/2006/relationships/image" Target="../media/image72.jpeg"/><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image" Target="../media/image5.jpeg"/><Relationship Id="rId5" Type="http://schemas.openxmlformats.org/officeDocument/2006/relationships/slideLayout" Target="../slideLayouts/slideLayout7.xml"/><Relationship Id="rId4" Type="http://schemas.openxmlformats.org/officeDocument/2006/relationships/tags" Target="../tags/tag244.xml"/><Relationship Id="rId9" Type="http://schemas.openxmlformats.org/officeDocument/2006/relationships/image" Target="../media/image68.jpeg"/></Relationships>
</file>

<file path=ppt/slides/_rels/slide72.xml.rels><?xml version="1.0" encoding="UTF-8" standalone="yes"?>
<Relationships xmlns="http://schemas.openxmlformats.org/package/2006/relationships"><Relationship Id="rId8" Type="http://schemas.openxmlformats.org/officeDocument/2006/relationships/image" Target="../media/image73.gif"/><Relationship Id="rId3" Type="http://schemas.openxmlformats.org/officeDocument/2006/relationships/tags" Target="../tags/tag247.xml"/><Relationship Id="rId7" Type="http://schemas.openxmlformats.org/officeDocument/2006/relationships/image" Target="../media/image5.jpe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slideLayout" Target="../slideLayouts/slideLayout7.xml"/><Relationship Id="rId5" Type="http://schemas.openxmlformats.org/officeDocument/2006/relationships/tags" Target="../tags/tag249.xml"/><Relationship Id="rId10" Type="http://schemas.openxmlformats.org/officeDocument/2006/relationships/image" Target="../media/image68.jpeg"/><Relationship Id="rId4" Type="http://schemas.openxmlformats.org/officeDocument/2006/relationships/tags" Target="../tags/tag248.xml"/><Relationship Id="rId9" Type="http://schemas.openxmlformats.org/officeDocument/2006/relationships/image" Target="../media/image67.jpeg"/></Relationships>
</file>

<file path=ppt/slides/_rels/slide73.xml.rels><?xml version="1.0" encoding="UTF-8" standalone="yes"?>
<Relationships xmlns="http://schemas.openxmlformats.org/package/2006/relationships"><Relationship Id="rId3" Type="http://schemas.openxmlformats.org/officeDocument/2006/relationships/tags" Target="../tags/tag252.xml"/><Relationship Id="rId7" Type="http://schemas.openxmlformats.org/officeDocument/2006/relationships/image" Target="../media/image5.jpe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4.xml"/><Relationship Id="rId1" Type="http://schemas.openxmlformats.org/officeDocument/2006/relationships/tags" Target="../tags/tag253.xml"/><Relationship Id="rId4" Type="http://schemas.openxmlformats.org/officeDocument/2006/relationships/image" Target="../media/image5.jpeg"/></Relationships>
</file>

<file path=ppt/slides/_rels/slide75.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image" Target="../media/image74.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image" Target="../media/image75.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image" Target="../media/image73.gif"/><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76.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image" Target="../media/image77.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jpeg"/><Relationship Id="rId5" Type="http://schemas.openxmlformats.org/officeDocument/2006/relationships/image" Target="../media/image10.jpeg"/><Relationship Id="rId4"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image" Target="../media/image78.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tags" Target="../tags/tag275.xml"/><Relationship Id="rId7" Type="http://schemas.openxmlformats.org/officeDocument/2006/relationships/image" Target="../media/image79.png"/><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image" Target="../media/image78.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image" Target="../media/image5.jpeg"/><Relationship Id="rId5" Type="http://schemas.openxmlformats.org/officeDocument/2006/relationships/image" Target="../media/image80.jpeg"/><Relationship Id="rId4"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tags" Target="../tags/tag281.xml"/><Relationship Id="rId7" Type="http://schemas.openxmlformats.org/officeDocument/2006/relationships/image" Target="../media/image69.pn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81.pn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image" Target="../media/image70.jpe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tags" Target="../tags/tag287.xml"/><Relationship Id="rId7" Type="http://schemas.openxmlformats.org/officeDocument/2006/relationships/image" Target="../media/image5.jpe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90.xml"/><Relationship Id="rId7" Type="http://schemas.openxmlformats.org/officeDocument/2006/relationships/image" Target="../media/image45.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82.png"/><Relationship Id="rId5" Type="http://schemas.openxmlformats.org/officeDocument/2006/relationships/slideLayout" Target="../slideLayouts/slideLayout7.xml"/><Relationship Id="rId4" Type="http://schemas.openxmlformats.org/officeDocument/2006/relationships/tags" Target="../tags/tag291.xml"/></Relationships>
</file>

<file path=ppt/slides/_rels/slide8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94.xml"/><Relationship Id="rId7" Type="http://schemas.openxmlformats.org/officeDocument/2006/relationships/image" Target="../media/image45.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image" Target="../media/image83.jpeg"/><Relationship Id="rId5" Type="http://schemas.openxmlformats.org/officeDocument/2006/relationships/slideLayout" Target="../slideLayouts/slideLayout7.xml"/><Relationship Id="rId4" Type="http://schemas.openxmlformats.org/officeDocument/2006/relationships/tags" Target="../tags/tag295.xml"/></Relationships>
</file>

<file path=ppt/slides/_rels/slide8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98.xml"/><Relationship Id="rId7" Type="http://schemas.openxmlformats.org/officeDocument/2006/relationships/image" Target="../media/image45.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83.jpeg"/><Relationship Id="rId5" Type="http://schemas.openxmlformats.org/officeDocument/2006/relationships/slideLayout" Target="../slideLayouts/slideLayout7.xml"/><Relationship Id="rId4" Type="http://schemas.openxmlformats.org/officeDocument/2006/relationships/tags" Target="../tags/tag299.xml"/><Relationship Id="rId9" Type="http://schemas.openxmlformats.org/officeDocument/2006/relationships/image" Target="../media/image5.jpeg"/></Relationships>
</file>

<file path=ppt/slides/_rels/slide8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302.xml"/><Relationship Id="rId7" Type="http://schemas.openxmlformats.org/officeDocument/2006/relationships/image" Target="../media/image45.png"/><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image" Target="../media/image83.jpeg"/><Relationship Id="rId5" Type="http://schemas.openxmlformats.org/officeDocument/2006/relationships/slideLayout" Target="../slideLayouts/slideLayout7.xml"/><Relationship Id="rId4" Type="http://schemas.openxmlformats.org/officeDocument/2006/relationships/tags" Target="../tags/tag303.xml"/><Relationship Id="rId9"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jpeg"/><Relationship Id="rId5" Type="http://schemas.openxmlformats.org/officeDocument/2006/relationships/image" Target="../media/image11.jpeg"/><Relationship Id="rId4"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06.xml"/><Relationship Id="rId7" Type="http://schemas.openxmlformats.org/officeDocument/2006/relationships/image" Target="../media/image45.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image" Target="../media/image84.jpeg"/><Relationship Id="rId5" Type="http://schemas.openxmlformats.org/officeDocument/2006/relationships/slideLayout" Target="../slideLayouts/slideLayout7.xml"/><Relationship Id="rId4" Type="http://schemas.openxmlformats.org/officeDocument/2006/relationships/tags" Target="../tags/tag307.xml"/></Relationships>
</file>

<file path=ppt/slides/_rels/slide9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310.xml"/><Relationship Id="rId7" Type="http://schemas.openxmlformats.org/officeDocument/2006/relationships/image" Target="../media/image45.png"/><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image" Target="../media/image84.jpeg"/><Relationship Id="rId5" Type="http://schemas.openxmlformats.org/officeDocument/2006/relationships/slideLayout" Target="../slideLayouts/slideLayout7.xml"/><Relationship Id="rId4" Type="http://schemas.openxmlformats.org/officeDocument/2006/relationships/tags" Target="../tags/tag311.xml"/><Relationship Id="rId9" Type="http://schemas.openxmlformats.org/officeDocument/2006/relationships/image" Target="../media/image5.jpeg"/></Relationships>
</file>

<file path=ppt/slides/_rels/slide9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14.xml"/><Relationship Id="rId7" Type="http://schemas.openxmlformats.org/officeDocument/2006/relationships/image" Target="../media/image45.png"/><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image" Target="../media/image85.jpeg"/><Relationship Id="rId5" Type="http://schemas.openxmlformats.org/officeDocument/2006/relationships/slideLayout" Target="../slideLayouts/slideLayout7.xml"/><Relationship Id="rId4" Type="http://schemas.openxmlformats.org/officeDocument/2006/relationships/tags" Target="../tags/tag315.xml"/></Relationships>
</file>

<file path=ppt/slides/_rels/slide9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318.xml"/><Relationship Id="rId7" Type="http://schemas.openxmlformats.org/officeDocument/2006/relationships/image" Target="../media/image45.png"/><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image" Target="../media/image85.jpeg"/><Relationship Id="rId5" Type="http://schemas.openxmlformats.org/officeDocument/2006/relationships/slideLayout" Target="../slideLayouts/slideLayout7.xml"/><Relationship Id="rId4" Type="http://schemas.openxmlformats.org/officeDocument/2006/relationships/tags" Target="../tags/tag319.xml"/><Relationship Id="rId9" Type="http://schemas.openxmlformats.org/officeDocument/2006/relationships/image" Target="../media/image5.jpeg"/></Relationships>
</file>

<file path=ppt/slides/_rels/slide9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322.xml"/><Relationship Id="rId7" Type="http://schemas.openxmlformats.org/officeDocument/2006/relationships/image" Target="../media/image45.png"/><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85.jpeg"/><Relationship Id="rId5" Type="http://schemas.openxmlformats.org/officeDocument/2006/relationships/slideLayout" Target="../slideLayouts/slideLayout7.xml"/><Relationship Id="rId4" Type="http://schemas.openxmlformats.org/officeDocument/2006/relationships/tags" Target="../tags/tag323.xml"/><Relationship Id="rId9" Type="http://schemas.openxmlformats.org/officeDocument/2006/relationships/image" Target="../media/image5.jpeg"/></Relationships>
</file>

<file path=ppt/slides/_rels/slide9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26.xml"/><Relationship Id="rId7" Type="http://schemas.openxmlformats.org/officeDocument/2006/relationships/image" Target="../media/image45.png"/><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image" Target="../media/image86.jpeg"/><Relationship Id="rId5" Type="http://schemas.openxmlformats.org/officeDocument/2006/relationships/slideLayout" Target="../slideLayouts/slideLayout7.xml"/><Relationship Id="rId4" Type="http://schemas.openxmlformats.org/officeDocument/2006/relationships/tags" Target="../tags/tag327.xml"/></Relationships>
</file>

<file path=ppt/slides/_rels/slide9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330.xml"/><Relationship Id="rId7" Type="http://schemas.openxmlformats.org/officeDocument/2006/relationships/image" Target="../media/image45.png"/><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image" Target="../media/image86.jpeg"/><Relationship Id="rId5" Type="http://schemas.openxmlformats.org/officeDocument/2006/relationships/slideLayout" Target="../slideLayouts/slideLayout7.xml"/><Relationship Id="rId4" Type="http://schemas.openxmlformats.org/officeDocument/2006/relationships/tags" Target="../tags/tag331.xml"/><Relationship Id="rId9" Type="http://schemas.openxmlformats.org/officeDocument/2006/relationships/image" Target="../media/image5.jpeg"/></Relationships>
</file>

<file path=ppt/slides/_rels/slide9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34.xml"/><Relationship Id="rId7" Type="http://schemas.openxmlformats.org/officeDocument/2006/relationships/image" Target="../media/image4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87.jpeg"/><Relationship Id="rId5" Type="http://schemas.openxmlformats.org/officeDocument/2006/relationships/slideLayout" Target="../slideLayouts/slideLayout7.xml"/><Relationship Id="rId4" Type="http://schemas.openxmlformats.org/officeDocument/2006/relationships/tags" Target="../tags/tag335.xml"/></Relationships>
</file>

<file path=ppt/slides/_rels/slide9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338.xml"/><Relationship Id="rId7" Type="http://schemas.openxmlformats.org/officeDocument/2006/relationships/image" Target="../media/image45.png"/><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image" Target="../media/image87.jpeg"/><Relationship Id="rId5" Type="http://schemas.openxmlformats.org/officeDocument/2006/relationships/slideLayout" Target="../slideLayouts/slideLayout7.xml"/><Relationship Id="rId4" Type="http://schemas.openxmlformats.org/officeDocument/2006/relationships/tags" Target="../tags/tag339.xml"/><Relationship Id="rId9" Type="http://schemas.openxmlformats.org/officeDocument/2006/relationships/image" Target="../media/image5.jpeg"/></Relationships>
</file>

<file path=ppt/slides/_rels/slide99.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image" Target="../media/image88.png"/><Relationship Id="rId5" Type="http://schemas.openxmlformats.org/officeDocument/2006/relationships/image" Target="../media/image5.jpe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noSelect="1" noRot="1" noMove="1" noResize="1" noEditPoints="1" noAdjustHandles="1" noChangeArrowheads="1" noChangeShapeType="1" noTextEdit="1"/>
          </p:cNvSpPr>
          <p:nvPr>
            <p:ph type="subTitle" idx="1"/>
            <p:custDataLst>
              <p:tags r:id="rId1"/>
            </p:custDataLst>
          </p:nvPr>
        </p:nvSpPr>
        <p:spPr>
          <a:xfrm>
            <a:off x="611560" y="1374842"/>
            <a:ext cx="7920880" cy="4790462"/>
          </a:xfrm>
        </p:spPr>
        <p:txBody>
          <a:bodyPr>
            <a:noAutofit/>
          </a:bodyPr>
          <a:lstStyle/>
          <a:p>
            <a:r>
              <a:rPr lang="en-US" sz="2400" b="1" dirty="0">
                <a:solidFill>
                  <a:schemeClr val="tx2">
                    <a:lumMod val="60000"/>
                    <a:lumOff val="40000"/>
                  </a:schemeClr>
                </a:solidFill>
              </a:rPr>
              <a:t>DISCLAIMER</a:t>
            </a:r>
            <a:endParaRPr lang="en-IN" sz="2400" b="1" dirty="0">
              <a:solidFill>
                <a:schemeClr val="tx2">
                  <a:lumMod val="60000"/>
                  <a:lumOff val="40000"/>
                </a:schemeClr>
              </a:solidFill>
            </a:endParaRPr>
          </a:p>
          <a:p>
            <a:pPr algn="l"/>
            <a:r>
              <a:rPr lang="en-IN" sz="1600" b="1" dirty="0">
                <a:solidFill>
                  <a:schemeClr val="tx1"/>
                </a:solidFill>
              </a:rPr>
              <a:t>By Downloading these products I agree to the Copyright &amp; Liability below:</a:t>
            </a:r>
          </a:p>
          <a:p>
            <a:pPr algn="l"/>
            <a:r>
              <a:rPr lang="en-IN" sz="1600" b="1" dirty="0">
                <a:solidFill>
                  <a:schemeClr val="tx1"/>
                </a:solidFill>
              </a:rPr>
              <a:t>Products are electronically transferred upon your acceptance to abide by the terms and conditions when you register with </a:t>
            </a:r>
            <a:r>
              <a:rPr lang="en-IN" sz="1600" b="1" dirty="0">
                <a:solidFill>
                  <a:schemeClr val="tx1"/>
                </a:solidFill>
                <a:hlinkClick r:id="rId5"/>
              </a:rPr>
              <a:t>www.managementstudyguide.com</a:t>
            </a:r>
            <a:r>
              <a:rPr lang="en-IN" sz="1600" b="1" dirty="0">
                <a:solidFill>
                  <a:schemeClr val="tx1"/>
                </a:solidFill>
              </a:rPr>
              <a:t>.</a:t>
            </a:r>
          </a:p>
          <a:p>
            <a:pPr algn="l"/>
            <a:r>
              <a:rPr lang="en-US" sz="2000" b="1" dirty="0">
                <a:solidFill>
                  <a:schemeClr val="tx2">
                    <a:lumMod val="60000"/>
                    <a:lumOff val="40000"/>
                  </a:schemeClr>
                </a:solidFill>
              </a:rPr>
              <a:t>Copyright Statement</a:t>
            </a:r>
            <a:endParaRPr lang="en-IN" sz="2000" b="1" dirty="0">
              <a:solidFill>
                <a:schemeClr val="tx2">
                  <a:lumMod val="60000"/>
                  <a:lumOff val="40000"/>
                </a:schemeClr>
              </a:solidFill>
            </a:endParaRPr>
          </a:p>
          <a:p>
            <a:pPr algn="l"/>
            <a:r>
              <a:rPr lang="en-IN" sz="1600" dirty="0">
                <a:solidFill>
                  <a:schemeClr val="tx1"/>
                </a:solidFill>
              </a:rPr>
              <a:t>This material is for a single user and may be presented to others in form of Slide Show, provided the slide masters, copyright, Logo, and other proprietary notices must also be kept intact. This product may not be re-sold, distributed electronically, reproduced electronically, stored in a database or retrieval system, except by written permission from the publisher. Any infraction or infringement will be prosecuted to the full extent of the law.</a:t>
            </a:r>
          </a:p>
          <a:p>
            <a:pPr algn="l"/>
            <a:r>
              <a:rPr lang="en-US" sz="2000" b="1" dirty="0">
                <a:solidFill>
                  <a:schemeClr val="tx2">
                    <a:lumMod val="60000"/>
                    <a:lumOff val="40000"/>
                  </a:schemeClr>
                </a:solidFill>
              </a:rPr>
              <a:t>Image Credit</a:t>
            </a:r>
          </a:p>
          <a:p>
            <a:pPr algn="l"/>
            <a:r>
              <a:rPr lang="en-US" sz="1600" dirty="0">
                <a:solidFill>
                  <a:schemeClr val="tx1"/>
                </a:solidFill>
              </a:rPr>
              <a:t>All Images used in this presentation are from 123rf.com and are protected by the above mentioned copyright statement.</a:t>
            </a:r>
          </a:p>
          <a:p>
            <a:pPr algn="l"/>
            <a:r>
              <a:rPr lang="en-US" sz="2000" b="1" dirty="0">
                <a:solidFill>
                  <a:schemeClr val="tx2">
                    <a:lumMod val="60000"/>
                    <a:lumOff val="40000"/>
                  </a:schemeClr>
                </a:solidFill>
              </a:rPr>
              <a:t>Start Course</a:t>
            </a:r>
          </a:p>
          <a:p>
            <a:pPr algn="l"/>
            <a:r>
              <a:rPr lang="en-US" sz="1600" dirty="0">
                <a:solidFill>
                  <a:schemeClr val="tx1"/>
                </a:solidFill>
              </a:rPr>
              <a:t>Start Course by viewing the presentation  in “Slide Show“ mode. Please click on “Slide Show” on the top and then click on “From Beginning”.</a:t>
            </a:r>
            <a:endParaRPr lang="en-IN" sz="1600" dirty="0">
              <a:solidFill>
                <a:schemeClr val="tx1"/>
              </a:solidFill>
            </a:endParaRPr>
          </a:p>
          <a:p>
            <a:pPr algn="l"/>
            <a:endParaRPr lang="en-IN" sz="1600" b="1" dirty="0">
              <a:solidFill>
                <a:schemeClr val="tx1"/>
              </a:solidFill>
            </a:endParaRPr>
          </a:p>
        </p:txBody>
      </p:sp>
      <p:pic>
        <p:nvPicPr>
          <p:cNvPr id="5" name="Picture 4"/>
          <p:cNvPicPr>
            <a:picLocks noGrp="1" noSelect="1" noRot="1" noMove="1" noResize="1" noEditPoints="1" noAdjustHandles="1" noChangeArrowheads="1" noChangeShapeType="1"/>
          </p:cNvPicPr>
          <p:nvPr>
            <p:custDataLst>
              <p:tags r:id="rId2"/>
            </p:custDataLst>
          </p:nvPr>
        </p:nvPicPr>
        <p:blipFill>
          <a:blip r:embed="rId6">
            <a:extLst>
              <a:ext uri="{28A0092B-C50C-407E-A947-70E740481C1C}">
                <a14:useLocalDpi xmlns:a14="http://schemas.microsoft.com/office/drawing/2010/main"/>
              </a:ext>
            </a:extLst>
          </a:blip>
          <a:stretch>
            <a:fillRect/>
          </a:stretch>
        </p:blipFill>
        <p:spPr>
          <a:xfrm>
            <a:off x="0" y="-27384"/>
            <a:ext cx="9144000" cy="1402226"/>
          </a:xfrm>
          <a:prstGeom prst="rect">
            <a:avLst/>
          </a:prstGeom>
        </p:spPr>
      </p:pic>
      <p:sp>
        <p:nvSpPr>
          <p:cNvPr id="7" name="Footer Placeholder 2"/>
          <p:cNvSpPr>
            <a:spLocks noGrp="1" noSelect="1" noRot="1" noMove="1" noResize="1" noEditPoints="1" noAdjustHandles="1" noChangeArrowheads="1" noChangeShapeType="1" noTextEdit="1"/>
          </p:cNvSpPr>
          <p:nvPr>
            <p:ph type="ftr" sz="quarter" idx="11"/>
            <p:custDataLst>
              <p:tags r:id="rId3"/>
            </p:custDataLst>
          </p:nvPr>
        </p:nvSpPr>
        <p:spPr>
          <a:xfrm>
            <a:off x="2667000" y="6597352"/>
            <a:ext cx="3962400" cy="365125"/>
          </a:xfrm>
        </p:spPr>
        <p:txBody>
          <a:bodyPr/>
          <a:lstStyle/>
          <a:p>
            <a:r>
              <a:rPr lang="en-US" dirty="0">
                <a:solidFill>
                  <a:prstClr val="black"/>
                </a:solidFill>
              </a:rPr>
              <a:t>© ManagementStudyGuide.com. All rights reserved.</a:t>
            </a:r>
          </a:p>
        </p:txBody>
      </p:sp>
    </p:spTree>
    <p:extLst>
      <p:ext uri="{BB962C8B-B14F-4D97-AF65-F5344CB8AC3E}">
        <p14:creationId xmlns:p14="http://schemas.microsoft.com/office/powerpoint/2010/main" val="3120593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83"/>
          <p:cNvGrpSpPr>
            <a:grpSpLocks/>
          </p:cNvGrpSpPr>
          <p:nvPr/>
        </p:nvGrpSpPr>
        <p:grpSpPr bwMode="auto">
          <a:xfrm>
            <a:off x="3951412" y="962055"/>
            <a:ext cx="6300670" cy="5812818"/>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8" name="Picture 7"/>
          <p:cNvPicPr>
            <a:picLocks noGrp="1" noSelect="1" noRot="1" noMove="1" noResize="1" noEditPoints="1" noAdjustHandles="1" noChangeArrowheads="1" noChangeShapeType="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4191788" y="1234282"/>
            <a:ext cx="4632180" cy="4311045"/>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Introduction</a:t>
              </a:r>
              <a:endParaRPr lang="en-IN" sz="3200" dirty="0"/>
            </a:p>
          </p:txBody>
        </p:sp>
      </p:grpSp>
      <p:sp>
        <p:nvSpPr>
          <p:cNvPr id="12" name="Line 36"/>
          <p:cNvSpPr>
            <a:spLocks noChangeShapeType="1"/>
          </p:cNvSpPr>
          <p:nvPr/>
        </p:nvSpPr>
        <p:spPr bwMode="auto">
          <a:xfrm rot="16200000" flipV="1">
            <a:off x="3792340" y="176213"/>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1" y="1191518"/>
            <a:ext cx="3636818" cy="4832092"/>
          </a:xfrm>
          <a:prstGeom prst="rect">
            <a:avLst/>
          </a:prstGeom>
          <a:noFill/>
          <a:ln w="9525">
            <a:noFill/>
            <a:miter lim="800000"/>
            <a:headEnd/>
            <a:tailEnd/>
          </a:ln>
        </p:spPr>
        <p:txBody>
          <a:bodyPr wrap="square">
            <a:spAutoFit/>
          </a:bodyPr>
          <a:lstStyle/>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This is where ‘Managerial Economics’ can help Managers as it is an ‘amalgamation of economic theory with business practices so as to ease decision-making and future planning by management.’</a:t>
            </a:r>
          </a:p>
          <a:p>
            <a:pPr marL="457200" indent="-457200" defTabSz="801688">
              <a:spcBef>
                <a:spcPct val="20000"/>
              </a:spcBef>
              <a:buFont typeface="Arial" pitchFamily="34" charset="0"/>
              <a:buChar char="•"/>
            </a:pPr>
            <a:endParaRPr lang="en-IN" sz="2000" noProof="1">
              <a:solidFill>
                <a:srgbClr val="080808"/>
              </a:solidFill>
              <a:latin typeface="Calibri" pitchFamily="34" charset="0"/>
              <a:cs typeface="Arial" pitchFamily="34" charset="0"/>
            </a:endParaRPr>
          </a:p>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Managerial Economics assists the managers of a firm in a rational forecasting of demand and supply and solving obstacles faced in the firm’s activities. </a:t>
            </a:r>
          </a:p>
        </p:txBody>
      </p:sp>
      <p:sp>
        <p:nvSpPr>
          <p:cNvPr id="15" name="TextBox 14"/>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08452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Right)">
                                      <p:cBhvr>
                                        <p:cTn id="15" dur="500"/>
                                        <p:tgtEl>
                                          <p:spTgt spid="12"/>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Select="1" noRot="1" noMove="1" noResize="1" noEditPoints="1" noAdjustHandles="1" noChangeArrowheads="1" noChangeShapeType="1"/>
          </p:cNvPicPr>
          <p:nvPr>
            <p:custDataLst>
              <p:tags r:id="rId2"/>
            </p:custDataLst>
          </p:nvPr>
        </p:nvPicPr>
        <p:blipFill>
          <a:blip r:embed="rId6" cstate="print"/>
          <a:srcRect/>
          <a:stretch>
            <a:fillRect/>
          </a:stretch>
        </p:blipFill>
        <p:spPr bwMode="auto">
          <a:xfrm>
            <a:off x="3347864" y="1268760"/>
            <a:ext cx="5796136" cy="5589240"/>
          </a:xfrm>
          <a:prstGeom prst="rect">
            <a:avLst/>
          </a:prstGeom>
          <a:noFill/>
          <a:ln w="9525">
            <a:noFill/>
            <a:miter lim="800000"/>
            <a:headEnd/>
            <a:tailEnd/>
          </a:ln>
        </p:spPr>
      </p:pic>
      <p:pic>
        <p:nvPicPr>
          <p:cNvPr id="8" name="Picture 7"/>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blip>
          <a:srcRect/>
          <a:stretch>
            <a:fillRect/>
          </a:stretch>
        </p:blipFill>
        <p:spPr bwMode="auto">
          <a:xfrm>
            <a:off x="-180528" y="864433"/>
            <a:ext cx="9363075" cy="836375"/>
          </a:xfrm>
          <a:prstGeom prst="rect">
            <a:avLst/>
          </a:prstGeom>
          <a:noFill/>
          <a:ln w="9525">
            <a:noFill/>
            <a:miter lim="800000"/>
            <a:headEnd/>
            <a:tailEnd/>
          </a:ln>
        </p:spPr>
      </p:pic>
      <p:sp>
        <p:nvSpPr>
          <p:cNvPr id="9" name="TextBox 8"/>
          <p:cNvSpPr txBox="1"/>
          <p:nvPr/>
        </p:nvSpPr>
        <p:spPr>
          <a:xfrm>
            <a:off x="273269" y="1030102"/>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Role of Market Analysis in Managerial Economics</a:t>
            </a:r>
          </a:p>
        </p:txBody>
      </p:sp>
      <p:sp>
        <p:nvSpPr>
          <p:cNvPr id="10" name="TextBox 9"/>
          <p:cNvSpPr txBox="1"/>
          <p:nvPr/>
        </p:nvSpPr>
        <p:spPr>
          <a:xfrm>
            <a:off x="3707512" y="1660738"/>
            <a:ext cx="5292080" cy="1015663"/>
          </a:xfrm>
          <a:prstGeom prst="rect">
            <a:avLst/>
          </a:prstGeom>
          <a:solidFill>
            <a:srgbClr val="FF7C80">
              <a:alpha val="69804"/>
            </a:srgbClr>
          </a:solidFill>
        </p:spPr>
        <p:txBody>
          <a:bodyPr wrap="square" rtlCol="0">
            <a:spAutoFit/>
          </a:bodyPr>
          <a:lstStyle/>
          <a:p>
            <a:r>
              <a:rPr lang="en-IN" sz="2000" b="1" dirty="0"/>
              <a:t>Hence, the competition faced by companies has been classified based on the degree of product substitution in the following categories:</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sp>
        <p:nvSpPr>
          <p:cNvPr id="23" name="TextBox 22"/>
          <p:cNvSpPr txBox="1"/>
          <p:nvPr/>
        </p:nvSpPr>
        <p:spPr>
          <a:xfrm>
            <a:off x="3707512" y="6341258"/>
            <a:ext cx="5292080" cy="400110"/>
          </a:xfrm>
          <a:prstGeom prst="rect">
            <a:avLst/>
          </a:prstGeom>
          <a:solidFill>
            <a:srgbClr val="FF7C80">
              <a:alpha val="69804"/>
            </a:srgbClr>
          </a:solidFill>
        </p:spPr>
        <p:txBody>
          <a:bodyPr wrap="square" rtlCol="0">
            <a:spAutoFit/>
          </a:bodyPr>
          <a:lstStyle/>
          <a:p>
            <a:pPr algn="r"/>
            <a:r>
              <a:rPr lang="en-IN" sz="2000" b="1" dirty="0"/>
              <a:t>Let us look at each in detail.</a:t>
            </a:r>
          </a:p>
        </p:txBody>
      </p:sp>
      <p:grpSp>
        <p:nvGrpSpPr>
          <p:cNvPr id="24" name="Group 68"/>
          <p:cNvGrpSpPr>
            <a:grpSpLocks/>
          </p:cNvGrpSpPr>
          <p:nvPr/>
        </p:nvGrpSpPr>
        <p:grpSpPr bwMode="auto">
          <a:xfrm>
            <a:off x="323137" y="3116832"/>
            <a:ext cx="3096344" cy="871382"/>
            <a:chOff x="1224751" y="2276269"/>
            <a:chExt cx="4852003" cy="379817"/>
          </a:xfrm>
        </p:grpSpPr>
        <p:sp>
          <p:nvSpPr>
            <p:cNvPr id="25" name="Rounded Rectangle 24"/>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6" name="Rounded Rectangle 25"/>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7" name="TextBox 67"/>
            <p:cNvSpPr txBox="1">
              <a:spLocks noChangeArrowheads="1"/>
            </p:cNvSpPr>
            <p:nvPr/>
          </p:nvSpPr>
          <p:spPr bwMode="auto">
            <a:xfrm>
              <a:off x="1382870" y="2365117"/>
              <a:ext cx="4355370"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Industry Competition</a:t>
              </a:r>
              <a:endParaRPr lang="en-US" sz="2000" b="1" dirty="0">
                <a:ea typeface="ＭＳ Ｐゴシック" pitchFamily="34" charset="-128"/>
              </a:endParaRPr>
            </a:p>
          </p:txBody>
        </p:sp>
      </p:grpSp>
      <p:grpSp>
        <p:nvGrpSpPr>
          <p:cNvPr id="28" name="Group 69"/>
          <p:cNvGrpSpPr>
            <a:grpSpLocks/>
          </p:cNvGrpSpPr>
          <p:nvPr/>
        </p:nvGrpSpPr>
        <p:grpSpPr bwMode="auto">
          <a:xfrm>
            <a:off x="323137" y="2200105"/>
            <a:ext cx="3096344" cy="872159"/>
            <a:chOff x="1224751" y="2276269"/>
            <a:chExt cx="4852003" cy="379817"/>
          </a:xfrm>
        </p:grpSpPr>
        <p:sp>
          <p:nvSpPr>
            <p:cNvPr id="29" name="Rounded Rectangle 28"/>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0" name="Rounded Rectangle 29"/>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1" name="TextBox 67"/>
            <p:cNvSpPr txBox="1">
              <a:spLocks noChangeArrowheads="1"/>
            </p:cNvSpPr>
            <p:nvPr/>
          </p:nvSpPr>
          <p:spPr bwMode="auto">
            <a:xfrm>
              <a:off x="1397326" y="2360017"/>
              <a:ext cx="4228077" cy="1742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Brand Competition</a:t>
              </a:r>
              <a:endParaRPr lang="en-US" sz="2000" b="1" dirty="0">
                <a:ea typeface="ＭＳ Ｐゴシック" pitchFamily="34" charset="-128"/>
              </a:endParaRPr>
            </a:p>
          </p:txBody>
        </p:sp>
      </p:grpSp>
      <p:grpSp>
        <p:nvGrpSpPr>
          <p:cNvPr id="32" name="Group 68"/>
          <p:cNvGrpSpPr>
            <a:grpSpLocks/>
          </p:cNvGrpSpPr>
          <p:nvPr/>
        </p:nvGrpSpPr>
        <p:grpSpPr bwMode="auto">
          <a:xfrm>
            <a:off x="323136" y="4032784"/>
            <a:ext cx="3096344" cy="871382"/>
            <a:chOff x="1224751" y="2276269"/>
            <a:chExt cx="4852003" cy="379817"/>
          </a:xfrm>
        </p:grpSpPr>
        <p:sp>
          <p:nvSpPr>
            <p:cNvPr id="33" name="Rounded Rectangle 32"/>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4" name="Rounded Rectangle 33"/>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5" name="TextBox 67"/>
            <p:cNvSpPr txBox="1">
              <a:spLocks noChangeArrowheads="1"/>
            </p:cNvSpPr>
            <p:nvPr/>
          </p:nvSpPr>
          <p:spPr bwMode="auto">
            <a:xfrm>
              <a:off x="1270215" y="2363663"/>
              <a:ext cx="4580865"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Product Competition</a:t>
              </a:r>
              <a:endParaRPr lang="en-US" sz="2000" b="1" dirty="0">
                <a:ea typeface="ＭＳ Ｐゴシック" pitchFamily="34" charset="-128"/>
              </a:endParaRPr>
            </a:p>
          </p:txBody>
        </p:sp>
      </p:grpSp>
      <p:grpSp>
        <p:nvGrpSpPr>
          <p:cNvPr id="36" name="Group 68"/>
          <p:cNvGrpSpPr>
            <a:grpSpLocks/>
          </p:cNvGrpSpPr>
          <p:nvPr/>
        </p:nvGrpSpPr>
        <p:grpSpPr bwMode="auto">
          <a:xfrm>
            <a:off x="323136" y="4933882"/>
            <a:ext cx="3096344" cy="871382"/>
            <a:chOff x="1224751" y="2276269"/>
            <a:chExt cx="4852003" cy="379817"/>
          </a:xfrm>
        </p:grpSpPr>
        <p:sp>
          <p:nvSpPr>
            <p:cNvPr id="37" name="Rounded Rectangle 36"/>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8" name="Rounded Rectangle 37"/>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9" name="TextBox 67"/>
            <p:cNvSpPr txBox="1">
              <a:spLocks noChangeArrowheads="1"/>
            </p:cNvSpPr>
            <p:nvPr/>
          </p:nvSpPr>
          <p:spPr bwMode="auto">
            <a:xfrm>
              <a:off x="1270215" y="2363663"/>
              <a:ext cx="4580865"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Generic Competition</a:t>
              </a:r>
              <a:endParaRPr lang="en-US" sz="2000" b="1" dirty="0">
                <a:ea typeface="ＭＳ Ｐゴシック" pitchFamily="34" charset="-128"/>
              </a:endParaRPr>
            </a:p>
          </p:txBody>
        </p:sp>
      </p:gr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23220"/>
            </a:xfrm>
            <a:prstGeom prst="rect">
              <a:avLst/>
            </a:prstGeom>
            <a:solidFill>
              <a:srgbClr val="FFFFFF">
                <a:alpha val="69804"/>
              </a:srgbClr>
            </a:solidFill>
          </p:spPr>
          <p:txBody>
            <a:bodyPr wrap="square" rtlCol="0">
              <a:spAutoFit/>
            </a:bodyPr>
            <a:lstStyle/>
            <a:p>
              <a:r>
                <a:rPr lang="en-US" sz="2800" dirty="0"/>
                <a:t>Role of Market Analysis in Managerial Economics</a:t>
              </a:r>
              <a:endParaRPr lang="en-IN" sz="2800" dirty="0"/>
            </a:p>
          </p:txBody>
        </p:sp>
      </p:grpSp>
      <p:sp>
        <p:nvSpPr>
          <p:cNvPr id="40" name="TextBox 39"/>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42310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2500"/>
                            </p:stCondLst>
                            <p:childTnLst>
                              <p:par>
                                <p:cTn id="18" presetID="12" presetClass="entr" presetSubtype="4" fill="hold" nodeType="afterEffect">
                                  <p:stCondLst>
                                    <p:cond delay="3000"/>
                                  </p:stCondLst>
                                  <p:childTnLst>
                                    <p:set>
                                      <p:cBhvr>
                                        <p:cTn id="19" dur="1" fill="hold">
                                          <p:stCondLst>
                                            <p:cond delay="0"/>
                                          </p:stCondLst>
                                        </p:cTn>
                                        <p:tgtEl>
                                          <p:spTgt spid="6"/>
                                        </p:tgtEl>
                                        <p:attrNameLst>
                                          <p:attrName>style.visibility</p:attrName>
                                        </p:attrNameLst>
                                      </p:cBhvr>
                                      <p:to>
                                        <p:strVal val="visible"/>
                                      </p:to>
                                    </p:set>
                                    <p:animEffect transition="in" filter="slide(fromBottom)">
                                      <p:cBhvr>
                                        <p:cTn id="20" dur="500"/>
                                        <p:tgtEl>
                                          <p:spTgt spid="6"/>
                                        </p:tgtEl>
                                      </p:cBhvr>
                                    </p:animEffect>
                                  </p:childTnLst>
                                </p:cTn>
                              </p:par>
                            </p:childTnLst>
                          </p:cTn>
                        </p:par>
                        <p:par>
                          <p:cTn id="21" fill="hold">
                            <p:stCondLst>
                              <p:cond delay="60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6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7000"/>
                            </p:stCondLst>
                            <p:childTnLst>
                              <p:par>
                                <p:cTn id="30" presetID="10" presetClass="entr" presetSubtype="0" fill="hold" nodeType="afterEffect">
                                  <p:stCondLst>
                                    <p:cond delay="10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8500"/>
                            </p:stCondLst>
                            <p:childTnLst>
                              <p:par>
                                <p:cTn id="34" presetID="10" presetClass="entr" presetSubtype="0" fill="hold" nodeType="after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10000"/>
                            </p:stCondLst>
                            <p:childTnLst>
                              <p:par>
                                <p:cTn id="38" presetID="10" presetClass="entr" presetSubtype="0" fill="hold" nodeType="afterEffect">
                                  <p:stCondLst>
                                    <p:cond delay="100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par>
                          <p:cTn id="41" fill="hold">
                            <p:stCondLst>
                              <p:cond delay="11500"/>
                            </p:stCondLst>
                            <p:childTnLst>
                              <p:par>
                                <p:cTn id="42" presetID="10" presetClass="entr" presetSubtype="0" fill="hold" grpId="0" nodeType="afterEffect">
                                  <p:stCondLst>
                                    <p:cond delay="10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9762687_x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a:off x="4499992" y="1653480"/>
            <a:ext cx="3456384" cy="5204520"/>
          </a:xfrm>
          <a:prstGeom prst="rect">
            <a:avLst/>
          </a:prstGeom>
        </p:spPr>
      </p:pic>
      <p:pic>
        <p:nvPicPr>
          <p:cNvPr id="8" name="Picture 7"/>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blip>
          <a:srcRect/>
          <a:stretch>
            <a:fillRect/>
          </a:stretch>
        </p:blipFill>
        <p:spPr bwMode="auto">
          <a:xfrm>
            <a:off x="-180528" y="864433"/>
            <a:ext cx="9363075" cy="836375"/>
          </a:xfrm>
          <a:prstGeom prst="rect">
            <a:avLst/>
          </a:prstGeom>
          <a:noFill/>
          <a:ln w="9525">
            <a:noFill/>
            <a:miter lim="800000"/>
            <a:headEnd/>
            <a:tailEnd/>
          </a:ln>
        </p:spPr>
      </p:pic>
      <p:sp>
        <p:nvSpPr>
          <p:cNvPr id="9" name="TextBox 8"/>
          <p:cNvSpPr txBox="1"/>
          <p:nvPr/>
        </p:nvSpPr>
        <p:spPr>
          <a:xfrm>
            <a:off x="273269" y="1030102"/>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Role of Market Analysis in Managerial Economics</a:t>
            </a:r>
          </a:p>
        </p:txBody>
      </p:sp>
      <p:sp>
        <p:nvSpPr>
          <p:cNvPr id="10" name="TextBox 9"/>
          <p:cNvSpPr txBox="1"/>
          <p:nvPr/>
        </p:nvSpPr>
        <p:spPr>
          <a:xfrm>
            <a:off x="3707512" y="1660738"/>
            <a:ext cx="5292080" cy="1015663"/>
          </a:xfrm>
          <a:prstGeom prst="rect">
            <a:avLst/>
          </a:prstGeom>
          <a:solidFill>
            <a:srgbClr val="FF7C80">
              <a:alpha val="69804"/>
            </a:srgbClr>
          </a:solidFill>
        </p:spPr>
        <p:txBody>
          <a:bodyPr wrap="square" rtlCol="0">
            <a:spAutoFit/>
          </a:bodyPr>
          <a:lstStyle/>
          <a:p>
            <a:r>
              <a:rPr lang="en-IN" sz="2000" b="1" dirty="0"/>
              <a:t>Hence, the competition faced by companies has been classified based on the degree of product substitution in the following categories:</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3116832"/>
            <a:ext cx="3096344" cy="87138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6" name="TextBox 67"/>
            <p:cNvSpPr txBox="1">
              <a:spLocks noChangeArrowheads="1"/>
            </p:cNvSpPr>
            <p:nvPr/>
          </p:nvSpPr>
          <p:spPr bwMode="auto">
            <a:xfrm>
              <a:off x="1382870" y="2365117"/>
              <a:ext cx="4355370"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Industry Competition</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87215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0" name="TextBox 67"/>
            <p:cNvSpPr txBox="1">
              <a:spLocks noChangeArrowheads="1"/>
            </p:cNvSpPr>
            <p:nvPr/>
          </p:nvSpPr>
          <p:spPr bwMode="auto">
            <a:xfrm>
              <a:off x="1397326" y="2360017"/>
              <a:ext cx="4228077" cy="1742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Brand Competition</a:t>
              </a:r>
              <a:endParaRPr lang="en-US" sz="2000" b="1" dirty="0">
                <a:ea typeface="ＭＳ Ｐゴシック" pitchFamily="34" charset="-128"/>
              </a:endParaRPr>
            </a:p>
          </p:txBody>
        </p:sp>
      </p:grpSp>
      <p:grpSp>
        <p:nvGrpSpPr>
          <p:cNvPr id="31" name="Group 68"/>
          <p:cNvGrpSpPr>
            <a:grpSpLocks/>
          </p:cNvGrpSpPr>
          <p:nvPr/>
        </p:nvGrpSpPr>
        <p:grpSpPr bwMode="auto">
          <a:xfrm>
            <a:off x="323136" y="4032784"/>
            <a:ext cx="3096344" cy="87138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4" name="TextBox 67"/>
            <p:cNvSpPr txBox="1">
              <a:spLocks noChangeArrowheads="1"/>
            </p:cNvSpPr>
            <p:nvPr/>
          </p:nvSpPr>
          <p:spPr bwMode="auto">
            <a:xfrm>
              <a:off x="1270215" y="2363663"/>
              <a:ext cx="4580865"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Product Competition</a:t>
              </a:r>
              <a:endParaRPr lang="en-US" sz="2000" b="1" dirty="0">
                <a:ea typeface="ＭＳ Ｐゴシック" pitchFamily="34" charset="-128"/>
              </a:endParaRPr>
            </a:p>
          </p:txBody>
        </p:sp>
      </p:grpSp>
      <p:grpSp>
        <p:nvGrpSpPr>
          <p:cNvPr id="35" name="Group 68"/>
          <p:cNvGrpSpPr>
            <a:grpSpLocks/>
          </p:cNvGrpSpPr>
          <p:nvPr/>
        </p:nvGrpSpPr>
        <p:grpSpPr bwMode="auto">
          <a:xfrm>
            <a:off x="323136" y="4933882"/>
            <a:ext cx="3096344" cy="871382"/>
            <a:chOff x="1224751" y="2276269"/>
            <a:chExt cx="4852003"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8" name="TextBox 67"/>
            <p:cNvSpPr txBox="1">
              <a:spLocks noChangeArrowheads="1"/>
            </p:cNvSpPr>
            <p:nvPr/>
          </p:nvSpPr>
          <p:spPr bwMode="auto">
            <a:xfrm>
              <a:off x="1270215" y="2363663"/>
              <a:ext cx="4580865"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Generic Competition</a:t>
              </a:r>
              <a:endParaRPr lang="en-US" sz="2000" b="1" dirty="0">
                <a:ea typeface="ＭＳ Ｐゴシック" pitchFamily="34" charset="-128"/>
              </a:endParaRPr>
            </a:p>
          </p:txBody>
        </p:sp>
      </p:grpSp>
      <p:grpSp>
        <p:nvGrpSpPr>
          <p:cNvPr id="39" name="Group 69"/>
          <p:cNvGrpSpPr>
            <a:grpSpLocks/>
          </p:cNvGrpSpPr>
          <p:nvPr/>
        </p:nvGrpSpPr>
        <p:grpSpPr bwMode="auto">
          <a:xfrm>
            <a:off x="323528" y="2204864"/>
            <a:ext cx="3096344" cy="864096"/>
            <a:chOff x="1224751" y="2276269"/>
            <a:chExt cx="4852003" cy="379817"/>
          </a:xfrm>
        </p:grpSpPr>
        <p:sp>
          <p:nvSpPr>
            <p:cNvPr id="40" name="Rounded Rectangle 39"/>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1" name="Rounded Rectangle 40"/>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2" name="TextBox 67"/>
            <p:cNvSpPr txBox="1">
              <a:spLocks noChangeArrowheads="1"/>
            </p:cNvSpPr>
            <p:nvPr/>
          </p:nvSpPr>
          <p:spPr bwMode="auto">
            <a:xfrm>
              <a:off x="1397327" y="2345334"/>
              <a:ext cx="4566589" cy="175870"/>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Brand Competition</a:t>
              </a:r>
              <a:endParaRPr lang="en-US" sz="2000" b="1" dirty="0">
                <a:ea typeface="ＭＳ Ｐゴシック" pitchFamily="34" charset="-128"/>
              </a:endParaRPr>
            </a:p>
          </p:txBody>
        </p:sp>
      </p:grpSp>
      <p:grpSp>
        <p:nvGrpSpPr>
          <p:cNvPr id="43" name="Group 41"/>
          <p:cNvGrpSpPr>
            <a:grpSpLocks/>
          </p:cNvGrpSpPr>
          <p:nvPr/>
        </p:nvGrpSpPr>
        <p:grpSpPr bwMode="auto">
          <a:xfrm>
            <a:off x="2195736" y="5845001"/>
            <a:ext cx="4783138" cy="968375"/>
            <a:chOff x="4940193" y="4878304"/>
            <a:chExt cx="4783391" cy="968295"/>
          </a:xfrm>
        </p:grpSpPr>
        <p:sp>
          <p:nvSpPr>
            <p:cNvPr id="44" name="Oval 43"/>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5" name="Rectangle 44"/>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6" name="Rounded Rectangle 45"/>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47" name="Group 87"/>
            <p:cNvGrpSpPr>
              <a:grpSpLocks/>
            </p:cNvGrpSpPr>
            <p:nvPr/>
          </p:nvGrpSpPr>
          <p:grpSpPr bwMode="auto">
            <a:xfrm>
              <a:off x="4940193" y="4878304"/>
              <a:ext cx="4783391" cy="825387"/>
              <a:chOff x="4940193" y="4878304"/>
              <a:chExt cx="4783391" cy="825387"/>
            </a:xfrm>
          </p:grpSpPr>
          <p:sp>
            <p:nvSpPr>
              <p:cNvPr id="48" name="Oval 47"/>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9"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0" name="Rounded Rectangle 49"/>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1" name="Rounded Rectangle 50"/>
          <p:cNvSpPr/>
          <p:nvPr/>
        </p:nvSpPr>
        <p:spPr>
          <a:xfrm>
            <a:off x="3779912" y="4509360"/>
            <a:ext cx="5220000" cy="2160000"/>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A competition in which a company considers other companies offering a similar product/service to the same customers at similar prices as its competitors is known as a ‘Brand Competition’. For example: Pepsi would consider Coca Cola as its main competitor.</a:t>
            </a:r>
            <a:endParaRPr lang="en-IN" sz="2000" dirty="0">
              <a:solidFill>
                <a:schemeClr val="tx1"/>
              </a:solidFill>
            </a:endParaRP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Brand Competition</a:t>
              </a:r>
              <a:endParaRPr lang="en-IN" sz="3200" dirty="0"/>
            </a:p>
          </p:txBody>
        </p:sp>
      </p:grpSp>
      <p:sp>
        <p:nvSpPr>
          <p:cNvPr id="52" name="TextBox 51"/>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45729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3.33333E-6 L 0.04566 -0.47547 " pathEditMode="relative" rAng="0" ptsTypes="AA">
                                      <p:cBhvr>
                                        <p:cTn id="6" dur="500" fill="hold"/>
                                        <p:tgtEl>
                                          <p:spTgt spid="43"/>
                                        </p:tgtEl>
                                        <p:attrNameLst>
                                          <p:attrName>ppt_x</p:attrName>
                                          <p:attrName>ppt_y</p:attrName>
                                        </p:attrNameLst>
                                      </p:cBhvr>
                                      <p:rCtr x="2300" y="-238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3"/>
                                        </p:tgtEl>
                                      </p:cBhvr>
                                    </p:animEffect>
                                    <p:animScale>
                                      <p:cBhvr>
                                        <p:cTn id="10" dur="250" autoRev="1" fill="hold"/>
                                        <p:tgtEl>
                                          <p:spTgt spid="43"/>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0" presetClass="exit" presetSubtype="0" fill="hold" nodeType="withEffect">
                                  <p:stCondLst>
                                    <p:cond delay="0"/>
                                  </p:stCondLst>
                                  <p:childTnLst>
                                    <p:animEffect transition="out" filter="fade">
                                      <p:cBhvr>
                                        <p:cTn id="16" dur="500"/>
                                        <p:tgtEl>
                                          <p:spTgt spid="43"/>
                                        </p:tgtEl>
                                      </p:cBhvr>
                                    </p:animEffect>
                                    <p:set>
                                      <p:cBhvr>
                                        <p:cTn id="17" dur="1" fill="hold">
                                          <p:stCondLst>
                                            <p:cond delay="499"/>
                                          </p:stCondLst>
                                        </p:cTn>
                                        <p:tgtEl>
                                          <p:spTgt spid="43"/>
                                        </p:tgtEl>
                                        <p:attrNameLst>
                                          <p:attrName>style.visibility</p:attrName>
                                        </p:attrNameLst>
                                      </p:cBhvr>
                                      <p:to>
                                        <p:strVal val="hidden"/>
                                      </p:to>
                                    </p:se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Bottom)">
                                      <p:cBhvr>
                                        <p:cTn id="21" dur="500"/>
                                        <p:tgtEl>
                                          <p:spTgt spid="6"/>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slide(fromLef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1596131_xl.jpg"/>
          <p:cNvPicPr>
            <a:picLocks noGrp="1" noSelect="1" noRot="1" noMove="1" noResize="1" noEditPoints="1" noAdjustHandles="1" noChangeArrowheads="1" noChangeShapeType="1"/>
          </p:cNvPicPr>
          <p:nvPr>
            <p:custDataLst>
              <p:tags r:id="rId2"/>
            </p:custDataLst>
          </p:nvPr>
        </p:nvPicPr>
        <p:blipFill>
          <a:blip r:embed="rId6" cstate="email"/>
          <a:stretch>
            <a:fillRect/>
          </a:stretch>
        </p:blipFill>
        <p:spPr>
          <a:xfrm>
            <a:off x="3663280" y="1656184"/>
            <a:ext cx="5480720" cy="5201816"/>
          </a:xfrm>
          <a:prstGeom prst="rect">
            <a:avLst/>
          </a:prstGeom>
        </p:spPr>
      </p:pic>
      <p:pic>
        <p:nvPicPr>
          <p:cNvPr id="8" name="Picture 7"/>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blip>
          <a:srcRect/>
          <a:stretch>
            <a:fillRect/>
          </a:stretch>
        </p:blipFill>
        <p:spPr bwMode="auto">
          <a:xfrm>
            <a:off x="-180528" y="864433"/>
            <a:ext cx="9363075" cy="836375"/>
          </a:xfrm>
          <a:prstGeom prst="rect">
            <a:avLst/>
          </a:prstGeom>
          <a:noFill/>
          <a:ln w="9525">
            <a:noFill/>
            <a:miter lim="800000"/>
            <a:headEnd/>
            <a:tailEnd/>
          </a:ln>
        </p:spPr>
      </p:pic>
      <p:sp>
        <p:nvSpPr>
          <p:cNvPr id="9" name="TextBox 8"/>
          <p:cNvSpPr txBox="1"/>
          <p:nvPr/>
        </p:nvSpPr>
        <p:spPr>
          <a:xfrm>
            <a:off x="273269" y="1030102"/>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Role of Market Analysis in Managerial Economics</a:t>
            </a:r>
          </a:p>
        </p:txBody>
      </p:sp>
      <p:sp>
        <p:nvSpPr>
          <p:cNvPr id="10" name="TextBox 9"/>
          <p:cNvSpPr txBox="1"/>
          <p:nvPr/>
        </p:nvSpPr>
        <p:spPr>
          <a:xfrm>
            <a:off x="3707512" y="1660738"/>
            <a:ext cx="5292080" cy="1015663"/>
          </a:xfrm>
          <a:prstGeom prst="rect">
            <a:avLst/>
          </a:prstGeom>
          <a:solidFill>
            <a:srgbClr val="FF7C80">
              <a:alpha val="69804"/>
            </a:srgbClr>
          </a:solidFill>
        </p:spPr>
        <p:txBody>
          <a:bodyPr wrap="square" rtlCol="0">
            <a:spAutoFit/>
          </a:bodyPr>
          <a:lstStyle/>
          <a:p>
            <a:r>
              <a:rPr lang="en-IN" sz="2000" b="1" dirty="0"/>
              <a:t>Hence, the competition faced by companies has been classified based on the degree of product substitution in the following categories:</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3116832"/>
            <a:ext cx="3096344" cy="87138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6" name="TextBox 67"/>
            <p:cNvSpPr txBox="1">
              <a:spLocks noChangeArrowheads="1"/>
            </p:cNvSpPr>
            <p:nvPr/>
          </p:nvSpPr>
          <p:spPr bwMode="auto">
            <a:xfrm>
              <a:off x="1382870" y="2365117"/>
              <a:ext cx="4355370"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Industry Competition</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87215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0" name="TextBox 67"/>
            <p:cNvSpPr txBox="1">
              <a:spLocks noChangeArrowheads="1"/>
            </p:cNvSpPr>
            <p:nvPr/>
          </p:nvSpPr>
          <p:spPr bwMode="auto">
            <a:xfrm>
              <a:off x="1397326" y="2360017"/>
              <a:ext cx="4228077" cy="1742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Brand Competition</a:t>
              </a:r>
              <a:endParaRPr lang="en-US" sz="2000" b="1" dirty="0">
                <a:ea typeface="ＭＳ Ｐゴシック" pitchFamily="34" charset="-128"/>
              </a:endParaRPr>
            </a:p>
          </p:txBody>
        </p:sp>
      </p:grpSp>
      <p:grpSp>
        <p:nvGrpSpPr>
          <p:cNvPr id="31" name="Group 68"/>
          <p:cNvGrpSpPr>
            <a:grpSpLocks/>
          </p:cNvGrpSpPr>
          <p:nvPr/>
        </p:nvGrpSpPr>
        <p:grpSpPr bwMode="auto">
          <a:xfrm>
            <a:off x="323136" y="4032784"/>
            <a:ext cx="3096344" cy="87138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4" name="TextBox 67"/>
            <p:cNvSpPr txBox="1">
              <a:spLocks noChangeArrowheads="1"/>
            </p:cNvSpPr>
            <p:nvPr/>
          </p:nvSpPr>
          <p:spPr bwMode="auto">
            <a:xfrm>
              <a:off x="1270215" y="2363663"/>
              <a:ext cx="4580865"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Product Competition</a:t>
              </a:r>
              <a:endParaRPr lang="en-US" sz="2000" b="1" dirty="0">
                <a:ea typeface="ＭＳ Ｐゴシック" pitchFamily="34" charset="-128"/>
              </a:endParaRPr>
            </a:p>
          </p:txBody>
        </p:sp>
      </p:grpSp>
      <p:grpSp>
        <p:nvGrpSpPr>
          <p:cNvPr id="35" name="Group 68"/>
          <p:cNvGrpSpPr>
            <a:grpSpLocks/>
          </p:cNvGrpSpPr>
          <p:nvPr/>
        </p:nvGrpSpPr>
        <p:grpSpPr bwMode="auto">
          <a:xfrm>
            <a:off x="323136" y="4933882"/>
            <a:ext cx="3096344" cy="871382"/>
            <a:chOff x="1224751" y="2276269"/>
            <a:chExt cx="4852003"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8" name="TextBox 67"/>
            <p:cNvSpPr txBox="1">
              <a:spLocks noChangeArrowheads="1"/>
            </p:cNvSpPr>
            <p:nvPr/>
          </p:nvSpPr>
          <p:spPr bwMode="auto">
            <a:xfrm>
              <a:off x="1270215" y="2363663"/>
              <a:ext cx="4580865"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Generic Competition</a:t>
              </a:r>
              <a:endParaRPr lang="en-US" sz="2000" b="1" dirty="0">
                <a:ea typeface="ＭＳ Ｐゴシック" pitchFamily="34" charset="-128"/>
              </a:endParaRPr>
            </a:p>
          </p:txBody>
        </p:sp>
      </p:grpSp>
      <p:grpSp>
        <p:nvGrpSpPr>
          <p:cNvPr id="39" name="Group 41"/>
          <p:cNvGrpSpPr>
            <a:grpSpLocks/>
          </p:cNvGrpSpPr>
          <p:nvPr/>
        </p:nvGrpSpPr>
        <p:grpSpPr bwMode="auto">
          <a:xfrm>
            <a:off x="2195736" y="5845001"/>
            <a:ext cx="4783138" cy="968375"/>
            <a:chOff x="4940193" y="4878304"/>
            <a:chExt cx="4783391" cy="968295"/>
          </a:xfrm>
        </p:grpSpPr>
        <p:sp>
          <p:nvSpPr>
            <p:cNvPr id="40" name="Oval 39"/>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1" name="Rectangle 40"/>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2" name="Rounded Rectangle 41"/>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43" name="Group 87"/>
            <p:cNvGrpSpPr>
              <a:grpSpLocks/>
            </p:cNvGrpSpPr>
            <p:nvPr/>
          </p:nvGrpSpPr>
          <p:grpSpPr bwMode="auto">
            <a:xfrm>
              <a:off x="4940193" y="4878304"/>
              <a:ext cx="4783391" cy="825387"/>
              <a:chOff x="4940193" y="4878304"/>
              <a:chExt cx="4783391" cy="825387"/>
            </a:xfrm>
          </p:grpSpPr>
          <p:sp>
            <p:nvSpPr>
              <p:cNvPr id="44" name="Oval 43"/>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5"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46" name="Rounded Rectangle 45"/>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grpSp>
        <p:nvGrpSpPr>
          <p:cNvPr id="47" name="Group 69"/>
          <p:cNvGrpSpPr>
            <a:grpSpLocks/>
          </p:cNvGrpSpPr>
          <p:nvPr/>
        </p:nvGrpSpPr>
        <p:grpSpPr bwMode="auto">
          <a:xfrm>
            <a:off x="323528" y="3140968"/>
            <a:ext cx="3096344" cy="864096"/>
            <a:chOff x="1224751" y="2276269"/>
            <a:chExt cx="4852003" cy="379817"/>
          </a:xfrm>
        </p:grpSpPr>
        <p:sp>
          <p:nvSpPr>
            <p:cNvPr id="48" name="Rounded Rectangle 47"/>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9" name="Rounded Rectangle 48"/>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50" name="TextBox 49"/>
            <p:cNvSpPr txBox="1">
              <a:spLocks noChangeArrowheads="1"/>
            </p:cNvSpPr>
            <p:nvPr/>
          </p:nvSpPr>
          <p:spPr bwMode="auto">
            <a:xfrm>
              <a:off x="1397327" y="2345334"/>
              <a:ext cx="4566589" cy="175870"/>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Industry Competition</a:t>
              </a:r>
              <a:endParaRPr lang="en-US" sz="2000" b="1" dirty="0">
                <a:ea typeface="ＭＳ Ｐゴシック" pitchFamily="34" charset="-128"/>
              </a:endParaRPr>
            </a:p>
          </p:txBody>
        </p:sp>
      </p:grpSp>
      <p:sp>
        <p:nvSpPr>
          <p:cNvPr id="51" name="Rounded Rectangle 50"/>
          <p:cNvSpPr/>
          <p:nvPr/>
        </p:nvSpPr>
        <p:spPr>
          <a:xfrm>
            <a:off x="3779912" y="4509360"/>
            <a:ext cx="5220000" cy="2160000"/>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A competition in which a company considers all companies making the same product or class of products as its competitors is known as an ‘Industry Competition’. For example: Pepsi would consider all other soda manufacturers as its competitors.</a:t>
            </a:r>
            <a:endParaRPr lang="en-IN" sz="2000" dirty="0">
              <a:solidFill>
                <a:schemeClr val="tx1"/>
              </a:solidFill>
            </a:endParaRP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Industry Competition</a:t>
              </a:r>
              <a:endParaRPr lang="en-IN" sz="3200" dirty="0"/>
            </a:p>
          </p:txBody>
        </p:sp>
      </p:grpSp>
      <p:sp>
        <p:nvSpPr>
          <p:cNvPr id="52" name="TextBox 51"/>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9356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3.33333E-6 L 0.02986 -0.35996 " pathEditMode="relative" rAng="0" ptsTypes="AA">
                                      <p:cBhvr>
                                        <p:cTn id="6" dur="500" fill="hold"/>
                                        <p:tgtEl>
                                          <p:spTgt spid="39"/>
                                        </p:tgtEl>
                                        <p:attrNameLst>
                                          <p:attrName>ppt_x</p:attrName>
                                          <p:attrName>ppt_y</p:attrName>
                                        </p:attrNameLst>
                                      </p:cBhvr>
                                      <p:rCtr x="1500" y="-180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39"/>
                                        </p:tgtEl>
                                      </p:cBhvr>
                                    </p:animEffect>
                                    <p:animScale>
                                      <p:cBhvr>
                                        <p:cTn id="10" dur="250" autoRev="1" fill="hold"/>
                                        <p:tgtEl>
                                          <p:spTgt spid="39"/>
                                        </p:tgtEl>
                                      </p:cBhvr>
                                      <p:by x="105000" y="105000"/>
                                    </p:animScale>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Bottom)">
                                      <p:cBhvr>
                                        <p:cTn id="21" dur="500"/>
                                        <p:tgtEl>
                                          <p:spTgt spid="6"/>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slide(fromLef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9491634_xl.jpg"/>
          <p:cNvPicPr>
            <a:picLocks noGrp="1" noSelect="1" noRot="1" noMove="1" noResize="1" noEditPoints="1" noAdjustHandles="1" noChangeArrowheads="1" noChangeShapeType="1"/>
          </p:cNvPicPr>
          <p:nvPr>
            <p:custDataLst>
              <p:tags r:id="rId2"/>
            </p:custDataLst>
          </p:nvPr>
        </p:nvPicPr>
        <p:blipFill>
          <a:blip r:embed="rId7" cstate="email"/>
          <a:srcRect/>
          <a:stretch>
            <a:fillRect/>
          </a:stretch>
        </p:blipFill>
        <p:spPr>
          <a:xfrm>
            <a:off x="5880987" y="1916832"/>
            <a:ext cx="3263013" cy="3960440"/>
          </a:xfrm>
          <a:prstGeom prst="rect">
            <a:avLst/>
          </a:prstGeom>
        </p:spPr>
      </p:pic>
      <p:pic>
        <p:nvPicPr>
          <p:cNvPr id="8" name="Picture 7" descr="9491634_xl.jpg"/>
          <p:cNvPicPr>
            <a:picLocks noGrp="1" noSelect="1" noRot="1" noMove="1" noResize="1" noEditPoints="1" noAdjustHandles="1" noChangeArrowheads="1" noChangeShapeType="1"/>
          </p:cNvPicPr>
          <p:nvPr>
            <p:custDataLst>
              <p:tags r:id="rId3"/>
            </p:custDataLst>
          </p:nvPr>
        </p:nvPicPr>
        <p:blipFill>
          <a:blip r:embed="rId8" cstate="email"/>
          <a:srcRect/>
          <a:stretch>
            <a:fillRect/>
          </a:stretch>
        </p:blipFill>
        <p:spPr>
          <a:xfrm>
            <a:off x="3600400" y="1916832"/>
            <a:ext cx="2280587" cy="3960440"/>
          </a:xfrm>
          <a:prstGeom prst="rect">
            <a:avLst/>
          </a:prstGeom>
        </p:spPr>
      </p:pic>
      <p:pic>
        <p:nvPicPr>
          <p:cNvPr id="10" name="Picture 7"/>
          <p:cNvPicPr>
            <a:picLocks noGrp="1" noSelect="1" noRot="1" noMove="1" noResize="1" noEditPoints="1" noAdjustHandles="1" noChangeArrowheads="1" noChangeShapeType="1"/>
          </p:cNvPicPr>
          <p:nvPr>
            <p:custDataLst>
              <p:tags r:id="rId4"/>
            </p:custDataLst>
          </p:nvPr>
        </p:nvPicPr>
        <p:blipFill>
          <a:blip r:embed="rId9" cstate="print">
            <a:clrChange>
              <a:clrFrom>
                <a:srgbClr val="FFFFFF"/>
              </a:clrFrom>
              <a:clrTo>
                <a:srgbClr val="FFFFFF">
                  <a:alpha val="0"/>
                </a:srgbClr>
              </a:clrTo>
            </a:clrChange>
          </a:blip>
          <a:srcRect/>
          <a:stretch>
            <a:fillRect/>
          </a:stretch>
        </p:blipFill>
        <p:spPr bwMode="auto">
          <a:xfrm>
            <a:off x="-180528" y="864433"/>
            <a:ext cx="9363075" cy="836375"/>
          </a:xfrm>
          <a:prstGeom prst="rect">
            <a:avLst/>
          </a:prstGeom>
          <a:noFill/>
          <a:ln w="9525">
            <a:noFill/>
            <a:miter lim="800000"/>
            <a:headEnd/>
            <a:tailEnd/>
          </a:ln>
        </p:spPr>
      </p:pic>
      <p:sp>
        <p:nvSpPr>
          <p:cNvPr id="11" name="TextBox 10"/>
          <p:cNvSpPr txBox="1"/>
          <p:nvPr/>
        </p:nvSpPr>
        <p:spPr>
          <a:xfrm>
            <a:off x="273269" y="1030102"/>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Role of Market Analysis in Managerial Economics</a:t>
            </a:r>
          </a:p>
        </p:txBody>
      </p:sp>
      <p:sp>
        <p:nvSpPr>
          <p:cNvPr id="12" name="TextBox 11"/>
          <p:cNvSpPr txBox="1"/>
          <p:nvPr/>
        </p:nvSpPr>
        <p:spPr>
          <a:xfrm>
            <a:off x="3707512" y="1660738"/>
            <a:ext cx="5292080" cy="1015663"/>
          </a:xfrm>
          <a:prstGeom prst="rect">
            <a:avLst/>
          </a:prstGeom>
          <a:solidFill>
            <a:srgbClr val="FF7C80">
              <a:alpha val="69804"/>
            </a:srgbClr>
          </a:solidFill>
        </p:spPr>
        <p:txBody>
          <a:bodyPr wrap="square" rtlCol="0">
            <a:spAutoFit/>
          </a:bodyPr>
          <a:lstStyle/>
          <a:p>
            <a:r>
              <a:rPr lang="en-IN" sz="2000" b="1" dirty="0"/>
              <a:t>Hence, the competition faced by companies has been classified based on the degree of product substitution in the following categories:</a:t>
            </a:r>
          </a:p>
        </p:txBody>
      </p:sp>
      <p:grpSp>
        <p:nvGrpSpPr>
          <p:cNvPr id="13" name="Group 65"/>
          <p:cNvGrpSpPr>
            <a:grpSpLocks/>
          </p:cNvGrpSpPr>
          <p:nvPr/>
        </p:nvGrpSpPr>
        <p:grpSpPr bwMode="auto">
          <a:xfrm rot="5400000">
            <a:off x="-612496" y="2421360"/>
            <a:ext cx="4968000" cy="3528000"/>
            <a:chOff x="471488" y="1165225"/>
            <a:chExt cx="7740650" cy="3713163"/>
          </a:xfrm>
        </p:grpSpPr>
        <p:grpSp>
          <p:nvGrpSpPr>
            <p:cNvPr id="14" name="Group 117"/>
            <p:cNvGrpSpPr>
              <a:grpSpLocks/>
            </p:cNvGrpSpPr>
            <p:nvPr/>
          </p:nvGrpSpPr>
          <p:grpSpPr bwMode="auto">
            <a:xfrm>
              <a:off x="471488" y="1165225"/>
              <a:ext cx="7740650" cy="3694113"/>
              <a:chOff x="471210" y="1164522"/>
              <a:chExt cx="7740358" cy="3694514"/>
            </a:xfrm>
          </p:grpSpPr>
          <p:sp>
            <p:nvSpPr>
              <p:cNvPr id="16"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Rounded Rectangle 16"/>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8" name="Gruppe 61"/>
              <p:cNvGrpSpPr>
                <a:grpSpLocks/>
              </p:cNvGrpSpPr>
              <p:nvPr/>
            </p:nvGrpSpPr>
            <p:grpSpPr bwMode="auto">
              <a:xfrm flipH="1">
                <a:off x="7106981" y="2677560"/>
                <a:ext cx="763040" cy="791220"/>
                <a:chOff x="1729066" y="4033625"/>
                <a:chExt cx="1016456" cy="1016530"/>
              </a:xfrm>
            </p:grpSpPr>
            <p:grpSp>
              <p:nvGrpSpPr>
                <p:cNvPr id="21" name="Gruppe 59"/>
                <p:cNvGrpSpPr>
                  <a:grpSpLocks/>
                </p:cNvGrpSpPr>
                <p:nvPr/>
              </p:nvGrpSpPr>
              <p:grpSpPr bwMode="auto">
                <a:xfrm>
                  <a:off x="1729066" y="4033625"/>
                  <a:ext cx="1016456" cy="1016530"/>
                  <a:chOff x="3889813" y="1483645"/>
                  <a:chExt cx="496973" cy="497009"/>
                </a:xfrm>
              </p:grpSpPr>
              <p:sp>
                <p:nvSpPr>
                  <p:cNvPr id="23"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4"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2"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9"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20" name="Rounded Rectangle 19"/>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5"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5" name="Group 68"/>
          <p:cNvGrpSpPr>
            <a:grpSpLocks/>
          </p:cNvGrpSpPr>
          <p:nvPr/>
        </p:nvGrpSpPr>
        <p:grpSpPr bwMode="auto">
          <a:xfrm>
            <a:off x="323137" y="3116832"/>
            <a:ext cx="3096344" cy="871382"/>
            <a:chOff x="1224751" y="2276269"/>
            <a:chExt cx="4852003" cy="379817"/>
          </a:xfrm>
        </p:grpSpPr>
        <p:sp>
          <p:nvSpPr>
            <p:cNvPr id="26" name="Rounded Rectangle 2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7" name="Rounded Rectangle 2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8" name="TextBox 67"/>
            <p:cNvSpPr txBox="1">
              <a:spLocks noChangeArrowheads="1"/>
            </p:cNvSpPr>
            <p:nvPr/>
          </p:nvSpPr>
          <p:spPr bwMode="auto">
            <a:xfrm>
              <a:off x="1382870" y="2365117"/>
              <a:ext cx="4355370"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Industry Competition</a:t>
              </a:r>
              <a:endParaRPr lang="en-US" sz="2000" b="1" dirty="0">
                <a:ea typeface="ＭＳ Ｐゴシック" pitchFamily="34" charset="-128"/>
              </a:endParaRPr>
            </a:p>
          </p:txBody>
        </p:sp>
      </p:grpSp>
      <p:grpSp>
        <p:nvGrpSpPr>
          <p:cNvPr id="29" name="Group 69"/>
          <p:cNvGrpSpPr>
            <a:grpSpLocks/>
          </p:cNvGrpSpPr>
          <p:nvPr/>
        </p:nvGrpSpPr>
        <p:grpSpPr bwMode="auto">
          <a:xfrm>
            <a:off x="323137" y="2200105"/>
            <a:ext cx="3096344" cy="872159"/>
            <a:chOff x="1224751" y="2276269"/>
            <a:chExt cx="4852003" cy="379817"/>
          </a:xfrm>
        </p:grpSpPr>
        <p:sp>
          <p:nvSpPr>
            <p:cNvPr id="30" name="Rounded Rectangle 2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1" name="Rounded Rectangle 30"/>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2" name="TextBox 67"/>
            <p:cNvSpPr txBox="1">
              <a:spLocks noChangeArrowheads="1"/>
            </p:cNvSpPr>
            <p:nvPr/>
          </p:nvSpPr>
          <p:spPr bwMode="auto">
            <a:xfrm>
              <a:off x="1397326" y="2360017"/>
              <a:ext cx="4228077" cy="1742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Brand Competition</a:t>
              </a:r>
              <a:endParaRPr lang="en-US" sz="2000" b="1" dirty="0">
                <a:ea typeface="ＭＳ Ｐゴシック" pitchFamily="34" charset="-128"/>
              </a:endParaRPr>
            </a:p>
          </p:txBody>
        </p:sp>
      </p:grpSp>
      <p:grpSp>
        <p:nvGrpSpPr>
          <p:cNvPr id="33" name="Group 68"/>
          <p:cNvGrpSpPr>
            <a:grpSpLocks/>
          </p:cNvGrpSpPr>
          <p:nvPr/>
        </p:nvGrpSpPr>
        <p:grpSpPr bwMode="auto">
          <a:xfrm>
            <a:off x="323136" y="4032784"/>
            <a:ext cx="3096344" cy="871382"/>
            <a:chOff x="1224751" y="2276269"/>
            <a:chExt cx="4852003" cy="379817"/>
          </a:xfrm>
        </p:grpSpPr>
        <p:sp>
          <p:nvSpPr>
            <p:cNvPr id="34" name="Rounded Rectangle 3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5" name="Rounded Rectangle 3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6" name="TextBox 67"/>
            <p:cNvSpPr txBox="1">
              <a:spLocks noChangeArrowheads="1"/>
            </p:cNvSpPr>
            <p:nvPr/>
          </p:nvSpPr>
          <p:spPr bwMode="auto">
            <a:xfrm>
              <a:off x="1270215" y="2363663"/>
              <a:ext cx="4580865"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Product Competition</a:t>
              </a:r>
              <a:endParaRPr lang="en-US" sz="2000" b="1" dirty="0">
                <a:ea typeface="ＭＳ Ｐゴシック" pitchFamily="34" charset="-128"/>
              </a:endParaRPr>
            </a:p>
          </p:txBody>
        </p:sp>
      </p:grpSp>
      <p:grpSp>
        <p:nvGrpSpPr>
          <p:cNvPr id="37" name="Group 68"/>
          <p:cNvGrpSpPr>
            <a:grpSpLocks/>
          </p:cNvGrpSpPr>
          <p:nvPr/>
        </p:nvGrpSpPr>
        <p:grpSpPr bwMode="auto">
          <a:xfrm>
            <a:off x="323136" y="4933882"/>
            <a:ext cx="3096344" cy="871382"/>
            <a:chOff x="1224751" y="2276269"/>
            <a:chExt cx="4852003" cy="379817"/>
          </a:xfrm>
        </p:grpSpPr>
        <p:sp>
          <p:nvSpPr>
            <p:cNvPr id="38" name="Rounded Rectangle 3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9" name="Rounded Rectangle 38"/>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0" name="TextBox 67"/>
            <p:cNvSpPr txBox="1">
              <a:spLocks noChangeArrowheads="1"/>
            </p:cNvSpPr>
            <p:nvPr/>
          </p:nvSpPr>
          <p:spPr bwMode="auto">
            <a:xfrm>
              <a:off x="1270215" y="2363663"/>
              <a:ext cx="4580865"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Generic Competition</a:t>
              </a:r>
              <a:endParaRPr lang="en-US" sz="2000" b="1" dirty="0">
                <a:ea typeface="ＭＳ Ｐゴシック" pitchFamily="34" charset="-128"/>
              </a:endParaRPr>
            </a:p>
          </p:txBody>
        </p:sp>
      </p:grpSp>
      <p:grpSp>
        <p:nvGrpSpPr>
          <p:cNvPr id="41" name="Group 41"/>
          <p:cNvGrpSpPr>
            <a:grpSpLocks/>
          </p:cNvGrpSpPr>
          <p:nvPr/>
        </p:nvGrpSpPr>
        <p:grpSpPr bwMode="auto">
          <a:xfrm>
            <a:off x="2195736" y="5845001"/>
            <a:ext cx="4783138" cy="968375"/>
            <a:chOff x="4940193" y="4878304"/>
            <a:chExt cx="4783391" cy="968295"/>
          </a:xfrm>
        </p:grpSpPr>
        <p:sp>
          <p:nvSpPr>
            <p:cNvPr id="42" name="Oval 41"/>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3" name="Rectangle 42"/>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4" name="Rounded Rectangle 43"/>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45" name="Group 87"/>
            <p:cNvGrpSpPr>
              <a:grpSpLocks/>
            </p:cNvGrpSpPr>
            <p:nvPr/>
          </p:nvGrpSpPr>
          <p:grpSpPr bwMode="auto">
            <a:xfrm>
              <a:off x="4940193" y="4878304"/>
              <a:ext cx="4783391" cy="825387"/>
              <a:chOff x="4940193" y="4878304"/>
              <a:chExt cx="4783391" cy="825387"/>
            </a:xfrm>
          </p:grpSpPr>
          <p:sp>
            <p:nvSpPr>
              <p:cNvPr id="46" name="Oval 45"/>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7"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48" name="Rounded Rectangle 47"/>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grpSp>
        <p:nvGrpSpPr>
          <p:cNvPr id="49" name="Group 69"/>
          <p:cNvGrpSpPr>
            <a:grpSpLocks/>
          </p:cNvGrpSpPr>
          <p:nvPr/>
        </p:nvGrpSpPr>
        <p:grpSpPr bwMode="auto">
          <a:xfrm>
            <a:off x="323528" y="4005064"/>
            <a:ext cx="3096344" cy="900000"/>
            <a:chOff x="1224751" y="2276269"/>
            <a:chExt cx="4852003" cy="379817"/>
          </a:xfrm>
        </p:grpSpPr>
        <p:sp>
          <p:nvSpPr>
            <p:cNvPr id="50" name="Rounded Rectangle 49"/>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51" name="Rounded Rectangle 50"/>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52" name="TextBox 51"/>
            <p:cNvSpPr txBox="1">
              <a:spLocks noChangeArrowheads="1"/>
            </p:cNvSpPr>
            <p:nvPr/>
          </p:nvSpPr>
          <p:spPr bwMode="auto">
            <a:xfrm>
              <a:off x="1397327" y="2345334"/>
              <a:ext cx="4566589" cy="16885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Product Competition</a:t>
              </a:r>
              <a:endParaRPr lang="en-US" sz="2000" b="1" dirty="0">
                <a:ea typeface="ＭＳ Ｐゴシック" pitchFamily="34" charset="-128"/>
              </a:endParaRPr>
            </a:p>
          </p:txBody>
        </p:sp>
      </p:grpSp>
      <p:sp>
        <p:nvSpPr>
          <p:cNvPr id="53" name="Rounded Rectangle 52"/>
          <p:cNvSpPr/>
          <p:nvPr/>
        </p:nvSpPr>
        <p:spPr>
          <a:xfrm>
            <a:off x="3779912" y="4509360"/>
            <a:ext cx="5220000" cy="2160000"/>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A competition in which a company considers all companies manufacturing products that supply the same service as its competitors is known as a ‘Product Competition’. For example: Pepsi would consider all other carbonated beverages manufacturers as its competitors.</a:t>
            </a:r>
            <a:endParaRPr lang="en-IN" sz="2000" dirty="0">
              <a:solidFill>
                <a:schemeClr val="tx1"/>
              </a:solidFill>
            </a:endParaRP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Product Competition</a:t>
              </a:r>
              <a:endParaRPr lang="en-IN" sz="3200" dirty="0"/>
            </a:p>
          </p:txBody>
        </p:sp>
      </p:grpSp>
      <p:sp>
        <p:nvSpPr>
          <p:cNvPr id="54" name="TextBox 53"/>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10227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3.33333E-6 L 0.02205 -0.23403 " pathEditMode="relative" rAng="0" ptsTypes="AA">
                                      <p:cBhvr>
                                        <p:cTn id="6" dur="500" fill="hold"/>
                                        <p:tgtEl>
                                          <p:spTgt spid="41"/>
                                        </p:tgtEl>
                                        <p:attrNameLst>
                                          <p:attrName>ppt_x</p:attrName>
                                          <p:attrName>ppt_y</p:attrName>
                                        </p:attrNameLst>
                                      </p:cBhvr>
                                      <p:rCtr x="1100" y="-117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1"/>
                                        </p:tgtEl>
                                      </p:cBhvr>
                                    </p:animEffect>
                                    <p:animScale>
                                      <p:cBhvr>
                                        <p:cTn id="10" dur="250" autoRev="1" fill="hold"/>
                                        <p:tgtEl>
                                          <p:spTgt spid="41"/>
                                        </p:tgtEl>
                                      </p:cBhvr>
                                      <p:by x="105000" y="105000"/>
                                    </p:animScale>
                                  </p:childTnLst>
                                </p:cTn>
                              </p:par>
                              <p:par>
                                <p:cTn id="11" presetID="10" presetClass="exit" presetSubtype="0" fill="hold" nodeType="withEffect">
                                  <p:stCondLst>
                                    <p:cond delay="0"/>
                                  </p:stCondLst>
                                  <p:childTnLst>
                                    <p:animEffect transition="out" filter="fade">
                                      <p:cBhvr>
                                        <p:cTn id="12" dur="500"/>
                                        <p:tgtEl>
                                          <p:spTgt spid="41"/>
                                        </p:tgtEl>
                                      </p:cBhvr>
                                    </p:animEffect>
                                    <p:set>
                                      <p:cBhvr>
                                        <p:cTn id="13" dur="1" fill="hold">
                                          <p:stCondLst>
                                            <p:cond delay="499"/>
                                          </p:stCondLst>
                                        </p:cTn>
                                        <p:tgtEl>
                                          <p:spTgt spid="41"/>
                                        </p:tgtEl>
                                        <p:attrNameLst>
                                          <p:attrName>style.visibility</p:attrName>
                                        </p:attrNameLst>
                                      </p:cBhvr>
                                      <p:to>
                                        <p:strVal val="hidden"/>
                                      </p:to>
                                    </p:se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up)">
                                      <p:cBhvr>
                                        <p:cTn id="22" dur="500"/>
                                        <p:tgtEl>
                                          <p:spTgt spid="7"/>
                                        </p:tgtEl>
                                      </p:cBhvr>
                                    </p:animEffect>
                                  </p:childTnLst>
                                </p:cTn>
                              </p:par>
                              <p:par>
                                <p:cTn id="23" presetID="1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ppt_y</p:attrName>
                                        </p:attrNameLst>
                                      </p:cBhvr>
                                      <p:tavLst>
                                        <p:tav tm="0">
                                          <p:val>
                                            <p:strVal val="#ppt_y+#ppt_h*1.125000"/>
                                          </p:val>
                                        </p:tav>
                                        <p:tav tm="100000">
                                          <p:val>
                                            <p:strVal val="#ppt_y"/>
                                          </p:val>
                                        </p:tav>
                                      </p:tavLst>
                                    </p:anim>
                                    <p:animEffect transition="in" filter="wipe(up)">
                                      <p:cBhvr>
                                        <p:cTn id="26" dur="500"/>
                                        <p:tgtEl>
                                          <p:spTgt spid="8"/>
                                        </p:tgtEl>
                                      </p:cBhvr>
                                    </p:animEffect>
                                  </p:childTnLst>
                                </p:cTn>
                              </p:par>
                            </p:childTnLst>
                          </p:cTn>
                        </p:par>
                        <p:par>
                          <p:cTn id="27" fill="hold">
                            <p:stCondLst>
                              <p:cond delay="2000"/>
                            </p:stCondLst>
                            <p:childTnLst>
                              <p:par>
                                <p:cTn id="28" presetID="12" presetClass="entr" presetSubtype="8" fill="hold" grpId="0"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slide(fromLeft)">
                                      <p:cBhvr>
                                        <p:cTn id="3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439460_xl.jpg"/>
          <p:cNvPicPr>
            <a:picLocks noGrp="1" noSelect="1" noRot="1" noMove="1" noResize="1" noEditPoints="1" noAdjustHandles="1" noChangeArrowheads="1" noChangeShapeType="1"/>
          </p:cNvPicPr>
          <p:nvPr>
            <p:custDataLst>
              <p:tags r:id="rId2"/>
            </p:custDataLst>
          </p:nvPr>
        </p:nvPicPr>
        <p:blipFill>
          <a:blip r:embed="rId6" cstate="email"/>
          <a:stretch>
            <a:fillRect/>
          </a:stretch>
        </p:blipFill>
        <p:spPr>
          <a:xfrm>
            <a:off x="3707904" y="1700808"/>
            <a:ext cx="5436096" cy="5157192"/>
          </a:xfrm>
          <a:prstGeom prst="rect">
            <a:avLst/>
          </a:prstGeom>
        </p:spPr>
      </p:pic>
      <p:pic>
        <p:nvPicPr>
          <p:cNvPr id="8" name="Picture 7"/>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blip>
          <a:srcRect/>
          <a:stretch>
            <a:fillRect/>
          </a:stretch>
        </p:blipFill>
        <p:spPr bwMode="auto">
          <a:xfrm>
            <a:off x="-180528" y="864433"/>
            <a:ext cx="9363075" cy="836375"/>
          </a:xfrm>
          <a:prstGeom prst="rect">
            <a:avLst/>
          </a:prstGeom>
          <a:noFill/>
          <a:ln w="9525">
            <a:noFill/>
            <a:miter lim="800000"/>
            <a:headEnd/>
            <a:tailEnd/>
          </a:ln>
        </p:spPr>
      </p:pic>
      <p:sp>
        <p:nvSpPr>
          <p:cNvPr id="9" name="TextBox 8"/>
          <p:cNvSpPr txBox="1"/>
          <p:nvPr/>
        </p:nvSpPr>
        <p:spPr>
          <a:xfrm>
            <a:off x="273269" y="1030102"/>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Role of Market Analysis in Managerial Economics</a:t>
            </a:r>
          </a:p>
        </p:txBody>
      </p:sp>
      <p:sp>
        <p:nvSpPr>
          <p:cNvPr id="10" name="TextBox 9"/>
          <p:cNvSpPr txBox="1"/>
          <p:nvPr/>
        </p:nvSpPr>
        <p:spPr>
          <a:xfrm>
            <a:off x="3707512" y="1660738"/>
            <a:ext cx="5292080" cy="1015663"/>
          </a:xfrm>
          <a:prstGeom prst="rect">
            <a:avLst/>
          </a:prstGeom>
          <a:solidFill>
            <a:srgbClr val="FF7C80">
              <a:alpha val="69804"/>
            </a:srgbClr>
          </a:solidFill>
        </p:spPr>
        <p:txBody>
          <a:bodyPr wrap="square" rtlCol="0">
            <a:spAutoFit/>
          </a:bodyPr>
          <a:lstStyle/>
          <a:p>
            <a:r>
              <a:rPr lang="en-IN" sz="2000" b="1" dirty="0"/>
              <a:t>Hence, the competition faced by companies has been classified based on the degree of product substitution in the following categories:</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3116832"/>
            <a:ext cx="3096344" cy="87138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6" name="TextBox 67"/>
            <p:cNvSpPr txBox="1">
              <a:spLocks noChangeArrowheads="1"/>
            </p:cNvSpPr>
            <p:nvPr/>
          </p:nvSpPr>
          <p:spPr bwMode="auto">
            <a:xfrm>
              <a:off x="1382870" y="2365117"/>
              <a:ext cx="4355370"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Industry Competition</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87215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0" name="TextBox 67"/>
            <p:cNvSpPr txBox="1">
              <a:spLocks noChangeArrowheads="1"/>
            </p:cNvSpPr>
            <p:nvPr/>
          </p:nvSpPr>
          <p:spPr bwMode="auto">
            <a:xfrm>
              <a:off x="1397326" y="2360017"/>
              <a:ext cx="4228077" cy="1742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Brand Competition</a:t>
              </a:r>
              <a:endParaRPr lang="en-US" sz="2000" b="1" dirty="0">
                <a:ea typeface="ＭＳ Ｐゴシック" pitchFamily="34" charset="-128"/>
              </a:endParaRPr>
            </a:p>
          </p:txBody>
        </p:sp>
      </p:grpSp>
      <p:grpSp>
        <p:nvGrpSpPr>
          <p:cNvPr id="31" name="Group 68"/>
          <p:cNvGrpSpPr>
            <a:grpSpLocks/>
          </p:cNvGrpSpPr>
          <p:nvPr/>
        </p:nvGrpSpPr>
        <p:grpSpPr bwMode="auto">
          <a:xfrm>
            <a:off x="323136" y="4032784"/>
            <a:ext cx="3096344" cy="87138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4" name="TextBox 67"/>
            <p:cNvSpPr txBox="1">
              <a:spLocks noChangeArrowheads="1"/>
            </p:cNvSpPr>
            <p:nvPr/>
          </p:nvSpPr>
          <p:spPr bwMode="auto">
            <a:xfrm>
              <a:off x="1270215" y="2363663"/>
              <a:ext cx="4580865"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Product Competition</a:t>
              </a:r>
              <a:endParaRPr lang="en-US" sz="2000" b="1" dirty="0">
                <a:ea typeface="ＭＳ Ｐゴシック" pitchFamily="34" charset="-128"/>
              </a:endParaRPr>
            </a:p>
          </p:txBody>
        </p:sp>
      </p:grpSp>
      <p:grpSp>
        <p:nvGrpSpPr>
          <p:cNvPr id="35" name="Group 68"/>
          <p:cNvGrpSpPr>
            <a:grpSpLocks/>
          </p:cNvGrpSpPr>
          <p:nvPr/>
        </p:nvGrpSpPr>
        <p:grpSpPr bwMode="auto">
          <a:xfrm>
            <a:off x="323136" y="4933882"/>
            <a:ext cx="3096344" cy="871382"/>
            <a:chOff x="1224751" y="2276269"/>
            <a:chExt cx="4852003"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8" name="TextBox 67"/>
            <p:cNvSpPr txBox="1">
              <a:spLocks noChangeArrowheads="1"/>
            </p:cNvSpPr>
            <p:nvPr/>
          </p:nvSpPr>
          <p:spPr bwMode="auto">
            <a:xfrm>
              <a:off x="1270215" y="2363663"/>
              <a:ext cx="4580865" cy="174399"/>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Generic Competition</a:t>
              </a:r>
              <a:endParaRPr lang="en-US" sz="2000" b="1" dirty="0">
                <a:ea typeface="ＭＳ Ｐゴシック" pitchFamily="34" charset="-128"/>
              </a:endParaRPr>
            </a:p>
          </p:txBody>
        </p:sp>
      </p:grpSp>
      <p:grpSp>
        <p:nvGrpSpPr>
          <p:cNvPr id="39" name="Group 41"/>
          <p:cNvGrpSpPr>
            <a:grpSpLocks/>
          </p:cNvGrpSpPr>
          <p:nvPr/>
        </p:nvGrpSpPr>
        <p:grpSpPr bwMode="auto">
          <a:xfrm>
            <a:off x="2195736" y="5845001"/>
            <a:ext cx="4783138" cy="968375"/>
            <a:chOff x="4940193" y="4878304"/>
            <a:chExt cx="4783391" cy="968295"/>
          </a:xfrm>
        </p:grpSpPr>
        <p:sp>
          <p:nvSpPr>
            <p:cNvPr id="40" name="Oval 39"/>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1" name="Rectangle 40"/>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2" name="Rounded Rectangle 41"/>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43" name="Group 87"/>
            <p:cNvGrpSpPr>
              <a:grpSpLocks/>
            </p:cNvGrpSpPr>
            <p:nvPr/>
          </p:nvGrpSpPr>
          <p:grpSpPr bwMode="auto">
            <a:xfrm>
              <a:off x="4940193" y="4878304"/>
              <a:ext cx="4783391" cy="825387"/>
              <a:chOff x="4940193" y="4878304"/>
              <a:chExt cx="4783391" cy="825387"/>
            </a:xfrm>
          </p:grpSpPr>
          <p:sp>
            <p:nvSpPr>
              <p:cNvPr id="44" name="Oval 43"/>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5"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46" name="Rounded Rectangle 45"/>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grpSp>
        <p:nvGrpSpPr>
          <p:cNvPr id="47" name="Group 69"/>
          <p:cNvGrpSpPr>
            <a:grpSpLocks/>
          </p:cNvGrpSpPr>
          <p:nvPr/>
        </p:nvGrpSpPr>
        <p:grpSpPr bwMode="auto">
          <a:xfrm>
            <a:off x="323528" y="4941168"/>
            <a:ext cx="3096344" cy="900000"/>
            <a:chOff x="1224751" y="2276269"/>
            <a:chExt cx="4852003" cy="379817"/>
          </a:xfrm>
        </p:grpSpPr>
        <p:sp>
          <p:nvSpPr>
            <p:cNvPr id="48" name="Rounded Rectangle 47"/>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9" name="Rounded Rectangle 48"/>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50" name="TextBox 49"/>
            <p:cNvSpPr txBox="1">
              <a:spLocks noChangeArrowheads="1"/>
            </p:cNvSpPr>
            <p:nvPr/>
          </p:nvSpPr>
          <p:spPr bwMode="auto">
            <a:xfrm>
              <a:off x="1397327" y="2345334"/>
              <a:ext cx="4566589" cy="16885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Generic Competition</a:t>
              </a:r>
              <a:endParaRPr lang="en-US" sz="2000" b="1" dirty="0">
                <a:ea typeface="ＭＳ Ｐゴシック" pitchFamily="34" charset="-128"/>
              </a:endParaRPr>
            </a:p>
          </p:txBody>
        </p:sp>
      </p:grpSp>
      <p:sp>
        <p:nvSpPr>
          <p:cNvPr id="51" name="Rounded Rectangle 50"/>
          <p:cNvSpPr/>
          <p:nvPr/>
        </p:nvSpPr>
        <p:spPr>
          <a:xfrm>
            <a:off x="3779912" y="4509360"/>
            <a:ext cx="5220000" cy="2160000"/>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A competition in which a company considers all companies that compete for the same consumer dollars as its competitors is known as a ‘Generic Competition’. For example: Pepsi would see consider other beverages suppliers as its competitors.</a:t>
            </a:r>
            <a:endParaRPr lang="en-IN" sz="2000" dirty="0">
              <a:solidFill>
                <a:schemeClr val="tx1"/>
              </a:solidFill>
            </a:endParaRP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Generic Competition</a:t>
              </a:r>
              <a:endParaRPr lang="en-IN" sz="3200" dirty="0"/>
            </a:p>
          </p:txBody>
        </p:sp>
      </p:grpSp>
      <p:sp>
        <p:nvSpPr>
          <p:cNvPr id="52" name="TextBox 51"/>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55151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3.33333E-6 L 0.00625 -0.08681 " pathEditMode="relative" rAng="0" ptsTypes="AA">
                                      <p:cBhvr>
                                        <p:cTn id="6" dur="500" fill="hold"/>
                                        <p:tgtEl>
                                          <p:spTgt spid="39"/>
                                        </p:tgtEl>
                                        <p:attrNameLst>
                                          <p:attrName>ppt_x</p:attrName>
                                          <p:attrName>ppt_y</p:attrName>
                                        </p:attrNameLst>
                                      </p:cBhvr>
                                      <p:rCtr x="300" y="-44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39"/>
                                        </p:tgtEl>
                                      </p:cBhvr>
                                    </p:animEffect>
                                    <p:animScale>
                                      <p:cBhvr>
                                        <p:cTn id="10" dur="250" autoRev="1" fill="hold"/>
                                        <p:tgtEl>
                                          <p:spTgt spid="39"/>
                                        </p:tgtEl>
                                      </p:cBhvr>
                                      <p:by x="105000" y="105000"/>
                                    </p:animScale>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Bottom)">
                                      <p:cBhvr>
                                        <p:cTn id="21" dur="500"/>
                                        <p:tgtEl>
                                          <p:spTgt spid="6"/>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slide(fromLef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4076661"/>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27258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What is Demand?</a:t>
              </a:r>
              <a:endParaRPr lang="en-IN" sz="3200" dirty="0"/>
            </a:p>
          </p:txBody>
        </p:sp>
      </p:grpSp>
      <p:pic>
        <p:nvPicPr>
          <p:cNvPr id="6" name="Picture 5" descr="20111911_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flipH="1">
            <a:off x="-36512" y="1124744"/>
            <a:ext cx="5012480" cy="5301208"/>
          </a:xfrm>
          <a:prstGeom prst="rect">
            <a:avLst/>
          </a:prstGeom>
        </p:spPr>
      </p:pic>
      <p:sp>
        <p:nvSpPr>
          <p:cNvPr id="7" name="Rectangular Callout 6"/>
          <p:cNvSpPr/>
          <p:nvPr/>
        </p:nvSpPr>
        <p:spPr>
          <a:xfrm>
            <a:off x="4788024" y="1124744"/>
            <a:ext cx="4176464" cy="5328592"/>
          </a:xfrm>
          <a:prstGeom prst="wedgeRectCallout">
            <a:avLst>
              <a:gd name="adj1" fmla="val -91232"/>
              <a:gd name="adj2" fmla="val 16469"/>
            </a:avLst>
          </a:prstGeom>
          <a:solidFill>
            <a:srgbClr val="FFB69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dirty="0">
                <a:solidFill>
                  <a:schemeClr val="tx1"/>
                </a:solidFill>
              </a:rPr>
              <a:t>Demand for a commodity refers to the quantity of the commodity that people are willing to purchase at a specific price per unit of time, other factors such as price of related goods, income, tastes and preferences, advertising, etc. being constant. Demand includes the desire to buy the commodity accompanied by the willingness to buy it and sufficient purchasing power to purchase it. </a:t>
            </a: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75709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What is Demand?</a:t>
              </a:r>
              <a:endParaRPr lang="en-IN" sz="3200" dirty="0"/>
            </a:p>
          </p:txBody>
        </p:sp>
      </p:grpSp>
      <p:pic>
        <p:nvPicPr>
          <p:cNvPr id="6" name="Picture 5" descr="13197807_x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a:off x="3851920" y="980728"/>
            <a:ext cx="5265712" cy="5877272"/>
          </a:xfrm>
          <a:prstGeom prst="rect">
            <a:avLst/>
          </a:prstGeom>
        </p:spPr>
      </p:pic>
      <p:sp>
        <p:nvSpPr>
          <p:cNvPr id="7" name="Rectangular Callout 6"/>
          <p:cNvSpPr/>
          <p:nvPr/>
        </p:nvSpPr>
        <p:spPr>
          <a:xfrm>
            <a:off x="259772" y="1229380"/>
            <a:ext cx="4207590" cy="5067509"/>
          </a:xfrm>
          <a:prstGeom prst="wedgeRectCallout">
            <a:avLst>
              <a:gd name="adj1" fmla="val 86626"/>
              <a:gd name="adj2" fmla="val -1903"/>
            </a:avLst>
          </a:prstGeom>
          <a:solidFill>
            <a:schemeClr val="accent1">
              <a:lumMod val="40000"/>
              <a:lumOff val="60000"/>
              <a:alpha val="69804"/>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dirty="0">
                <a:solidFill>
                  <a:schemeClr val="tx1"/>
                </a:solidFill>
              </a:rPr>
              <a:t>Demand may arise from individuals, household and market. When goods are demanded by individuals, it is called as individual demand. Goods demanded by household constitute household demand. Demand for a commodity by all individuals or households in the market in total constitute market demand.</a:t>
            </a: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80656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7746549_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a:off x="7575812" y="723869"/>
            <a:ext cx="1568188" cy="6165304"/>
          </a:xfrm>
          <a:prstGeom prst="rect">
            <a:avLst/>
          </a:prstGeom>
        </p:spPr>
      </p:pic>
      <p:pic>
        <p:nvPicPr>
          <p:cNvPr id="8" name="Picture 7" descr="7746549_l.jpg"/>
          <p:cNvPicPr>
            <a:picLocks noGrp="1" noSelect="1" noRot="1" noMove="1" noResize="1" noEditPoints="1" noAdjustHandles="1" noChangeArrowheads="1" noChangeShapeType="1"/>
          </p:cNvPicPr>
          <p:nvPr>
            <p:custDataLst>
              <p:tags r:id="rId3"/>
            </p:custDataLst>
          </p:nvPr>
        </p:nvPicPr>
        <p:blipFill>
          <a:blip r:embed="rId7" cstate="email"/>
          <a:srcRect/>
          <a:stretch>
            <a:fillRect/>
          </a:stretch>
        </p:blipFill>
        <p:spPr>
          <a:xfrm>
            <a:off x="0" y="723869"/>
            <a:ext cx="7740352" cy="6165304"/>
          </a:xfrm>
          <a:prstGeom prst="rect">
            <a:avLst/>
          </a:prstGeom>
        </p:spPr>
      </p:pic>
      <p:sp>
        <p:nvSpPr>
          <p:cNvPr id="9" name="TextBox 8"/>
          <p:cNvSpPr txBox="1"/>
          <p:nvPr/>
        </p:nvSpPr>
        <p:spPr>
          <a:xfrm>
            <a:off x="1250757" y="1042344"/>
            <a:ext cx="6947669" cy="5693866"/>
          </a:xfrm>
          <a:prstGeom prst="rect">
            <a:avLst/>
          </a:prstGeom>
          <a:noFill/>
        </p:spPr>
        <p:txBody>
          <a:bodyPr wrap="square" rtlCol="0">
            <a:spAutoFit/>
          </a:bodyPr>
          <a:lstStyle/>
          <a:p>
            <a:r>
              <a:rPr lang="en-IN" sz="2000" b="1" dirty="0"/>
              <a:t>‘Demand Function’ is a mathematical function showing relationship between the quantity demanded of a commodity and the factors influencing demand.</a:t>
            </a:r>
          </a:p>
          <a:p>
            <a:r>
              <a:rPr lang="en-IN" sz="2000" b="1" dirty="0"/>
              <a:t>Hence, the Demand Function is given by the following equation:</a:t>
            </a:r>
          </a:p>
          <a:p>
            <a:r>
              <a:rPr lang="en-IN" sz="2400" b="1" dirty="0">
                <a:solidFill>
                  <a:srgbClr val="FF0000"/>
                </a:solidFill>
              </a:rPr>
              <a:t>D</a:t>
            </a:r>
            <a:r>
              <a:rPr lang="en-IN" sz="2400" b="1" baseline="-25000" dirty="0">
                <a:solidFill>
                  <a:srgbClr val="FF0000"/>
                </a:solidFill>
              </a:rPr>
              <a:t>x</a:t>
            </a:r>
            <a:r>
              <a:rPr lang="en-IN" sz="2400" b="1" dirty="0">
                <a:solidFill>
                  <a:srgbClr val="FF0000"/>
                </a:solidFill>
              </a:rPr>
              <a:t> = f (P</a:t>
            </a:r>
            <a:r>
              <a:rPr lang="en-IN" sz="2400" b="1" baseline="-25000" dirty="0">
                <a:solidFill>
                  <a:srgbClr val="FF0000"/>
                </a:solidFill>
              </a:rPr>
              <a:t>x</a:t>
            </a:r>
            <a:r>
              <a:rPr lang="en-IN" sz="2400" b="1" dirty="0">
                <a:solidFill>
                  <a:srgbClr val="FF0000"/>
                </a:solidFill>
              </a:rPr>
              <a:t>, P</a:t>
            </a:r>
            <a:r>
              <a:rPr lang="en-IN" sz="2400" b="1" baseline="-25000" dirty="0">
                <a:solidFill>
                  <a:srgbClr val="FF0000"/>
                </a:solidFill>
              </a:rPr>
              <a:t>y</a:t>
            </a:r>
            <a:r>
              <a:rPr lang="en-IN" sz="2400" b="1" dirty="0">
                <a:solidFill>
                  <a:srgbClr val="FF0000"/>
                </a:solidFill>
              </a:rPr>
              <a:t>, T, Y, A, P</a:t>
            </a:r>
            <a:r>
              <a:rPr lang="en-IN" sz="2400" b="1" baseline="-25000" dirty="0">
                <a:solidFill>
                  <a:srgbClr val="FF0000"/>
                </a:solidFill>
              </a:rPr>
              <a:t>p</a:t>
            </a:r>
            <a:r>
              <a:rPr lang="en-IN" sz="2400" b="1" dirty="0">
                <a:solidFill>
                  <a:srgbClr val="FF0000"/>
                </a:solidFill>
              </a:rPr>
              <a:t>, E</a:t>
            </a:r>
            <a:r>
              <a:rPr lang="en-IN" sz="2400" b="1" baseline="-25000" dirty="0">
                <a:solidFill>
                  <a:srgbClr val="FF0000"/>
                </a:solidFill>
              </a:rPr>
              <a:t>p</a:t>
            </a:r>
            <a:r>
              <a:rPr lang="en-IN" sz="2400" b="1" dirty="0">
                <a:solidFill>
                  <a:srgbClr val="FF0000"/>
                </a:solidFill>
              </a:rPr>
              <a:t>, U)</a:t>
            </a:r>
            <a:endParaRPr lang="en-IN" sz="2400" dirty="0">
              <a:solidFill>
                <a:srgbClr val="FF0000"/>
              </a:solidFill>
            </a:endParaRPr>
          </a:p>
          <a:p>
            <a:endParaRPr lang="en-IN" sz="2000" b="1" dirty="0"/>
          </a:p>
          <a:p>
            <a:r>
              <a:rPr lang="en-IN" sz="2000" b="1" dirty="0"/>
              <a:t>Where:</a:t>
            </a:r>
          </a:p>
          <a:p>
            <a:pPr marL="342900" indent="-342900">
              <a:buFont typeface="Arial" panose="020B0604020202020204" pitchFamily="34" charset="0"/>
              <a:buChar char="•"/>
            </a:pPr>
            <a:r>
              <a:rPr lang="en-IN" sz="2000" b="1" dirty="0"/>
              <a:t>D</a:t>
            </a:r>
            <a:r>
              <a:rPr lang="en-IN" sz="2000" b="1" baseline="-25000" dirty="0"/>
              <a:t>x</a:t>
            </a:r>
            <a:r>
              <a:rPr lang="en-IN" sz="2000" b="1" dirty="0"/>
              <a:t> = Quantity demanded of a commodity</a:t>
            </a:r>
          </a:p>
          <a:p>
            <a:pPr marL="342900" indent="-342900">
              <a:buFont typeface="Arial" panose="020B0604020202020204" pitchFamily="34" charset="0"/>
              <a:buChar char="•"/>
            </a:pPr>
            <a:r>
              <a:rPr lang="en-IN" sz="2000" b="1" dirty="0"/>
              <a:t>P</a:t>
            </a:r>
            <a:r>
              <a:rPr lang="en-IN" sz="2000" b="1" baseline="-25000" dirty="0"/>
              <a:t>x</a:t>
            </a:r>
            <a:r>
              <a:rPr lang="en-IN" sz="2000" b="1" dirty="0"/>
              <a:t> = Price of the commodity</a:t>
            </a:r>
          </a:p>
          <a:p>
            <a:pPr marL="342900" indent="-342900">
              <a:buFont typeface="Arial" panose="020B0604020202020204" pitchFamily="34" charset="0"/>
              <a:buChar char="•"/>
            </a:pPr>
            <a:r>
              <a:rPr lang="en-IN" sz="2000" b="1" dirty="0"/>
              <a:t>P</a:t>
            </a:r>
            <a:r>
              <a:rPr lang="en-IN" sz="2000" b="1" baseline="-25000" dirty="0"/>
              <a:t>y</a:t>
            </a:r>
            <a:r>
              <a:rPr lang="en-IN" sz="2000" b="1" dirty="0"/>
              <a:t> = Price of related goods</a:t>
            </a:r>
          </a:p>
          <a:p>
            <a:pPr marL="342900" indent="-342900">
              <a:buFont typeface="Arial" panose="020B0604020202020204" pitchFamily="34" charset="0"/>
              <a:buChar char="•"/>
            </a:pPr>
            <a:r>
              <a:rPr lang="en-IN" sz="2000" b="1" dirty="0"/>
              <a:t>T = Tastes and preferences of consumer</a:t>
            </a:r>
          </a:p>
          <a:p>
            <a:pPr marL="342900" indent="-342900">
              <a:buFont typeface="Arial" panose="020B0604020202020204" pitchFamily="34" charset="0"/>
              <a:buChar char="•"/>
            </a:pPr>
            <a:r>
              <a:rPr lang="en-IN" sz="2000" b="1" dirty="0"/>
              <a:t>Y = Income level</a:t>
            </a:r>
          </a:p>
          <a:p>
            <a:pPr marL="342900" indent="-342900">
              <a:buFont typeface="Arial" panose="020B0604020202020204" pitchFamily="34" charset="0"/>
              <a:buChar char="•"/>
            </a:pPr>
            <a:r>
              <a:rPr lang="en-IN" sz="2000" b="1" dirty="0"/>
              <a:t>A = Advertising and promotional activities</a:t>
            </a:r>
          </a:p>
          <a:p>
            <a:pPr marL="342900" indent="-342900">
              <a:buFont typeface="Arial" panose="020B0604020202020204" pitchFamily="34" charset="0"/>
              <a:buChar char="•"/>
            </a:pPr>
            <a:r>
              <a:rPr lang="en-IN" sz="2000" b="1" dirty="0"/>
              <a:t>P</a:t>
            </a:r>
            <a:r>
              <a:rPr lang="en-IN" sz="2000" b="1" baseline="-25000" dirty="0"/>
              <a:t>p</a:t>
            </a:r>
            <a:r>
              <a:rPr lang="en-IN" sz="2000" b="1" dirty="0"/>
              <a:t> = Population (Size of the market)</a:t>
            </a:r>
          </a:p>
          <a:p>
            <a:pPr marL="342900" indent="-342900">
              <a:buFont typeface="Arial" panose="020B0604020202020204" pitchFamily="34" charset="0"/>
              <a:buChar char="•"/>
            </a:pPr>
            <a:r>
              <a:rPr lang="en-IN" sz="2000" b="1" dirty="0"/>
              <a:t>E</a:t>
            </a:r>
            <a:r>
              <a:rPr lang="en-IN" sz="2000" b="1" baseline="-25000" dirty="0"/>
              <a:t>p</a:t>
            </a:r>
            <a:r>
              <a:rPr lang="en-IN" sz="2000" b="1" dirty="0"/>
              <a:t> = Consumer’s expectations about future prices</a:t>
            </a:r>
          </a:p>
          <a:p>
            <a:pPr marL="342900" indent="-342900">
              <a:buFont typeface="Arial" panose="020B0604020202020204" pitchFamily="34" charset="0"/>
              <a:buChar char="•"/>
            </a:pPr>
            <a:r>
              <a:rPr lang="en-IN" sz="2000" b="1" dirty="0"/>
              <a:t>U = Specific factors affecting demand for a commodity such as seasonal changes, taxation policy, availability of credit facilities, etc.</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Demand Function</a:t>
              </a:r>
              <a:endParaRPr lang="en-IN" sz="3200" dirty="0"/>
            </a:p>
          </p:txBody>
        </p:sp>
      </p:grpSp>
      <p:sp>
        <p:nvSpPr>
          <p:cNvPr id="10" name="TextBox 9"/>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26305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4502692"/>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6073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83"/>
          <p:cNvGrpSpPr>
            <a:grpSpLocks/>
          </p:cNvGrpSpPr>
          <p:nvPr/>
        </p:nvGrpSpPr>
        <p:grpSpPr bwMode="auto">
          <a:xfrm>
            <a:off x="96385" y="962055"/>
            <a:ext cx="6300670" cy="5812818"/>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6" name="Picture 5"/>
          <p:cNvPicPr>
            <a:picLocks noGrp="1" noSelect="1" noRot="1" noMove="1" noResize="1" noEditPoints="1" noAdjustHandles="1" noChangeArrowheads="1" noChangeShapeType="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336761" y="1201729"/>
            <a:ext cx="4644000" cy="4422805"/>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Introduction</a:t>
              </a:r>
              <a:endParaRPr lang="en-IN" sz="3200" dirty="0"/>
            </a:p>
          </p:txBody>
        </p:sp>
      </p:grpSp>
      <p:sp>
        <p:nvSpPr>
          <p:cNvPr id="12" name="Line 36"/>
          <p:cNvSpPr>
            <a:spLocks noChangeShapeType="1"/>
          </p:cNvSpPr>
          <p:nvPr/>
        </p:nvSpPr>
        <p:spPr bwMode="auto">
          <a:xfrm rot="16200000" flipV="1">
            <a:off x="5688308" y="133452"/>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5349865" y="1192577"/>
            <a:ext cx="3658909" cy="3293209"/>
          </a:xfrm>
          <a:prstGeom prst="rect">
            <a:avLst/>
          </a:prstGeom>
          <a:noFill/>
          <a:ln w="9525">
            <a:noFill/>
            <a:miter lim="800000"/>
            <a:headEnd/>
            <a:tailEnd/>
          </a:ln>
        </p:spPr>
        <p:txBody>
          <a:bodyPr wrap="square">
            <a:spAutoFit/>
          </a:bodyPr>
          <a:lstStyle/>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Managerial Economics makes use of economic theory and concepts and helps in formulating logical managerial decisions.  </a:t>
            </a:r>
          </a:p>
          <a:p>
            <a:pPr marL="457200" indent="-457200" defTabSz="801688">
              <a:spcBef>
                <a:spcPct val="20000"/>
              </a:spcBef>
              <a:buFont typeface="Arial" pitchFamily="34" charset="0"/>
              <a:buChar char="•"/>
            </a:pPr>
            <a:endParaRPr lang="en-IN" sz="2000" noProof="1">
              <a:solidFill>
                <a:srgbClr val="080808"/>
              </a:solidFill>
              <a:latin typeface="Calibri" pitchFamily="34" charset="0"/>
              <a:cs typeface="Arial" pitchFamily="34" charset="0"/>
            </a:endParaRPr>
          </a:p>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Managerial Economics is a science dealing with effective use of scarce resources. </a:t>
            </a:r>
          </a:p>
        </p:txBody>
      </p:sp>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62181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Left)">
                                      <p:cBhvr>
                                        <p:cTn id="15" dur="500"/>
                                        <p:tgtEl>
                                          <p:spTgt spid="12"/>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3436092_xl.jpg"/>
          <p:cNvPicPr>
            <a:picLocks noGrp="1" noSelect="1" noRot="1" noMove="1" noResize="1" noEditPoints="1" noAdjustHandles="1" noChangeArrowheads="1" noChangeShapeType="1"/>
          </p:cNvPicPr>
          <p:nvPr>
            <p:custDataLst>
              <p:tags r:id="rId2"/>
            </p:custDataLst>
          </p:nvPr>
        </p:nvPicPr>
        <p:blipFill>
          <a:blip r:embed="rId6" cstate="print">
            <a:clrChange>
              <a:clrFrom>
                <a:srgbClr val="7E8B9C"/>
              </a:clrFrom>
              <a:clrTo>
                <a:srgbClr val="7E8B9C">
                  <a:alpha val="0"/>
                </a:srgbClr>
              </a:clrTo>
            </a:clrChange>
          </a:blip>
          <a:srcRect/>
          <a:stretch>
            <a:fillRect/>
          </a:stretch>
        </p:blipFill>
        <p:spPr>
          <a:xfrm>
            <a:off x="179512" y="620688"/>
            <a:ext cx="8280920" cy="5904656"/>
          </a:xfrm>
          <a:prstGeom prst="rect">
            <a:avLst/>
          </a:prstGeom>
        </p:spPr>
      </p:pic>
      <p:sp>
        <p:nvSpPr>
          <p:cNvPr id="7" name="TextBox 6"/>
          <p:cNvSpPr txBox="1"/>
          <p:nvPr/>
        </p:nvSpPr>
        <p:spPr>
          <a:xfrm>
            <a:off x="899592" y="1556792"/>
            <a:ext cx="5750590" cy="2677656"/>
          </a:xfrm>
          <a:prstGeom prst="rect">
            <a:avLst/>
          </a:prstGeom>
          <a:noFill/>
        </p:spPr>
        <p:txBody>
          <a:bodyPr wrap="square" rtlCol="0">
            <a:spAutoFit/>
          </a:bodyPr>
          <a:lstStyle/>
          <a:p>
            <a:r>
              <a:rPr lang="en-IN" sz="2400" b="1" dirty="0"/>
              <a:t>The ‘Law of Demand’ states that there is an inverse relationship between quantity demanded of a commodity and its price, other factors being constant. In other words, higher the price, lower the demand and vice versa, other things remaining constant.</a:t>
            </a:r>
          </a:p>
        </p:txBody>
      </p:sp>
      <p:pic>
        <p:nvPicPr>
          <p:cNvPr id="8" name="Picture 7" descr="22210647_high.jpg"/>
          <p:cNvPicPr>
            <a:picLocks noGrp="1" noSelect="1" noRot="1" noMove="1" noResize="1" noEditPoints="1" noAdjustHandles="1" noChangeArrowheads="1" noChangeShapeType="1"/>
          </p:cNvPicPr>
          <p:nvPr>
            <p:custDataLst>
              <p:tags r:id="rId3"/>
            </p:custDataLst>
          </p:nvPr>
        </p:nvPicPr>
        <p:blipFill>
          <a:blip r:embed="rId7" cstate="email">
            <a:clrChange>
              <a:clrFrom>
                <a:srgbClr val="FFFFFF"/>
              </a:clrFrom>
              <a:clrTo>
                <a:srgbClr val="FFFFFF">
                  <a:alpha val="0"/>
                </a:srgbClr>
              </a:clrTo>
            </a:clrChange>
          </a:blip>
          <a:stretch>
            <a:fillRect/>
          </a:stretch>
        </p:blipFill>
        <p:spPr>
          <a:xfrm>
            <a:off x="6516216" y="1556792"/>
            <a:ext cx="2853740" cy="5517232"/>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Law of Demand</a:t>
              </a:r>
              <a:endParaRPr lang="en-IN" sz="3200" dirty="0"/>
            </a:p>
          </p:txBody>
        </p:sp>
      </p:grpSp>
      <p:sp>
        <p:nvSpPr>
          <p:cNvPr id="9" name="TextBox 8"/>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58430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stretch>
            <a:fillRect/>
          </a:stretch>
        </p:blipFill>
        <p:spPr>
          <a:xfrm>
            <a:off x="-252536" y="764704"/>
            <a:ext cx="2697832" cy="2697832"/>
          </a:xfrm>
          <a:prstGeom prst="rect">
            <a:avLst/>
          </a:prstGeom>
        </p:spPr>
      </p:pic>
      <p:sp>
        <p:nvSpPr>
          <p:cNvPr id="9" name="TextBox 8"/>
          <p:cNvSpPr txBox="1"/>
          <p:nvPr/>
        </p:nvSpPr>
        <p:spPr>
          <a:xfrm>
            <a:off x="2555776" y="1916832"/>
            <a:ext cx="4320480" cy="1631216"/>
          </a:xfrm>
          <a:prstGeom prst="rect">
            <a:avLst/>
          </a:prstGeom>
          <a:noFill/>
        </p:spPr>
        <p:txBody>
          <a:bodyPr wrap="square" rtlCol="0">
            <a:spAutoFit/>
          </a:bodyPr>
          <a:lstStyle/>
          <a:p>
            <a:pPr marL="457200" indent="-457200"/>
            <a:r>
              <a:rPr lang="en-US" sz="2000" dirty="0"/>
              <a:t>Q. 	</a:t>
            </a:r>
            <a:r>
              <a:rPr lang="en-IN" sz="2000" dirty="0"/>
              <a:t>Peter works as a waiter at a fast food restaurant. Peter wants to buy a Mercedes-S class car. Does Peter’s desire create a demand for Mercedes manufacturers?</a:t>
            </a:r>
          </a:p>
        </p:txBody>
      </p:sp>
      <p:sp>
        <p:nvSpPr>
          <p:cNvPr id="10" name="Rounded Rectangular Callout 9"/>
          <p:cNvSpPr/>
          <p:nvPr/>
        </p:nvSpPr>
        <p:spPr>
          <a:xfrm>
            <a:off x="107688" y="5157192"/>
            <a:ext cx="1656000" cy="1512168"/>
          </a:xfrm>
          <a:prstGeom prst="wedgeRoundRectCallout">
            <a:avLst>
              <a:gd name="adj1" fmla="val 93672"/>
              <a:gd name="adj2" fmla="val -37508"/>
              <a:gd name="adj3" fmla="val 16667"/>
            </a:avLst>
          </a:prstGeom>
          <a:solidFill>
            <a:srgbClr val="FF0066"/>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Click on the radio button to select the correct answer!</a:t>
            </a:r>
          </a:p>
        </p:txBody>
      </p:sp>
      <p:pic>
        <p:nvPicPr>
          <p:cNvPr id="19" name="Picture 18">
            <a:hlinkClick r:id="rId11" action="ppaction://hlinksldjump"/>
          </p:cNvPr>
          <p:cNvPicPr>
            <a:picLocks noChangeAspect="1"/>
          </p:cNvPicPr>
          <p:nvPr/>
        </p:nvPicPr>
        <p:blipFill>
          <a:blip r:embed="rId12" cstate="print">
            <a:clrChange>
              <a:clrFrom>
                <a:srgbClr val="FFFFFF"/>
              </a:clrFrom>
              <a:clrTo>
                <a:srgbClr val="FFFFFF">
                  <a:alpha val="0"/>
                </a:srgbClr>
              </a:clrTo>
            </a:clrChange>
          </a:blip>
          <a:stretch>
            <a:fillRect/>
          </a:stretch>
        </p:blipFill>
        <p:spPr>
          <a:xfrm>
            <a:off x="2591941" y="3697598"/>
            <a:ext cx="4248150" cy="542925"/>
          </a:xfrm>
          <a:prstGeom prst="rect">
            <a:avLst/>
          </a:prstGeom>
        </p:spPr>
      </p:pic>
      <p:pic>
        <p:nvPicPr>
          <p:cNvPr id="20" name="Picture 19">
            <a:hlinkClick r:id="rId13" action="ppaction://hlinksldjump"/>
          </p:cNvPr>
          <p:cNvPicPr>
            <a:picLocks noChangeAspect="1"/>
          </p:cNvPicPr>
          <p:nvPr/>
        </p:nvPicPr>
        <p:blipFill>
          <a:blip r:embed="rId14" cstate="print">
            <a:clrChange>
              <a:clrFrom>
                <a:srgbClr val="FFFFFF"/>
              </a:clrFrom>
              <a:clrTo>
                <a:srgbClr val="FFFFFF">
                  <a:alpha val="0"/>
                </a:srgbClr>
              </a:clrTo>
            </a:clrChange>
          </a:blip>
          <a:stretch>
            <a:fillRect/>
          </a:stretch>
        </p:blipFill>
        <p:spPr>
          <a:xfrm>
            <a:off x="2591941" y="4306888"/>
            <a:ext cx="4248150" cy="542925"/>
          </a:xfrm>
          <a:prstGeom prst="rect">
            <a:avLst/>
          </a:prstGeom>
        </p:spPr>
      </p:pic>
      <p:sp>
        <p:nvSpPr>
          <p:cNvPr id="13" name="TextBox 12"/>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18255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3000"/>
                            </p:stCondLst>
                            <p:childTnLst>
                              <p:par>
                                <p:cTn id="32" presetID="26" presetClass="emph" presetSubtype="0" fill="hold" grpId="1" nodeType="afterEffect">
                                  <p:stCondLst>
                                    <p:cond delay="0"/>
                                  </p:stCondLst>
                                  <p:childTnLst>
                                    <p:animEffect transition="out" filter="fade">
                                      <p:cBhvr>
                                        <p:cTn id="33" dur="500" tmFilter="0, 0; .2, .5; .8, .5; 1, 0"/>
                                        <p:tgtEl>
                                          <p:spTgt spid="10"/>
                                        </p:tgtEl>
                                      </p:cBhvr>
                                    </p:animEffect>
                                    <p:animScale>
                                      <p:cBhvr>
                                        <p:cTn id="3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0" grpId="1"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graysc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grayscl/>
          </a:blip>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grayscl/>
          </a:blip>
          <a:stretch>
            <a:fillRect/>
          </a:stretch>
        </p:blipFill>
        <p:spPr>
          <a:xfrm>
            <a:off x="-252536" y="764704"/>
            <a:ext cx="2697832" cy="2697832"/>
          </a:xfrm>
          <a:prstGeom prst="rect">
            <a:avLst/>
          </a:prstGeom>
        </p:spPr>
      </p:pic>
      <p:sp>
        <p:nvSpPr>
          <p:cNvPr id="9" name="TextBox 8"/>
          <p:cNvSpPr txBox="1"/>
          <p:nvPr/>
        </p:nvSpPr>
        <p:spPr>
          <a:xfrm>
            <a:off x="2555776" y="1916832"/>
            <a:ext cx="4320480" cy="1631216"/>
          </a:xfrm>
          <a:prstGeom prst="rect">
            <a:avLst/>
          </a:prstGeom>
          <a:noFill/>
        </p:spPr>
        <p:txBody>
          <a:bodyPr wrap="square" rtlCol="0">
            <a:spAutoFit/>
          </a:bodyPr>
          <a:lstStyle/>
          <a:p>
            <a:pPr marL="457200" indent="-457200"/>
            <a:r>
              <a:rPr lang="en-US" sz="2000" dirty="0"/>
              <a:t>Q. 	</a:t>
            </a:r>
            <a:r>
              <a:rPr lang="en-IN" sz="2000" dirty="0"/>
              <a:t>Peter works as a waiter at a fast food restaurant. Peter wants to buy a Mercedes-S class car. Does Peter’s desire create a demand for Mercedes manufacturers?</a:t>
            </a:r>
          </a:p>
        </p:txBody>
      </p:sp>
      <p:pic>
        <p:nvPicPr>
          <p:cNvPr id="19" name="Picture 18"/>
          <p:cNvPicPr>
            <a:picLocks noChangeAspect="1"/>
          </p:cNvPicPr>
          <p:nvPr/>
        </p:nvPicPr>
        <p:blipFill>
          <a:blip r:embed="rId11" cstate="print">
            <a:clrChange>
              <a:clrFrom>
                <a:srgbClr val="FFFFFF"/>
              </a:clrFrom>
              <a:clrTo>
                <a:srgbClr val="FFFFFF">
                  <a:alpha val="0"/>
                </a:srgbClr>
              </a:clrTo>
            </a:clrChange>
            <a:grayscl/>
          </a:blip>
          <a:stretch>
            <a:fillRect/>
          </a:stretch>
        </p:blipFill>
        <p:spPr>
          <a:xfrm>
            <a:off x="2591941" y="3697598"/>
            <a:ext cx="4248150" cy="542925"/>
          </a:xfrm>
          <a:prstGeom prst="rect">
            <a:avLst/>
          </a:prstGeom>
        </p:spPr>
      </p:pic>
      <p:pic>
        <p:nvPicPr>
          <p:cNvPr id="20" name="Picture 19"/>
          <p:cNvPicPr>
            <a:picLocks noChangeAspect="1"/>
          </p:cNvPicPr>
          <p:nvPr/>
        </p:nvPicPr>
        <p:blipFill>
          <a:blip r:embed="rId12" cstate="print">
            <a:clrChange>
              <a:clrFrom>
                <a:srgbClr val="FFFFFF"/>
              </a:clrFrom>
              <a:clrTo>
                <a:srgbClr val="FFFFFF">
                  <a:alpha val="0"/>
                </a:srgbClr>
              </a:clrTo>
            </a:clrChange>
            <a:grayscl/>
          </a:blip>
          <a:stretch>
            <a:fillRect/>
          </a:stretch>
        </p:blipFill>
        <p:spPr>
          <a:xfrm>
            <a:off x="2591941" y="4306888"/>
            <a:ext cx="4248150" cy="542925"/>
          </a:xfrm>
          <a:prstGeom prst="rect">
            <a:avLst/>
          </a:prstGeom>
        </p:spPr>
      </p:pic>
      <p:sp>
        <p:nvSpPr>
          <p:cNvPr id="18" name="Right Arrow 17">
            <a:hlinkClick r:id="rId13" action="ppaction://hlinksldjump"/>
          </p:cNvPr>
          <p:cNvSpPr/>
          <p:nvPr/>
        </p:nvSpPr>
        <p:spPr>
          <a:xfrm rot="21069979">
            <a:off x="372235" y="5013186"/>
            <a:ext cx="2952328" cy="1800200"/>
          </a:xfrm>
          <a:prstGeom prst="rightArrow">
            <a:avLst/>
          </a:prstGeom>
          <a:solidFill>
            <a:srgbClr val="82C836"/>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Click here to </a:t>
            </a:r>
          </a:p>
          <a:p>
            <a:pPr algn="ctr"/>
            <a:r>
              <a:rPr lang="en-US" sz="2000" dirty="0">
                <a:solidFill>
                  <a:schemeClr val="tx1"/>
                </a:solidFill>
              </a:rPr>
              <a:t>continue!</a:t>
            </a:r>
            <a:endParaRPr lang="en-IN" sz="2000" dirty="0">
              <a:solidFill>
                <a:schemeClr val="tx1"/>
              </a:solidFill>
            </a:endParaRPr>
          </a:p>
        </p:txBody>
      </p:sp>
      <p:sp>
        <p:nvSpPr>
          <p:cNvPr id="21" name="Rectangle 20"/>
          <p:cNvSpPr/>
          <p:nvPr/>
        </p:nvSpPr>
        <p:spPr>
          <a:xfrm>
            <a:off x="0" y="3717032"/>
            <a:ext cx="683568" cy="3140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 name="Group 26"/>
          <p:cNvGrpSpPr/>
          <p:nvPr/>
        </p:nvGrpSpPr>
        <p:grpSpPr>
          <a:xfrm>
            <a:off x="1883337" y="1941824"/>
            <a:ext cx="6717362" cy="3788383"/>
            <a:chOff x="1915344" y="2458333"/>
            <a:chExt cx="6717362" cy="3788383"/>
          </a:xfrm>
        </p:grpSpPr>
        <p:grpSp>
          <p:nvGrpSpPr>
            <p:cNvPr id="14" name="Gruppieren 20"/>
            <p:cNvGrpSpPr/>
            <p:nvPr/>
          </p:nvGrpSpPr>
          <p:grpSpPr>
            <a:xfrm rot="383809">
              <a:off x="1915344" y="2458333"/>
              <a:ext cx="6717362" cy="3788383"/>
              <a:chOff x="4554586" y="-876636"/>
              <a:chExt cx="12740107" cy="4685573"/>
            </a:xfrm>
          </p:grpSpPr>
          <p:sp>
            <p:nvSpPr>
              <p:cNvPr id="16" name="Rechteck 21"/>
              <p:cNvSpPr/>
              <p:nvPr/>
            </p:nvSpPr>
            <p:spPr bwMode="auto">
              <a:xfrm>
                <a:off x="5422216" y="-788987"/>
                <a:ext cx="11872477" cy="4597924"/>
              </a:xfrm>
              <a:prstGeom prst="rect">
                <a:avLst/>
              </a:prstGeom>
              <a:gradFill flip="none" rotWithShape="1">
                <a:gsLst>
                  <a:gs pos="0">
                    <a:srgbClr val="FF0066">
                      <a:shade val="30000"/>
                      <a:satMod val="115000"/>
                    </a:srgbClr>
                  </a:gs>
                  <a:gs pos="50000">
                    <a:srgbClr val="FF0066">
                      <a:shade val="67500"/>
                      <a:satMod val="115000"/>
                    </a:srgbClr>
                  </a:gs>
                  <a:gs pos="100000">
                    <a:srgbClr val="FF0066">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400" b="1" dirty="0">
                    <a:solidFill>
                      <a:schemeClr val="bg1"/>
                    </a:solidFill>
                    <a:cs typeface="MV Boli" pitchFamily="2" charset="0"/>
                  </a:rPr>
                  <a:t>Good! That's Right!</a:t>
                </a:r>
              </a:p>
              <a:p>
                <a:pPr>
                  <a:spcAft>
                    <a:spcPts val="1200"/>
                  </a:spcAft>
                </a:pPr>
                <a:r>
                  <a:rPr lang="en-IN" sz="2000" b="1" dirty="0">
                    <a:solidFill>
                      <a:srgbClr val="FFFF00"/>
                    </a:solidFill>
                    <a:cs typeface="MV Boli" pitchFamily="2" charset="0"/>
                  </a:rPr>
                  <a:t>Correct Answer:</a:t>
                </a:r>
              </a:p>
              <a:p>
                <a:pPr>
                  <a:spcAft>
                    <a:spcPts val="1200"/>
                  </a:spcAft>
                </a:pPr>
                <a:r>
                  <a:rPr lang="en-IN" sz="2000" b="1" dirty="0">
                    <a:solidFill>
                      <a:srgbClr val="FFFF00"/>
                    </a:solidFill>
                    <a:cs typeface="MV Boli" pitchFamily="2" charset="0"/>
                  </a:rPr>
                  <a:t>Peter’s desire to buy Mercedes-S
									class car is not considered as a demand by its manufacturers as ‘Demand includes the desire to buy the commodity accompanied by the willingness to buy it and sufficient purchasing power to purchase it.’ However, though Peter has a desire and willingness to buy the Mercedes-S class car, as he does not possess the purchasing power to buy it.</a:t>
                </a:r>
                <a:endParaRPr lang="en-US" sz="2000" b="1" dirty="0">
                  <a:solidFill>
                    <a:srgbClr val="FFFF00"/>
                  </a:solidFill>
                  <a:cs typeface="MV Boli" pitchFamily="2" charset="0"/>
                </a:endParaRPr>
              </a:p>
            </p:txBody>
          </p:sp>
          <p:pic>
            <p:nvPicPr>
              <p:cNvPr id="17" name="Picture 5" descr="Tessafilm_4"/>
              <p:cNvPicPr>
                <a:picLocks noChangeAspect="1" noChangeArrowheads="1"/>
              </p:cNvPicPr>
              <p:nvPr/>
            </p:nvPicPr>
            <p:blipFill>
              <a:blip r:embed="rId14" cstate="email"/>
              <a:srcRect/>
              <a:stretch>
                <a:fillRect/>
              </a:stretch>
            </p:blipFill>
            <p:spPr bwMode="gray">
              <a:xfrm rot="20222041">
                <a:off x="4554586" y="-876636"/>
                <a:ext cx="2229622" cy="525902"/>
              </a:xfrm>
              <a:prstGeom prst="rect">
                <a:avLst/>
              </a:prstGeom>
              <a:noFill/>
            </p:spPr>
          </p:pic>
        </p:grpSp>
        <p:pic>
          <p:nvPicPr>
            <p:cNvPr id="15" name="Picture 14" descr="smile_1.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516846">
              <a:off x="7388531" y="2860335"/>
              <a:ext cx="1152761" cy="1152761"/>
            </a:xfrm>
            <a:prstGeom prst="rect">
              <a:avLst/>
            </a:prstGeom>
          </p:spPr>
        </p:pic>
      </p:grpSp>
      <p:sp>
        <p:nvSpPr>
          <p:cNvPr id="22" name="TextBox 21"/>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22147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lide(fromLeft)">
                                      <p:cBhvr>
                                        <p:cTn id="11" dur="500"/>
                                        <p:tgtEl>
                                          <p:spTgt spid="18"/>
                                        </p:tgtEl>
                                      </p:cBhvr>
                                    </p:animEffect>
                                  </p:childTnLst>
                                </p:cTn>
                              </p:par>
                            </p:childTnLst>
                          </p:cTn>
                        </p:par>
                        <p:par>
                          <p:cTn id="12" fill="hold">
                            <p:stCondLst>
                              <p:cond delay="1500"/>
                            </p:stCondLst>
                            <p:childTnLst>
                              <p:par>
                                <p:cTn id="13" presetID="26" presetClass="emph" presetSubtype="0" fill="hold" grpId="1" nodeType="afterEffect">
                                  <p:stCondLst>
                                    <p:cond delay="0"/>
                                  </p:stCondLst>
                                  <p:childTnLst>
                                    <p:animEffect transition="out" filter="fade">
                                      <p:cBhvr>
                                        <p:cTn id="14" dur="500" tmFilter="0, 0; .2, .5; .8, .5; 1, 0"/>
                                        <p:tgtEl>
                                          <p:spTgt spid="18"/>
                                        </p:tgtEl>
                                      </p:cBhvr>
                                    </p:animEffect>
                                    <p:animScale>
                                      <p:cBhvr>
                                        <p:cTn id="15"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graysc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grayscl/>
          </a:blip>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grayscl/>
          </a:blip>
          <a:stretch>
            <a:fillRect/>
          </a:stretch>
        </p:blipFill>
        <p:spPr>
          <a:xfrm>
            <a:off x="-252536" y="764704"/>
            <a:ext cx="2697832" cy="2697832"/>
          </a:xfrm>
          <a:prstGeom prst="rect">
            <a:avLst/>
          </a:prstGeom>
        </p:spPr>
      </p:pic>
      <p:sp>
        <p:nvSpPr>
          <p:cNvPr id="9" name="TextBox 8"/>
          <p:cNvSpPr txBox="1"/>
          <p:nvPr/>
        </p:nvSpPr>
        <p:spPr>
          <a:xfrm>
            <a:off x="2555776" y="1916832"/>
            <a:ext cx="4320480" cy="1631216"/>
          </a:xfrm>
          <a:prstGeom prst="rect">
            <a:avLst/>
          </a:prstGeom>
          <a:noFill/>
        </p:spPr>
        <p:txBody>
          <a:bodyPr wrap="square" rtlCol="0">
            <a:spAutoFit/>
          </a:bodyPr>
          <a:lstStyle/>
          <a:p>
            <a:pPr marL="457200" indent="-457200"/>
            <a:r>
              <a:rPr lang="en-US" sz="2000" dirty="0"/>
              <a:t>Q. 	</a:t>
            </a:r>
            <a:r>
              <a:rPr lang="en-IN" sz="2000" dirty="0"/>
              <a:t>Peter works as a waiter at a fast food restaurant. Peter wants to buy a Mercedes-S class car. Does Peter’s desire create a demand for Mercedes manufacturers?</a:t>
            </a:r>
          </a:p>
        </p:txBody>
      </p:sp>
      <p:pic>
        <p:nvPicPr>
          <p:cNvPr id="19" name="Picture 18"/>
          <p:cNvPicPr>
            <a:picLocks noChangeAspect="1"/>
          </p:cNvPicPr>
          <p:nvPr/>
        </p:nvPicPr>
        <p:blipFill>
          <a:blip r:embed="rId11" cstate="print">
            <a:clrChange>
              <a:clrFrom>
                <a:srgbClr val="FFFFFF"/>
              </a:clrFrom>
              <a:clrTo>
                <a:srgbClr val="FFFFFF">
                  <a:alpha val="0"/>
                </a:srgbClr>
              </a:clrTo>
            </a:clrChange>
            <a:grayscl/>
          </a:blip>
          <a:stretch>
            <a:fillRect/>
          </a:stretch>
        </p:blipFill>
        <p:spPr>
          <a:xfrm>
            <a:off x="2591941" y="3697598"/>
            <a:ext cx="4248150" cy="542925"/>
          </a:xfrm>
          <a:prstGeom prst="rect">
            <a:avLst/>
          </a:prstGeom>
        </p:spPr>
      </p:pic>
      <p:pic>
        <p:nvPicPr>
          <p:cNvPr id="20" name="Picture 19"/>
          <p:cNvPicPr>
            <a:picLocks noChangeAspect="1"/>
          </p:cNvPicPr>
          <p:nvPr/>
        </p:nvPicPr>
        <p:blipFill>
          <a:blip r:embed="rId12" cstate="print">
            <a:clrChange>
              <a:clrFrom>
                <a:srgbClr val="FFFFFF"/>
              </a:clrFrom>
              <a:clrTo>
                <a:srgbClr val="FFFFFF">
                  <a:alpha val="0"/>
                </a:srgbClr>
              </a:clrTo>
            </a:clrChange>
            <a:grayscl/>
          </a:blip>
          <a:stretch>
            <a:fillRect/>
          </a:stretch>
        </p:blipFill>
        <p:spPr>
          <a:xfrm>
            <a:off x="2591941" y="4306888"/>
            <a:ext cx="4248150" cy="542925"/>
          </a:xfrm>
          <a:prstGeom prst="rect">
            <a:avLst/>
          </a:prstGeom>
        </p:spPr>
      </p:pic>
      <p:sp>
        <p:nvSpPr>
          <p:cNvPr id="21" name="Right Arrow 20">
            <a:hlinkClick r:id="rId13" action="ppaction://hlinksldjump"/>
          </p:cNvPr>
          <p:cNvSpPr/>
          <p:nvPr/>
        </p:nvSpPr>
        <p:spPr>
          <a:xfrm rot="21069979">
            <a:off x="372235" y="5013186"/>
            <a:ext cx="2952328" cy="1800200"/>
          </a:xfrm>
          <a:prstGeom prst="rightArrow">
            <a:avLst/>
          </a:prstGeom>
          <a:solidFill>
            <a:srgbClr val="82C836"/>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Click here to </a:t>
            </a:r>
          </a:p>
          <a:p>
            <a:pPr algn="ctr"/>
            <a:r>
              <a:rPr lang="en-US" sz="2000" dirty="0">
                <a:solidFill>
                  <a:schemeClr val="tx1"/>
                </a:solidFill>
              </a:rPr>
              <a:t>continue!</a:t>
            </a:r>
            <a:endParaRPr lang="en-IN" sz="2000" dirty="0">
              <a:solidFill>
                <a:schemeClr val="tx1"/>
              </a:solidFill>
            </a:endParaRPr>
          </a:p>
        </p:txBody>
      </p:sp>
      <p:sp>
        <p:nvSpPr>
          <p:cNvPr id="23" name="Rectangle 22"/>
          <p:cNvSpPr/>
          <p:nvPr/>
        </p:nvSpPr>
        <p:spPr>
          <a:xfrm>
            <a:off x="0" y="3717032"/>
            <a:ext cx="683568" cy="3140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uppieren 20"/>
          <p:cNvGrpSpPr/>
          <p:nvPr/>
        </p:nvGrpSpPr>
        <p:grpSpPr>
          <a:xfrm rot="383809">
            <a:off x="1883337" y="1941824"/>
            <a:ext cx="6717362" cy="3788383"/>
            <a:chOff x="4554586" y="-876636"/>
            <a:chExt cx="12740107" cy="4685573"/>
          </a:xfrm>
        </p:grpSpPr>
        <p:sp>
          <p:nvSpPr>
            <p:cNvPr id="24" name="Rechteck 21"/>
            <p:cNvSpPr/>
            <p:nvPr/>
          </p:nvSpPr>
          <p:spPr bwMode="auto">
            <a:xfrm>
              <a:off x="5422216" y="-788987"/>
              <a:ext cx="11872477" cy="4597924"/>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400" b="1" dirty="0">
                  <a:solidFill>
                    <a:schemeClr val="bg1"/>
                  </a:solidFill>
                  <a:cs typeface="MV Boli" pitchFamily="2" charset="0"/>
                </a:rPr>
                <a:t>That's Not Quite Right!</a:t>
              </a:r>
            </a:p>
            <a:p>
              <a:pPr>
                <a:spcAft>
                  <a:spcPts val="1200"/>
                </a:spcAft>
              </a:pPr>
              <a:endParaRPr lang="en-IN" sz="2000" b="1" dirty="0">
                <a:solidFill>
                  <a:srgbClr val="FFFF00"/>
                </a:solidFill>
                <a:cs typeface="MV Boli" pitchFamily="2" charset="0"/>
              </a:endParaRPr>
            </a:p>
            <a:p>
              <a:pPr>
                <a:spcAft>
                  <a:spcPts val="1200"/>
                </a:spcAft>
              </a:pPr>
              <a:r>
                <a:rPr lang="en-IN" sz="2000" b="1" dirty="0">
                  <a:solidFill>
                    <a:srgbClr val="FFFF00"/>
                  </a:solidFill>
                  <a:cs typeface="MV Boli" pitchFamily="2" charset="0"/>
                </a:rPr>
                <a:t>Peter’s desire to buy Mercedes-S class car is not considered as a demand by its manufacturers as ‘Demand includes the desire to buy the commodity accompanied by the willingness to buy it and sufficient purchasing power to purchase it.’ However, though Peter has a desire and willingness to buy the Mercedes-S class car, as he does not possess the purchasing power to buy it.</a:t>
              </a:r>
              <a:endParaRPr lang="en-US" sz="2000" b="1" dirty="0">
                <a:solidFill>
                  <a:srgbClr val="FFFF00"/>
                </a:solidFill>
                <a:cs typeface="MV Boli" pitchFamily="2" charset="0"/>
              </a:endParaRPr>
            </a:p>
          </p:txBody>
        </p:sp>
        <p:pic>
          <p:nvPicPr>
            <p:cNvPr id="25" name="Picture 5" descr="Tessafilm_4"/>
            <p:cNvPicPr>
              <a:picLocks noChangeAspect="1" noChangeArrowheads="1"/>
            </p:cNvPicPr>
            <p:nvPr/>
          </p:nvPicPr>
          <p:blipFill>
            <a:blip r:embed="rId14" cstate="email"/>
            <a:srcRect/>
            <a:stretch>
              <a:fillRect/>
            </a:stretch>
          </p:blipFill>
          <p:spPr bwMode="gray">
            <a:xfrm rot="20222041">
              <a:off x="4554586" y="-876636"/>
              <a:ext cx="2229622" cy="525902"/>
            </a:xfrm>
            <a:prstGeom prst="rect">
              <a:avLst/>
            </a:prstGeom>
            <a:noFill/>
          </p:spPr>
        </p:pic>
      </p:grpSp>
      <p:pic>
        <p:nvPicPr>
          <p:cNvPr id="26" name="Picture 25" descr="sad.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484014">
            <a:off x="7387015" y="2415683"/>
            <a:ext cx="1210496" cy="1210496"/>
          </a:xfrm>
          <a:prstGeom prst="rect">
            <a:avLst/>
          </a:prstGeom>
        </p:spPr>
      </p:pic>
      <p:sp>
        <p:nvSpPr>
          <p:cNvPr id="18" name="TextBox 17"/>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2228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lide(fromLeft)">
                                      <p:cBhvr>
                                        <p:cTn id="7" dur="500"/>
                                        <p:tgtEl>
                                          <p:spTgt spid="21"/>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21"/>
                                        </p:tgtEl>
                                      </p:cBhvr>
                                    </p:animEffect>
                                    <p:animScale>
                                      <p:cBhvr>
                                        <p:cTn id="11"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Demand Schedule</a:t>
              </a:r>
              <a:endParaRPr lang="en-IN" sz="3200" dirty="0"/>
            </a:p>
          </p:txBody>
        </p:sp>
      </p:grpSp>
      <p:sp>
        <p:nvSpPr>
          <p:cNvPr id="6" name="TextBox 5"/>
          <p:cNvSpPr txBox="1"/>
          <p:nvPr/>
        </p:nvSpPr>
        <p:spPr>
          <a:xfrm>
            <a:off x="683567" y="962055"/>
            <a:ext cx="8335741" cy="2554545"/>
          </a:xfrm>
          <a:prstGeom prst="rect">
            <a:avLst/>
          </a:prstGeom>
          <a:noFill/>
        </p:spPr>
        <p:txBody>
          <a:bodyPr wrap="square" rtlCol="0">
            <a:spAutoFit/>
          </a:bodyPr>
          <a:lstStyle/>
          <a:p>
            <a:r>
              <a:rPr lang="en-IN" sz="2000" dirty="0"/>
              <a:t>‘Demand Schedule’ is a tabular representation of the quantity demanded of a commodity at various prices. Look at the given table which shows the demand schedule for four buyers of oranges in the market, namely A, B, C and D.</a:t>
            </a:r>
          </a:p>
          <a:p>
            <a:endParaRPr lang="en-IN" sz="2000" dirty="0"/>
          </a:p>
          <a:p>
            <a:r>
              <a:rPr lang="en-IN" sz="2000" dirty="0"/>
              <a:t>You should understand here that, the demand by Buyers A, B, C and D are individual demands. Total demand by the four buyers is Market Demand. Therefore, the total market demand is derived by summing up the quantity demanded of a commodity by all buyers at each price.</a:t>
            </a:r>
          </a:p>
        </p:txBody>
      </p:sp>
      <p:graphicFrame>
        <p:nvGraphicFramePr>
          <p:cNvPr id="7" name="Table 6"/>
          <p:cNvGraphicFramePr>
            <a:graphicFrameLocks noGrp="1"/>
          </p:cNvGraphicFramePr>
          <p:nvPr/>
        </p:nvGraphicFramePr>
        <p:xfrm>
          <a:off x="683567" y="3686103"/>
          <a:ext cx="8242226" cy="2874264"/>
        </p:xfrm>
        <a:graphic>
          <a:graphicData uri="http://schemas.openxmlformats.org/drawingml/2006/table">
            <a:tbl>
              <a:tblPr firstRow="1" firstCol="1" bandRow="1">
                <a:tableStyleId>{E8B1032C-EA38-4F05-BA0D-38AFFFC7BED3}</a:tableStyleId>
              </a:tblPr>
              <a:tblGrid>
                <a:gridCol w="1373407">
                  <a:extLst>
                    <a:ext uri="{9D8B030D-6E8A-4147-A177-3AD203B41FA5}">
                      <a16:colId xmlns:a16="http://schemas.microsoft.com/office/drawing/2014/main" val="20000"/>
                    </a:ext>
                  </a:extLst>
                </a:gridCol>
                <a:gridCol w="1373407">
                  <a:extLst>
                    <a:ext uri="{9D8B030D-6E8A-4147-A177-3AD203B41FA5}">
                      <a16:colId xmlns:a16="http://schemas.microsoft.com/office/drawing/2014/main" val="20001"/>
                    </a:ext>
                  </a:extLst>
                </a:gridCol>
                <a:gridCol w="1373407">
                  <a:extLst>
                    <a:ext uri="{9D8B030D-6E8A-4147-A177-3AD203B41FA5}">
                      <a16:colId xmlns:a16="http://schemas.microsoft.com/office/drawing/2014/main" val="20002"/>
                    </a:ext>
                  </a:extLst>
                </a:gridCol>
                <a:gridCol w="1373407">
                  <a:extLst>
                    <a:ext uri="{9D8B030D-6E8A-4147-A177-3AD203B41FA5}">
                      <a16:colId xmlns:a16="http://schemas.microsoft.com/office/drawing/2014/main" val="20003"/>
                    </a:ext>
                  </a:extLst>
                </a:gridCol>
                <a:gridCol w="1374299">
                  <a:extLst>
                    <a:ext uri="{9D8B030D-6E8A-4147-A177-3AD203B41FA5}">
                      <a16:colId xmlns:a16="http://schemas.microsoft.com/office/drawing/2014/main" val="20004"/>
                    </a:ext>
                  </a:extLst>
                </a:gridCol>
                <a:gridCol w="1374299">
                  <a:extLst>
                    <a:ext uri="{9D8B030D-6E8A-4147-A177-3AD203B41FA5}">
                      <a16:colId xmlns:a16="http://schemas.microsoft.com/office/drawing/2014/main" val="20005"/>
                    </a:ext>
                  </a:extLst>
                </a:gridCol>
              </a:tblGrid>
              <a:tr h="0">
                <a:tc gridSpan="6">
                  <a:txBody>
                    <a:bodyPr/>
                    <a:lstStyle/>
                    <a:p>
                      <a:pPr algn="ctr">
                        <a:lnSpc>
                          <a:spcPct val="115000"/>
                        </a:lnSpc>
                        <a:spcAft>
                          <a:spcPts val="0"/>
                        </a:spcAft>
                      </a:pPr>
                      <a:r>
                        <a:rPr lang="en-IN" sz="2000" dirty="0">
                          <a:effectLst/>
                        </a:rPr>
                        <a:t>Demand Schedule for Oranges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9B57"/>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0">
                <a:tc>
                  <a:txBody>
                    <a:bodyPr/>
                    <a:lstStyle/>
                    <a:p>
                      <a:pPr>
                        <a:lnSpc>
                          <a:spcPct val="115000"/>
                        </a:lnSpc>
                        <a:spcAft>
                          <a:spcPts val="0"/>
                        </a:spcAft>
                      </a:pPr>
                      <a:r>
                        <a:rPr lang="en-IN" sz="1800" dirty="0">
                          <a:effectLst/>
                        </a:rPr>
                        <a:t>Price (Rs. Per dozen)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Buyer A (demand in dozen)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Buyer B (demand in dozen)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Buyer C (demand in dozen)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Buyer D (demand in dozen)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Market Demand (in dozen)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nSpc>
                          <a:spcPct val="115000"/>
                        </a:lnSpc>
                        <a:spcAft>
                          <a:spcPts val="0"/>
                        </a:spcAft>
                      </a:pPr>
                      <a:r>
                        <a:rPr lang="en-IN" sz="1800" dirty="0">
                          <a:effectLst/>
                        </a:rPr>
                        <a:t>25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nSpc>
                          <a:spcPct val="115000"/>
                        </a:lnSpc>
                        <a:spcAft>
                          <a:spcPts val="0"/>
                        </a:spcAft>
                      </a:pPr>
                      <a:r>
                        <a:rPr lang="en-IN" sz="1800" dirty="0">
                          <a:effectLst/>
                        </a:rPr>
                        <a:t>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16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lnSpc>
                          <a:spcPct val="115000"/>
                        </a:lnSpc>
                        <a:spcAft>
                          <a:spcPts val="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27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a:lnSpc>
                          <a:spcPct val="115000"/>
                        </a:lnSpc>
                        <a:spcAft>
                          <a:spcPts val="0"/>
                        </a:spcAft>
                      </a:pPr>
                      <a:r>
                        <a:rPr lang="en-IN" sz="1800" dirty="0">
                          <a:effectLst/>
                        </a:rPr>
                        <a:t>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12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11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11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39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a:lnSpc>
                          <a:spcPct val="115000"/>
                        </a:lnSpc>
                        <a:spcAft>
                          <a:spcPts val="0"/>
                        </a:spcAft>
                      </a:pPr>
                      <a:r>
                        <a:rPr lang="en-IN" sz="1800" dirty="0">
                          <a:effectLst/>
                        </a:rPr>
                        <a:t>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15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13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14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rPr>
                        <a:t>49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8" name="TextBox 7"/>
          <p:cNvSpPr txBox="1">
            <a:spLocks noGrp="1" noSelect="1" noRot="1" noMove="1" noResize="1" noEditPoints="1" noAdjustHandles="1" noChangeArrowheads="1" noChangeShapeType="1" noTextEdit="1"/>
          </p:cNvSpPr>
          <p:nvPr>
            <p:custDataLst>
              <p:tags r:id="rId2"/>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511110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83"/>
          <p:cNvGrpSpPr>
            <a:grpSpLocks/>
          </p:cNvGrpSpPr>
          <p:nvPr/>
        </p:nvGrpSpPr>
        <p:grpSpPr bwMode="auto">
          <a:xfrm>
            <a:off x="179512" y="1052736"/>
            <a:ext cx="5040560" cy="4608512"/>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14" name="Picture 13"/>
          <p:cNvPicPr>
            <a:picLocks noGrp="1" noSelect="1" noRot="1" noMove="1" noResize="1" noEditPoints="1" noAdjustHandles="1" noChangeArrowheads="1" noChangeShapeType="1"/>
          </p:cNvPicPr>
          <p:nvPr>
            <p:custDataLst>
              <p:tags r:id="rId2"/>
            </p:custDataLst>
          </p:nvPr>
        </p:nvPicPr>
        <p:blipFill>
          <a:blip r:embed="rId5" cstate="print"/>
          <a:srcRect/>
          <a:stretch>
            <a:fillRect/>
          </a:stretch>
        </p:blipFill>
        <p:spPr bwMode="auto">
          <a:xfrm>
            <a:off x="371812" y="1235552"/>
            <a:ext cx="3744000" cy="3513685"/>
          </a:xfrm>
          <a:prstGeom prst="rect">
            <a:avLst/>
          </a:prstGeom>
          <a:noFill/>
          <a:ln w="9525">
            <a:noFill/>
            <a:miter lim="800000"/>
            <a:headEnd/>
            <a:tailEnd/>
          </a:ln>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Demand Curve</a:t>
              </a:r>
              <a:endParaRPr lang="en-IN" sz="3200" dirty="0"/>
            </a:p>
          </p:txBody>
        </p:sp>
      </p:grpSp>
      <p:sp>
        <p:nvSpPr>
          <p:cNvPr id="12" name="Line 36"/>
          <p:cNvSpPr>
            <a:spLocks noChangeShapeType="1"/>
          </p:cNvSpPr>
          <p:nvPr/>
        </p:nvSpPr>
        <p:spPr bwMode="auto">
          <a:xfrm rot="16200000" flipV="1">
            <a:off x="5088483" y="248220"/>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4448603" y="1268562"/>
            <a:ext cx="4425071" cy="3748719"/>
          </a:xfrm>
          <a:prstGeom prst="rect">
            <a:avLst/>
          </a:prstGeom>
          <a:noFill/>
          <a:ln w="9525">
            <a:noFill/>
            <a:miter lim="800000"/>
            <a:headEnd/>
            <a:tailEnd/>
          </a:ln>
        </p:spPr>
        <p:txBody>
          <a:bodyPr wrap="square">
            <a:spAutoFit/>
          </a:bodyPr>
          <a:lstStyle/>
          <a:p>
            <a:pPr defTabSz="801688">
              <a:spcBef>
                <a:spcPct val="20000"/>
              </a:spcBef>
            </a:pPr>
            <a:r>
              <a:rPr lang="en-IN" sz="2200" noProof="1">
                <a:solidFill>
                  <a:srgbClr val="080808"/>
                </a:solidFill>
                <a:latin typeface="Calibri" pitchFamily="34" charset="0"/>
                <a:cs typeface="Arial" pitchFamily="34" charset="0"/>
              </a:rPr>
              <a:t>A ‘Demand Curve’ is a diagrammatic representation of Demand Schedule. </a:t>
            </a:r>
          </a:p>
          <a:p>
            <a:pPr defTabSz="801688">
              <a:spcBef>
                <a:spcPct val="20000"/>
              </a:spcBef>
            </a:pPr>
            <a:endParaRPr lang="en-IN" sz="2200" noProof="1">
              <a:solidFill>
                <a:srgbClr val="080808"/>
              </a:solidFill>
              <a:latin typeface="Calibri" pitchFamily="34" charset="0"/>
              <a:cs typeface="Arial" pitchFamily="34" charset="0"/>
            </a:endParaRPr>
          </a:p>
          <a:p>
            <a:pPr defTabSz="801688">
              <a:spcBef>
                <a:spcPct val="20000"/>
              </a:spcBef>
            </a:pPr>
            <a:r>
              <a:rPr lang="en-IN" sz="2200" noProof="1">
                <a:solidFill>
                  <a:srgbClr val="080808"/>
                </a:solidFill>
                <a:latin typeface="Calibri" pitchFamily="34" charset="0"/>
                <a:cs typeface="Arial" pitchFamily="34" charset="0"/>
              </a:rPr>
              <a:t>It is a graphical representation of price-quantity relationship. </a:t>
            </a:r>
          </a:p>
          <a:p>
            <a:pPr defTabSz="801688">
              <a:spcBef>
                <a:spcPct val="20000"/>
              </a:spcBef>
            </a:pPr>
            <a:endParaRPr lang="en-IN" sz="2200" noProof="1">
              <a:solidFill>
                <a:srgbClr val="080808"/>
              </a:solidFill>
              <a:latin typeface="Calibri" pitchFamily="34" charset="0"/>
              <a:cs typeface="Arial" pitchFamily="34" charset="0"/>
            </a:endParaRPr>
          </a:p>
          <a:p>
            <a:pPr defTabSz="801688">
              <a:spcBef>
                <a:spcPct val="20000"/>
              </a:spcBef>
            </a:pPr>
            <a:r>
              <a:rPr lang="en-IN" sz="2200" noProof="1">
                <a:solidFill>
                  <a:srgbClr val="080808"/>
                </a:solidFill>
                <a:latin typeface="Calibri" pitchFamily="34" charset="0"/>
                <a:cs typeface="Arial" pitchFamily="34" charset="0"/>
              </a:rPr>
              <a:t>The individual demand curve shows the highest price which an individual is willing to pay for different quantities of the commodity. </a:t>
            </a:r>
          </a:p>
        </p:txBody>
      </p:sp>
      <p:sp>
        <p:nvSpPr>
          <p:cNvPr id="16" name="TextBox 1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78198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slide(fromLeft)">
                                      <p:cBhvr>
                                        <p:cTn id="14" dur="500"/>
                                        <p:tgtEl>
                                          <p:spTgt spid="12"/>
                                        </p:tgtEl>
                                      </p:cBhvr>
                                    </p:animEffect>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83"/>
          <p:cNvGrpSpPr>
            <a:grpSpLocks/>
          </p:cNvGrpSpPr>
          <p:nvPr/>
        </p:nvGrpSpPr>
        <p:grpSpPr bwMode="auto">
          <a:xfrm>
            <a:off x="179512" y="1052736"/>
            <a:ext cx="5040560" cy="4608512"/>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14" name="Picture 13"/>
          <p:cNvPicPr>
            <a:picLocks noGrp="1" noSelect="1" noRot="1" noMove="1" noResize="1" noEditPoints="1" noAdjustHandles="1" noChangeArrowheads="1" noChangeShapeType="1"/>
          </p:cNvPicPr>
          <p:nvPr>
            <p:custDataLst>
              <p:tags r:id="rId2"/>
            </p:custDataLst>
          </p:nvPr>
        </p:nvPicPr>
        <p:blipFill>
          <a:blip r:embed="rId5" cstate="print"/>
          <a:srcRect/>
          <a:stretch>
            <a:fillRect/>
          </a:stretch>
        </p:blipFill>
        <p:spPr bwMode="auto">
          <a:xfrm>
            <a:off x="371812" y="1235552"/>
            <a:ext cx="3744000" cy="3513685"/>
          </a:xfrm>
          <a:prstGeom prst="rect">
            <a:avLst/>
          </a:prstGeom>
          <a:noFill/>
          <a:ln w="9525">
            <a:noFill/>
            <a:miter lim="800000"/>
            <a:headEnd/>
            <a:tailEnd/>
          </a:ln>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Demand Curve</a:t>
              </a:r>
              <a:endParaRPr lang="en-IN" sz="3200" dirty="0"/>
            </a:p>
          </p:txBody>
        </p:sp>
      </p:grpSp>
      <p:sp>
        <p:nvSpPr>
          <p:cNvPr id="12" name="Line 36"/>
          <p:cNvSpPr>
            <a:spLocks noChangeShapeType="1"/>
          </p:cNvSpPr>
          <p:nvPr/>
        </p:nvSpPr>
        <p:spPr bwMode="auto">
          <a:xfrm rot="16200000" flipV="1">
            <a:off x="5088483" y="248220"/>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4448603" y="1268562"/>
            <a:ext cx="4425071" cy="4561249"/>
          </a:xfrm>
          <a:prstGeom prst="rect">
            <a:avLst/>
          </a:prstGeom>
          <a:noFill/>
          <a:ln w="9525">
            <a:noFill/>
            <a:miter lim="800000"/>
            <a:headEnd/>
            <a:tailEnd/>
          </a:ln>
        </p:spPr>
        <p:txBody>
          <a:bodyPr wrap="square">
            <a:spAutoFit/>
          </a:bodyPr>
          <a:lstStyle/>
          <a:p>
            <a:pPr defTabSz="801688">
              <a:spcBef>
                <a:spcPct val="20000"/>
              </a:spcBef>
            </a:pPr>
            <a:r>
              <a:rPr lang="en-IN" sz="2200" noProof="1">
                <a:solidFill>
                  <a:srgbClr val="080808"/>
                </a:solidFill>
                <a:latin typeface="Calibri" pitchFamily="34" charset="0"/>
                <a:cs typeface="Arial" pitchFamily="34" charset="0"/>
              </a:rPr>
              <a:t>A ‘Demand Curve’ is a diagrammatic representation of Demand Schedule. </a:t>
            </a:r>
          </a:p>
          <a:p>
            <a:pPr defTabSz="801688">
              <a:spcBef>
                <a:spcPct val="20000"/>
              </a:spcBef>
            </a:pPr>
            <a:endParaRPr lang="en-IN" sz="2200" noProof="1">
              <a:solidFill>
                <a:srgbClr val="080808"/>
              </a:solidFill>
              <a:latin typeface="Calibri" pitchFamily="34" charset="0"/>
              <a:cs typeface="Arial" pitchFamily="34" charset="0"/>
            </a:endParaRPr>
          </a:p>
          <a:p>
            <a:pPr defTabSz="801688">
              <a:spcBef>
                <a:spcPct val="20000"/>
              </a:spcBef>
            </a:pPr>
            <a:r>
              <a:rPr lang="en-IN" sz="2200" noProof="1">
                <a:solidFill>
                  <a:srgbClr val="080808"/>
                </a:solidFill>
                <a:latin typeface="Calibri" pitchFamily="34" charset="0"/>
                <a:cs typeface="Arial" pitchFamily="34" charset="0"/>
              </a:rPr>
              <a:t>It is a graphical representation of price-quantity relationship. </a:t>
            </a:r>
          </a:p>
          <a:p>
            <a:pPr defTabSz="801688">
              <a:spcBef>
                <a:spcPct val="20000"/>
              </a:spcBef>
            </a:pPr>
            <a:endParaRPr lang="en-IN" sz="2200" noProof="1">
              <a:solidFill>
                <a:srgbClr val="080808"/>
              </a:solidFill>
              <a:latin typeface="Calibri" pitchFamily="34" charset="0"/>
              <a:cs typeface="Arial" pitchFamily="34" charset="0"/>
            </a:endParaRPr>
          </a:p>
          <a:p>
            <a:pPr defTabSz="801688">
              <a:spcBef>
                <a:spcPct val="20000"/>
              </a:spcBef>
            </a:pPr>
            <a:r>
              <a:rPr lang="en-IN" sz="2200" noProof="1">
                <a:solidFill>
                  <a:srgbClr val="080808"/>
                </a:solidFill>
                <a:latin typeface="Calibri" pitchFamily="34" charset="0"/>
                <a:cs typeface="Arial" pitchFamily="34" charset="0"/>
              </a:rPr>
              <a:t>The individual demand curve shows the highest price which an individual is willing to pay for different quantities of the commodity. </a:t>
            </a:r>
          </a:p>
          <a:p>
            <a:pPr defTabSz="801688">
              <a:spcBef>
                <a:spcPct val="20000"/>
              </a:spcBef>
            </a:pPr>
            <a:endParaRPr lang="en-IN" sz="2200" noProof="1">
              <a:solidFill>
                <a:srgbClr val="080808"/>
              </a:solidFill>
              <a:latin typeface="Calibri" pitchFamily="34" charset="0"/>
              <a:cs typeface="Arial" pitchFamily="34" charset="0"/>
            </a:endParaRPr>
          </a:p>
          <a:p>
            <a:pPr defTabSz="801688">
              <a:spcBef>
                <a:spcPct val="20000"/>
              </a:spcBef>
            </a:pPr>
            <a:endParaRPr lang="en-IN" sz="2200" noProof="1">
              <a:solidFill>
                <a:srgbClr val="080808"/>
              </a:solidFill>
              <a:latin typeface="Calibri" pitchFamily="34" charset="0"/>
              <a:cs typeface="Arial" pitchFamily="34" charset="0"/>
            </a:endParaRPr>
          </a:p>
        </p:txBody>
      </p:sp>
      <p:grpSp>
        <p:nvGrpSpPr>
          <p:cNvPr id="16" name="Gruppieren 20"/>
          <p:cNvGrpSpPr/>
          <p:nvPr/>
        </p:nvGrpSpPr>
        <p:grpSpPr>
          <a:xfrm rot="383809">
            <a:off x="3080684" y="2051707"/>
            <a:ext cx="5649127" cy="4390427"/>
            <a:chOff x="4645151" y="-658054"/>
            <a:chExt cx="12129773" cy="5430198"/>
          </a:xfrm>
        </p:grpSpPr>
        <p:sp>
          <p:nvSpPr>
            <p:cNvPr id="17" name="Rechteck 21"/>
            <p:cNvSpPr/>
            <p:nvPr/>
          </p:nvSpPr>
          <p:spPr bwMode="auto">
            <a:xfrm>
              <a:off x="5473043" y="-493353"/>
              <a:ext cx="11301881" cy="5265497"/>
            </a:xfrm>
            <a:prstGeom prst="rect">
              <a:avLst/>
            </a:prstGeom>
            <a:gradFill flip="none" rotWithShape="1">
              <a:gsLst>
                <a:gs pos="0">
                  <a:srgbClr val="FF0066">
                    <a:shade val="30000"/>
                    <a:satMod val="115000"/>
                  </a:srgbClr>
                </a:gs>
                <a:gs pos="50000">
                  <a:srgbClr val="FF0066">
                    <a:shade val="67500"/>
                    <a:satMod val="115000"/>
                  </a:srgbClr>
                </a:gs>
                <a:gs pos="100000">
                  <a:srgbClr val="FF0066">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200" b="1" dirty="0">
                  <a:solidFill>
                    <a:schemeClr val="bg1"/>
                  </a:solidFill>
                  <a:effectLst>
                    <a:outerShdw blurRad="38100" dist="38100" dir="2700000" algn="tl">
                      <a:srgbClr val="000000">
                        <a:alpha val="43137"/>
                      </a:srgbClr>
                    </a:outerShdw>
                  </a:effectLst>
                  <a:cs typeface="MV Boli" pitchFamily="2" charset="0"/>
                </a:rPr>
                <a:t>While, each point on the market demand curve depicts the maximum quantity of the commodity which all consumers taken together would be willing to buy at each level of price, under given demand conditions.</a:t>
              </a:r>
            </a:p>
            <a:p>
              <a:pPr>
                <a:spcAft>
                  <a:spcPts val="1200"/>
                </a:spcAft>
              </a:pPr>
              <a:r>
                <a:rPr lang="en-IN" sz="2200" b="1" dirty="0">
                  <a:solidFill>
                    <a:schemeClr val="bg1"/>
                  </a:solidFill>
                  <a:effectLst>
                    <a:outerShdw blurRad="38100" dist="38100" dir="2700000" algn="tl">
                      <a:srgbClr val="000000">
                        <a:alpha val="43137"/>
                      </a:srgbClr>
                    </a:outerShdw>
                  </a:effectLst>
                  <a:cs typeface="MV Boli" pitchFamily="2" charset="0"/>
                </a:rPr>
                <a:t>Hence, you can understand that the ‘Demand Curve’ has a negative slope, that is, it slopes downwards from left to right depicting that with increase in price, quantity demanded falls and vice versa. </a:t>
              </a:r>
              <a:endParaRPr lang="en-US" sz="2200" dirty="0">
                <a:solidFill>
                  <a:schemeClr val="bg1"/>
                </a:solidFill>
                <a:cs typeface="MV Boli" pitchFamily="2" charset="0"/>
              </a:endParaRPr>
            </a:p>
          </p:txBody>
        </p:sp>
        <p:pic>
          <p:nvPicPr>
            <p:cNvPr id="18" name="Picture 5" descr="Tessafilm_4"/>
            <p:cNvPicPr>
              <a:picLocks noChangeAspect="1" noChangeArrowheads="1"/>
            </p:cNvPicPr>
            <p:nvPr/>
          </p:nvPicPr>
          <p:blipFill>
            <a:blip r:embed="rId7" cstate="email"/>
            <a:srcRect/>
            <a:stretch>
              <a:fillRect/>
            </a:stretch>
          </p:blipFill>
          <p:spPr bwMode="gray">
            <a:xfrm rot="20222041">
              <a:off x="4645151" y="-658054"/>
              <a:ext cx="2229621" cy="525903"/>
            </a:xfrm>
            <a:prstGeom prst="rect">
              <a:avLst/>
            </a:prstGeom>
            <a:noFill/>
          </p:spPr>
        </p:pic>
      </p:grpSp>
      <p:sp>
        <p:nvSpPr>
          <p:cNvPr id="19" name="TextBox 18"/>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51089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4918332"/>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0177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Why does Demand Curve have Negative Slope?</a:t>
              </a:r>
            </a:p>
          </p:txBody>
        </p:sp>
      </p:grpSp>
      <p:pic>
        <p:nvPicPr>
          <p:cNvPr id="15" name="Picture 8"/>
          <p:cNvPicPr>
            <a:picLocks noGrp="1" noSelect="1" noRot="1" noMove="1" noResize="1" noEditPoints="1" noAdjustHandles="1" noChangeArrowheads="1" noChangeShapeType="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09550" y="4023905"/>
            <a:ext cx="9353550" cy="847380"/>
          </a:xfrm>
          <a:prstGeom prst="rect">
            <a:avLst/>
          </a:prstGeom>
          <a:noFill/>
          <a:ln w="9525">
            <a:noFill/>
            <a:miter lim="800000"/>
            <a:headEnd/>
            <a:tailEnd/>
          </a:ln>
        </p:spPr>
      </p:pic>
      <p:sp>
        <p:nvSpPr>
          <p:cNvPr id="16" name="TextBox 15"/>
          <p:cNvSpPr txBox="1"/>
          <p:nvPr/>
        </p:nvSpPr>
        <p:spPr>
          <a:xfrm>
            <a:off x="244247" y="4209931"/>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Law of Diminishing Marginal Utility</a:t>
            </a:r>
          </a:p>
        </p:txBody>
      </p:sp>
      <p:pic>
        <p:nvPicPr>
          <p:cNvPr id="18" name="Picture 6"/>
          <p:cNvPicPr>
            <a:picLocks noGrp="1" noSelect="1" noRot="1" noMove="1" noResize="1" noEditPoints="1" noAdjustHandles="1" noChangeArrowheads="1" noChangeShapeType="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09550" y="2526372"/>
            <a:ext cx="9296400" cy="847380"/>
          </a:xfrm>
          <a:prstGeom prst="rect">
            <a:avLst/>
          </a:prstGeom>
          <a:noFill/>
          <a:ln w="9525">
            <a:noFill/>
            <a:miter lim="800000"/>
            <a:headEnd/>
            <a:tailEnd/>
          </a:ln>
        </p:spPr>
      </p:pic>
      <p:sp>
        <p:nvSpPr>
          <p:cNvPr id="19" name="TextBox 18"/>
          <p:cNvSpPr txBox="1"/>
          <p:nvPr/>
        </p:nvSpPr>
        <p:spPr>
          <a:xfrm>
            <a:off x="172239" y="2719441"/>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Income Effect</a:t>
            </a:r>
          </a:p>
        </p:txBody>
      </p:sp>
      <p:pic>
        <p:nvPicPr>
          <p:cNvPr id="21" name="Picture 7"/>
          <p:cNvPicPr>
            <a:picLocks noGrp="1" noSelect="1" noRot="1" noMove="1" noResize="1" noEditPoints="1" noAdjustHandles="1" noChangeArrowheads="1" noChangeShapeType="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209550" y="3275139"/>
            <a:ext cx="9363075" cy="836375"/>
          </a:xfrm>
          <a:prstGeom prst="rect">
            <a:avLst/>
          </a:prstGeom>
          <a:noFill/>
          <a:ln w="9525">
            <a:noFill/>
            <a:miter lim="800000"/>
            <a:headEnd/>
            <a:tailEnd/>
          </a:ln>
        </p:spPr>
      </p:pic>
      <p:sp>
        <p:nvSpPr>
          <p:cNvPr id="22" name="TextBox 21"/>
          <p:cNvSpPr txBox="1"/>
          <p:nvPr/>
        </p:nvSpPr>
        <p:spPr>
          <a:xfrm>
            <a:off x="244247" y="3440808"/>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Substitution Effect</a:t>
            </a:r>
          </a:p>
        </p:txBody>
      </p:sp>
      <p:sp>
        <p:nvSpPr>
          <p:cNvPr id="23" name="TextBox 22"/>
          <p:cNvSpPr txBox="1"/>
          <p:nvPr/>
        </p:nvSpPr>
        <p:spPr>
          <a:xfrm>
            <a:off x="717029" y="962055"/>
            <a:ext cx="8208912" cy="707886"/>
          </a:xfrm>
          <a:prstGeom prst="rect">
            <a:avLst/>
          </a:prstGeom>
          <a:noFill/>
        </p:spPr>
        <p:txBody>
          <a:bodyPr wrap="square" rtlCol="0">
            <a:spAutoFit/>
          </a:bodyPr>
          <a:lstStyle/>
          <a:p>
            <a:r>
              <a:rPr lang="en-IN" sz="2000" dirty="0"/>
              <a:t>The following are the reasons for the negative slope of a demand curve or for a downward sloping demand curve:</a:t>
            </a:r>
          </a:p>
        </p:txBody>
      </p:sp>
      <p:sp>
        <p:nvSpPr>
          <p:cNvPr id="24" name="TextBox 23"/>
          <p:cNvSpPr txBox="1"/>
          <p:nvPr/>
        </p:nvSpPr>
        <p:spPr>
          <a:xfrm>
            <a:off x="573013" y="6146631"/>
            <a:ext cx="8136904" cy="400110"/>
          </a:xfrm>
          <a:prstGeom prst="rect">
            <a:avLst/>
          </a:prstGeom>
          <a:noFill/>
        </p:spPr>
        <p:txBody>
          <a:bodyPr wrap="square" rtlCol="0">
            <a:spAutoFit/>
          </a:bodyPr>
          <a:lstStyle/>
          <a:p>
            <a:r>
              <a:rPr lang="en-IN" sz="2000" dirty="0"/>
              <a:t>Let us look at each in detail.</a:t>
            </a:r>
          </a:p>
        </p:txBody>
      </p:sp>
      <p:sp>
        <p:nvSpPr>
          <p:cNvPr id="25" name="TextBox 24"/>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870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2" presetClass="entr" presetSubtype="8" fill="hold" nodeType="afterEffect">
                                  <p:stCondLst>
                                    <p:cond delay="1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ppt_x</p:attrName>
                                        </p:attrNameLst>
                                      </p:cBhvr>
                                      <p:tavLst>
                                        <p:tav tm="0">
                                          <p:val>
                                            <p:strVal val="#ppt_x-#ppt_w*1.125000"/>
                                          </p:val>
                                        </p:tav>
                                        <p:tav tm="100000">
                                          <p:val>
                                            <p:strVal val="#ppt_x"/>
                                          </p:val>
                                        </p:tav>
                                      </p:tavLst>
                                    </p:anim>
                                    <p:animEffect transition="in" filter="wipe(right)">
                                      <p:cBhvr>
                                        <p:cTn id="12" dur="500"/>
                                        <p:tgtEl>
                                          <p:spTgt spid="18"/>
                                        </p:tgtEl>
                                      </p:cBhvr>
                                    </p:animEffect>
                                  </p:childTnLst>
                                </p:cTn>
                              </p:par>
                              <p:par>
                                <p:cTn id="13" presetID="12" presetClass="entr" presetSubtype="8" fill="hold" grpId="0" nodeType="withEffect">
                                  <p:stCondLst>
                                    <p:cond delay="1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p:tgtEl>
                                          <p:spTgt spid="19"/>
                                        </p:tgtEl>
                                        <p:attrNameLst>
                                          <p:attrName>ppt_x</p:attrName>
                                        </p:attrNameLst>
                                      </p:cBhvr>
                                      <p:tavLst>
                                        <p:tav tm="0">
                                          <p:val>
                                            <p:strVal val="#ppt_x-#ppt_w*1.125000"/>
                                          </p:val>
                                        </p:tav>
                                        <p:tav tm="100000">
                                          <p:val>
                                            <p:strVal val="#ppt_x"/>
                                          </p:val>
                                        </p:tav>
                                      </p:tavLst>
                                    </p:anim>
                                    <p:animEffect transition="in" filter="wipe(right)">
                                      <p:cBhvr>
                                        <p:cTn id="16" dur="500"/>
                                        <p:tgtEl>
                                          <p:spTgt spid="19"/>
                                        </p:tgtEl>
                                      </p:cBhvr>
                                    </p:animEffect>
                                  </p:childTnLst>
                                </p:cTn>
                              </p:par>
                            </p:childTnLst>
                          </p:cTn>
                        </p:par>
                        <p:par>
                          <p:cTn id="17" fill="hold">
                            <p:stCondLst>
                              <p:cond delay="2500"/>
                            </p:stCondLst>
                            <p:childTnLst>
                              <p:par>
                                <p:cTn id="18" presetID="12" presetClass="entr" presetSubtype="8" fill="hold" nodeType="afterEffect">
                                  <p:stCondLst>
                                    <p:cond delay="100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p:tgtEl>
                                          <p:spTgt spid="21"/>
                                        </p:tgtEl>
                                        <p:attrNameLst>
                                          <p:attrName>ppt_x</p:attrName>
                                        </p:attrNameLst>
                                      </p:cBhvr>
                                      <p:tavLst>
                                        <p:tav tm="0">
                                          <p:val>
                                            <p:strVal val="#ppt_x-#ppt_w*1.125000"/>
                                          </p:val>
                                        </p:tav>
                                        <p:tav tm="100000">
                                          <p:val>
                                            <p:strVal val="#ppt_x"/>
                                          </p:val>
                                        </p:tav>
                                      </p:tavLst>
                                    </p:anim>
                                    <p:animEffect transition="in" filter="wipe(right)">
                                      <p:cBhvr>
                                        <p:cTn id="21" dur="500"/>
                                        <p:tgtEl>
                                          <p:spTgt spid="21"/>
                                        </p:tgtEl>
                                      </p:cBhvr>
                                    </p:animEffect>
                                  </p:childTnLst>
                                </p:cTn>
                              </p:par>
                              <p:par>
                                <p:cTn id="22" presetID="12" presetClass="entr" presetSubtype="8" fill="hold" grpId="0" nodeType="withEffect">
                                  <p:stCondLst>
                                    <p:cond delay="100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p:tgtEl>
                                          <p:spTgt spid="22"/>
                                        </p:tgtEl>
                                        <p:attrNameLst>
                                          <p:attrName>ppt_x</p:attrName>
                                        </p:attrNameLst>
                                      </p:cBhvr>
                                      <p:tavLst>
                                        <p:tav tm="0">
                                          <p:val>
                                            <p:strVal val="#ppt_x-#ppt_w*1.125000"/>
                                          </p:val>
                                        </p:tav>
                                        <p:tav tm="100000">
                                          <p:val>
                                            <p:strVal val="#ppt_x"/>
                                          </p:val>
                                        </p:tav>
                                      </p:tavLst>
                                    </p:anim>
                                    <p:animEffect transition="in" filter="wipe(right)">
                                      <p:cBhvr>
                                        <p:cTn id="25" dur="500"/>
                                        <p:tgtEl>
                                          <p:spTgt spid="22"/>
                                        </p:tgtEl>
                                      </p:cBhvr>
                                    </p:animEffect>
                                  </p:childTnLst>
                                </p:cTn>
                              </p:par>
                            </p:childTnLst>
                          </p:cTn>
                        </p:par>
                        <p:par>
                          <p:cTn id="26" fill="hold">
                            <p:stCondLst>
                              <p:cond delay="4000"/>
                            </p:stCondLst>
                            <p:childTnLst>
                              <p:par>
                                <p:cTn id="27" presetID="12" presetClass="entr" presetSubtype="8" fill="hold" nodeType="afterEffect">
                                  <p:stCondLst>
                                    <p:cond delay="10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ppt_x</p:attrName>
                                        </p:attrNameLst>
                                      </p:cBhvr>
                                      <p:tavLst>
                                        <p:tav tm="0">
                                          <p:val>
                                            <p:strVal val="#ppt_x-#ppt_w*1.125000"/>
                                          </p:val>
                                        </p:tav>
                                        <p:tav tm="100000">
                                          <p:val>
                                            <p:strVal val="#ppt_x"/>
                                          </p:val>
                                        </p:tav>
                                      </p:tavLst>
                                    </p:anim>
                                    <p:animEffect transition="in" filter="wipe(right)">
                                      <p:cBhvr>
                                        <p:cTn id="30" dur="500"/>
                                        <p:tgtEl>
                                          <p:spTgt spid="15"/>
                                        </p:tgtEl>
                                      </p:cBhvr>
                                    </p:animEffect>
                                  </p:childTnLst>
                                </p:cTn>
                              </p:par>
                              <p:par>
                                <p:cTn id="31" presetID="12" presetClass="entr" presetSubtype="8" fill="hold" grpId="0" nodeType="withEffect">
                                  <p:stCondLst>
                                    <p:cond delay="100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p:tgtEl>
                                          <p:spTgt spid="16"/>
                                        </p:tgtEl>
                                        <p:attrNameLst>
                                          <p:attrName>ppt_x</p:attrName>
                                        </p:attrNameLst>
                                      </p:cBhvr>
                                      <p:tavLst>
                                        <p:tav tm="0">
                                          <p:val>
                                            <p:strVal val="#ppt_x-#ppt_w*1.125000"/>
                                          </p:val>
                                        </p:tav>
                                        <p:tav tm="100000">
                                          <p:val>
                                            <p:strVal val="#ppt_x"/>
                                          </p:val>
                                        </p:tav>
                                      </p:tavLst>
                                    </p:anim>
                                    <p:animEffect transition="in" filter="wipe(right)">
                                      <p:cBhvr>
                                        <p:cTn id="34" dur="500"/>
                                        <p:tgtEl>
                                          <p:spTgt spid="16"/>
                                        </p:tgtEl>
                                      </p:cBhvr>
                                    </p:animEffect>
                                  </p:childTnLst>
                                </p:cTn>
                              </p:par>
                            </p:childTnLst>
                          </p:cTn>
                        </p:par>
                        <p:par>
                          <p:cTn id="35" fill="hold">
                            <p:stCondLst>
                              <p:cond delay="5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3" grpId="0"/>
      <p:bldP spid="2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10" cstate="email"/>
          <a:stretch>
            <a:fillRect/>
          </a:stretch>
        </p:blipFill>
        <p:spPr>
          <a:xfrm>
            <a:off x="1" y="897600"/>
            <a:ext cx="9144000" cy="5877272"/>
          </a:xfrm>
          <a:prstGeom prst="rect">
            <a:avLst/>
          </a:prstGeom>
        </p:spPr>
      </p:pic>
      <p:grpSp>
        <p:nvGrpSpPr>
          <p:cNvPr id="18" name="Group 17"/>
          <p:cNvGrpSpPr/>
          <p:nvPr>
            <p:custDataLst>
              <p:tags r:id="rId2"/>
            </p:custDataLst>
          </p:nvPr>
        </p:nvGrpSpPr>
        <p:grpSpPr>
          <a:xfrm>
            <a:off x="7812360" y="1100512"/>
            <a:ext cx="1077640" cy="229136"/>
            <a:chOff x="7812360" y="1100512"/>
            <a:chExt cx="1077640" cy="229136"/>
          </a:xfrm>
        </p:grpSpPr>
        <p:sp>
          <p:nvSpPr>
            <p:cNvPr id="8" name="Rectangle 7"/>
            <p:cNvSpPr/>
            <p:nvPr/>
          </p:nvSpPr>
          <p:spPr>
            <a:xfrm>
              <a:off x="7812360" y="1185632"/>
              <a:ext cx="57606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Freeform 8"/>
            <p:cNvSpPr/>
            <p:nvPr/>
          </p:nvSpPr>
          <p:spPr>
            <a:xfrm>
              <a:off x="8315960" y="1100512"/>
              <a:ext cx="574040" cy="215900"/>
            </a:xfrm>
            <a:custGeom>
              <a:avLst/>
              <a:gdLst>
                <a:gd name="connsiteX0" fmla="*/ 111760 w 574040"/>
                <a:gd name="connsiteY0" fmla="*/ 20320 h 215900"/>
                <a:gd name="connsiteX1" fmla="*/ 568960 w 574040"/>
                <a:gd name="connsiteY1" fmla="*/ 81280 h 215900"/>
                <a:gd name="connsiteX2" fmla="*/ 81280 w 574040"/>
                <a:gd name="connsiteY2" fmla="*/ 203200 h 215900"/>
                <a:gd name="connsiteX3" fmla="*/ 111760 w 574040"/>
                <a:gd name="connsiteY3" fmla="*/ 20320 h 215900"/>
              </a:gdLst>
              <a:ahLst/>
              <a:cxnLst>
                <a:cxn ang="0">
                  <a:pos x="connsiteX0" y="connsiteY0"/>
                </a:cxn>
                <a:cxn ang="0">
                  <a:pos x="connsiteX1" y="connsiteY1"/>
                </a:cxn>
                <a:cxn ang="0">
                  <a:pos x="connsiteX2" y="connsiteY2"/>
                </a:cxn>
                <a:cxn ang="0">
                  <a:pos x="connsiteX3" y="connsiteY3"/>
                </a:cxn>
              </a:cxnLst>
              <a:rect l="l" t="t" r="r" b="b"/>
              <a:pathLst>
                <a:path w="574040" h="215900">
                  <a:moveTo>
                    <a:pt x="111760" y="20320"/>
                  </a:moveTo>
                  <a:cubicBezTo>
                    <a:pt x="193040" y="0"/>
                    <a:pt x="574040" y="50800"/>
                    <a:pt x="568960" y="81280"/>
                  </a:cubicBezTo>
                  <a:cubicBezTo>
                    <a:pt x="563880" y="111760"/>
                    <a:pt x="162560" y="215900"/>
                    <a:pt x="81280" y="203200"/>
                  </a:cubicBezTo>
                  <a:cubicBezTo>
                    <a:pt x="0" y="190500"/>
                    <a:pt x="30480" y="40640"/>
                    <a:pt x="111760" y="20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11" name="Picture 6"/>
          <p:cNvPicPr>
            <a:picLocks noGrp="1" noSelect="1" noRot="1" noMove="1" noResize="1" noEditPoints="1" noAdjustHandles="1" noChangeArrowheads="1" noChangeShapeType="1"/>
          </p:cNvPicPr>
          <p:nvPr>
            <p:custDataLst>
              <p:tags r:id="rId3"/>
            </p:custDataLst>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2400" y="825592"/>
            <a:ext cx="9296400" cy="720000"/>
          </a:xfrm>
          <a:prstGeom prst="rect">
            <a:avLst/>
          </a:prstGeom>
          <a:noFill/>
          <a:ln w="9525">
            <a:noFill/>
            <a:miter lim="800000"/>
            <a:headEnd/>
            <a:tailEnd/>
          </a:ln>
        </p:spPr>
      </p:pic>
      <p:sp>
        <p:nvSpPr>
          <p:cNvPr id="12" name="TextBox 11"/>
          <p:cNvSpPr txBox="1"/>
          <p:nvPr/>
        </p:nvSpPr>
        <p:spPr>
          <a:xfrm>
            <a:off x="229389" y="969608"/>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Income Effect</a:t>
            </a:r>
          </a:p>
        </p:txBody>
      </p:sp>
      <p:pic>
        <p:nvPicPr>
          <p:cNvPr id="14" name="Picture 13" descr="chalk_2_1_2.png"/>
          <p:cNvPicPr>
            <a:picLocks noGrp="1" noSelect="1" noRot="1" noMove="1" noResize="1" noEditPoints="1" noAdjustHandles="1" noChangeArrowheads="1" noChangeShapeType="1"/>
          </p:cNvPicPr>
          <p:nvPr>
            <p:custDataLst>
              <p:tags r:id="rId4"/>
            </p:custDataLst>
          </p:nvPr>
        </p:nvPicPr>
        <p:blipFill>
          <a:blip r:embed="rId12" cstate="email">
            <a:extLst>
              <a:ext uri="{28A0092B-C50C-407E-A947-70E740481C1C}">
                <a14:useLocalDpi xmlns:a14="http://schemas.microsoft.com/office/drawing/2010/main"/>
              </a:ext>
            </a:extLst>
          </a:blip>
          <a:srcRect l="7623" r="29218"/>
          <a:stretch>
            <a:fillRect/>
          </a:stretch>
        </p:blipFill>
        <p:spPr>
          <a:xfrm>
            <a:off x="39898" y="5290088"/>
            <a:ext cx="2335316" cy="2808312"/>
          </a:xfrm>
          <a:prstGeom prst="rect">
            <a:avLst/>
          </a:prstGeom>
        </p:spPr>
      </p:pic>
      <p:pic>
        <p:nvPicPr>
          <p:cNvPr id="15" name="Picture 14" descr="chalk_2_1_2.png"/>
          <p:cNvPicPr>
            <a:picLocks noGrp="1" noSelect="1" noRot="1" noMove="1" noResize="1" noEditPoints="1" noAdjustHandles="1" noChangeArrowheads="1" noChangeShapeType="1"/>
          </p:cNvPicPr>
          <p:nvPr>
            <p:custDataLst>
              <p:tags r:id="rId5"/>
            </p:custDataLst>
          </p:nvPr>
        </p:nvPicPr>
        <p:blipFill>
          <a:blip r:embed="rId12" cstate="email">
            <a:extLst>
              <a:ext uri="{28A0092B-C50C-407E-A947-70E740481C1C}">
                <a14:useLocalDpi xmlns:a14="http://schemas.microsoft.com/office/drawing/2010/main"/>
              </a:ext>
            </a:extLst>
          </a:blip>
          <a:srcRect l="7623" r="29218"/>
          <a:stretch>
            <a:fillRect/>
          </a:stretch>
        </p:blipFill>
        <p:spPr>
          <a:xfrm>
            <a:off x="2294516" y="5290088"/>
            <a:ext cx="2335316" cy="2808312"/>
          </a:xfrm>
          <a:prstGeom prst="rect">
            <a:avLst/>
          </a:prstGeom>
        </p:spPr>
      </p:pic>
      <p:pic>
        <p:nvPicPr>
          <p:cNvPr id="16" name="Picture 15" descr="chalk_2_1_2.png"/>
          <p:cNvPicPr>
            <a:picLocks noGrp="1" noSelect="1" noRot="1" noMove="1" noResize="1" noEditPoints="1" noAdjustHandles="1" noChangeArrowheads="1" noChangeShapeType="1"/>
          </p:cNvPicPr>
          <p:nvPr>
            <p:custDataLst>
              <p:tags r:id="rId6"/>
            </p:custDataLst>
          </p:nvPr>
        </p:nvPicPr>
        <p:blipFill>
          <a:blip r:embed="rId12" cstate="email">
            <a:extLst>
              <a:ext uri="{28A0092B-C50C-407E-A947-70E740481C1C}">
                <a14:useLocalDpi xmlns:a14="http://schemas.microsoft.com/office/drawing/2010/main"/>
              </a:ext>
            </a:extLst>
          </a:blip>
          <a:srcRect l="7623" r="29218"/>
          <a:stretch>
            <a:fillRect/>
          </a:stretch>
        </p:blipFill>
        <p:spPr>
          <a:xfrm>
            <a:off x="4554067" y="5290088"/>
            <a:ext cx="2335316" cy="2808312"/>
          </a:xfrm>
          <a:prstGeom prst="rect">
            <a:avLst/>
          </a:prstGeom>
        </p:spPr>
      </p:pic>
      <p:pic>
        <p:nvPicPr>
          <p:cNvPr id="17" name="Picture 16" descr="chalk_2_1_2.png"/>
          <p:cNvPicPr>
            <a:picLocks noGrp="1" noSelect="1" noRot="1" noMove="1" noResize="1" noEditPoints="1" noAdjustHandles="1" noChangeArrowheads="1" noChangeShapeType="1"/>
          </p:cNvPicPr>
          <p:nvPr>
            <p:custDataLst>
              <p:tags r:id="rId7"/>
            </p:custDataLst>
          </p:nvPr>
        </p:nvPicPr>
        <p:blipFill>
          <a:blip r:embed="rId12" cstate="email">
            <a:extLst>
              <a:ext uri="{28A0092B-C50C-407E-A947-70E740481C1C}">
                <a14:useLocalDpi xmlns:a14="http://schemas.microsoft.com/office/drawing/2010/main"/>
              </a:ext>
            </a:extLst>
          </a:blip>
          <a:srcRect l="7623" r="29218"/>
          <a:stretch>
            <a:fillRect/>
          </a:stretch>
        </p:blipFill>
        <p:spPr>
          <a:xfrm>
            <a:off x="6808684" y="5290088"/>
            <a:ext cx="2335316" cy="2808312"/>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Income Effect</a:t>
              </a:r>
              <a:endParaRPr lang="en-IN" sz="3200" dirty="0"/>
            </a:p>
          </p:txBody>
        </p:sp>
      </p:grpSp>
      <p:sp>
        <p:nvSpPr>
          <p:cNvPr id="21" name="TextBox 20"/>
          <p:cNvSpPr txBox="1"/>
          <p:nvPr/>
        </p:nvSpPr>
        <p:spPr>
          <a:xfrm>
            <a:off x="241694" y="1669622"/>
            <a:ext cx="8341197" cy="3539430"/>
          </a:xfrm>
          <a:prstGeom prst="rect">
            <a:avLst/>
          </a:prstGeom>
          <a:noFill/>
        </p:spPr>
        <p:txBody>
          <a:bodyPr wrap="square" rtlCol="0">
            <a:spAutoFit/>
          </a:bodyPr>
          <a:lstStyle/>
          <a:p>
            <a:pPr marL="457200" indent="-457200">
              <a:buFont typeface="Arial" panose="020B0604020202020204" pitchFamily="34" charset="0"/>
              <a:buChar char="•"/>
            </a:pPr>
            <a:r>
              <a:rPr lang="en-IN" sz="2800" b="1" dirty="0">
                <a:solidFill>
                  <a:srgbClr val="F89ABC"/>
                </a:solidFill>
                <a:latin typeface="Bradley Hand ITC" pitchFamily="66" charset="0"/>
              </a:rPr>
              <a:t>The ‘Income Effect’ means that with the fall in price of a commodity, the purchasing power of consumer increases. </a:t>
            </a:r>
          </a:p>
          <a:p>
            <a:pPr marL="457200" indent="-457200">
              <a:buFont typeface="Arial" panose="020B0604020202020204" pitchFamily="34" charset="0"/>
              <a:buChar char="•"/>
            </a:pPr>
            <a:endParaRPr lang="en-IN" sz="2800" b="1" dirty="0">
              <a:solidFill>
                <a:srgbClr val="F89ABC"/>
              </a:solidFill>
              <a:latin typeface="Bradley Hand ITC" pitchFamily="66" charset="0"/>
            </a:endParaRPr>
          </a:p>
          <a:p>
            <a:pPr marL="457200" indent="-457200">
              <a:buFont typeface="Arial" panose="020B0604020202020204" pitchFamily="34" charset="0"/>
              <a:buChar char="•"/>
            </a:pPr>
            <a:r>
              <a:rPr lang="en-IN" sz="2800" b="1" dirty="0">
                <a:solidFill>
                  <a:srgbClr val="F89ABC"/>
                </a:solidFill>
                <a:latin typeface="Bradley Hand ITC" pitchFamily="66" charset="0"/>
              </a:rPr>
              <a:t>Thus, he can buy same quantity of commodity with less money or he can purchase greater quantities of same commodity with same money. </a:t>
            </a:r>
          </a:p>
          <a:p>
            <a:pPr marL="457200" indent="-457200">
              <a:buFont typeface="Arial" panose="020B0604020202020204" pitchFamily="34" charset="0"/>
              <a:buChar char="•"/>
            </a:pPr>
            <a:endParaRPr lang="en-IN" sz="2800" b="1" dirty="0">
              <a:solidFill>
                <a:srgbClr val="F89ABC"/>
              </a:solidFill>
              <a:latin typeface="Bradley Hand ITC" pitchFamily="66" charset="0"/>
            </a:endParaRPr>
          </a:p>
        </p:txBody>
      </p:sp>
      <p:sp>
        <p:nvSpPr>
          <p:cNvPr id="19" name="TextBox 18"/>
          <p:cNvSpPr txBox="1">
            <a:spLocks noGrp="1" noSelect="1" noRot="1" noMove="1" noResize="1" noEditPoints="1" noAdjustHandles="1" noChangeArrowheads="1" noChangeShapeType="1" noTextEdit="1"/>
          </p:cNvSpPr>
          <p:nvPr>
            <p:custDataLst>
              <p:tags r:id="rId8"/>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25389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83"/>
          <p:cNvGrpSpPr>
            <a:grpSpLocks/>
          </p:cNvGrpSpPr>
          <p:nvPr/>
        </p:nvGrpSpPr>
        <p:grpSpPr bwMode="auto">
          <a:xfrm>
            <a:off x="3951412" y="962055"/>
            <a:ext cx="6300670" cy="5812818"/>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6" name="Picture 5"/>
          <p:cNvPicPr>
            <a:picLocks noGrp="1" noSelect="1" noRot="1" noMove="1" noResize="1" noEditPoints="1" noAdjustHandles="1" noChangeArrowheads="1" noChangeShapeType="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4191788" y="1234281"/>
            <a:ext cx="4644000" cy="433671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Introduction</a:t>
              </a:r>
              <a:endParaRPr lang="en-IN" sz="3200" dirty="0"/>
            </a:p>
          </p:txBody>
        </p:sp>
      </p:grpSp>
      <p:sp>
        <p:nvSpPr>
          <p:cNvPr id="12" name="Line 36"/>
          <p:cNvSpPr>
            <a:spLocks noChangeShapeType="1"/>
          </p:cNvSpPr>
          <p:nvPr/>
        </p:nvSpPr>
        <p:spPr bwMode="auto">
          <a:xfrm rot="16200000" flipV="1">
            <a:off x="3792340" y="176213"/>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1" y="1191518"/>
            <a:ext cx="3636818" cy="4031873"/>
          </a:xfrm>
          <a:prstGeom prst="rect">
            <a:avLst/>
          </a:prstGeom>
          <a:noFill/>
          <a:ln w="9525">
            <a:noFill/>
            <a:miter lim="800000"/>
            <a:headEnd/>
            <a:tailEnd/>
          </a:ln>
        </p:spPr>
        <p:txBody>
          <a:bodyPr wrap="square">
            <a:spAutoFit/>
          </a:bodyPr>
          <a:lstStyle/>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It guides the managers in taking decisions relating to the firm’s customers, competitors, suppliers as well as relating to the internal functioning of a firm.</a:t>
            </a:r>
          </a:p>
          <a:p>
            <a:pPr marL="457200" indent="-457200" defTabSz="801688">
              <a:spcBef>
                <a:spcPct val="20000"/>
              </a:spcBef>
              <a:buFont typeface="Arial" pitchFamily="34" charset="0"/>
              <a:buChar char="•"/>
            </a:pPr>
            <a:endParaRPr lang="en-IN" sz="2000" noProof="1">
              <a:solidFill>
                <a:srgbClr val="080808"/>
              </a:solidFill>
              <a:latin typeface="Calibri" pitchFamily="34" charset="0"/>
              <a:cs typeface="Arial" pitchFamily="34" charset="0"/>
            </a:endParaRPr>
          </a:p>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Let us learn about </a:t>
            </a:r>
            <a:r>
              <a:rPr lang="en-IN" sz="2400" b="1" noProof="1">
                <a:solidFill>
                  <a:srgbClr val="FF0000"/>
                </a:solidFill>
                <a:latin typeface="Calibri" pitchFamily="34" charset="0"/>
                <a:cs typeface="Arial" pitchFamily="34" charset="0"/>
              </a:rPr>
              <a:t>‘Introduction to Managerial Economics’ </a:t>
            </a:r>
            <a:r>
              <a:rPr lang="en-IN" sz="2000" noProof="1">
                <a:solidFill>
                  <a:srgbClr val="080808"/>
                </a:solidFill>
                <a:latin typeface="Calibri" pitchFamily="34" charset="0"/>
                <a:cs typeface="Arial" pitchFamily="34" charset="0"/>
              </a:rPr>
              <a:t>in detail.</a:t>
            </a:r>
          </a:p>
        </p:txBody>
      </p:sp>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90734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Right)">
                                      <p:cBhvr>
                                        <p:cTn id="15" dur="500"/>
                                        <p:tgtEl>
                                          <p:spTgt spid="12"/>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9" cstate="email">
            <a:grayscl/>
          </a:blip>
          <a:stretch>
            <a:fillRect/>
          </a:stretch>
        </p:blipFill>
        <p:spPr>
          <a:xfrm>
            <a:off x="1" y="897600"/>
            <a:ext cx="9144000" cy="5877272"/>
          </a:xfrm>
          <a:prstGeom prst="rect">
            <a:avLst/>
          </a:prstGeom>
        </p:spPr>
      </p:pic>
      <p:sp>
        <p:nvSpPr>
          <p:cNvPr id="8" name="Rectangle 7"/>
          <p:cNvSpPr/>
          <p:nvPr/>
        </p:nvSpPr>
        <p:spPr>
          <a:xfrm>
            <a:off x="7812360" y="1185632"/>
            <a:ext cx="57606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Freeform 8"/>
          <p:cNvSpPr/>
          <p:nvPr/>
        </p:nvSpPr>
        <p:spPr>
          <a:xfrm>
            <a:off x="8315960" y="1100512"/>
            <a:ext cx="574040" cy="215900"/>
          </a:xfrm>
          <a:custGeom>
            <a:avLst/>
            <a:gdLst>
              <a:gd name="connsiteX0" fmla="*/ 111760 w 574040"/>
              <a:gd name="connsiteY0" fmla="*/ 20320 h 215900"/>
              <a:gd name="connsiteX1" fmla="*/ 568960 w 574040"/>
              <a:gd name="connsiteY1" fmla="*/ 81280 h 215900"/>
              <a:gd name="connsiteX2" fmla="*/ 81280 w 574040"/>
              <a:gd name="connsiteY2" fmla="*/ 203200 h 215900"/>
              <a:gd name="connsiteX3" fmla="*/ 111760 w 574040"/>
              <a:gd name="connsiteY3" fmla="*/ 20320 h 215900"/>
            </a:gdLst>
            <a:ahLst/>
            <a:cxnLst>
              <a:cxn ang="0">
                <a:pos x="connsiteX0" y="connsiteY0"/>
              </a:cxn>
              <a:cxn ang="0">
                <a:pos x="connsiteX1" y="connsiteY1"/>
              </a:cxn>
              <a:cxn ang="0">
                <a:pos x="connsiteX2" y="connsiteY2"/>
              </a:cxn>
              <a:cxn ang="0">
                <a:pos x="connsiteX3" y="connsiteY3"/>
              </a:cxn>
            </a:cxnLst>
            <a:rect l="l" t="t" r="r" b="b"/>
            <a:pathLst>
              <a:path w="574040" h="215900">
                <a:moveTo>
                  <a:pt x="111760" y="20320"/>
                </a:moveTo>
                <a:cubicBezTo>
                  <a:pt x="193040" y="0"/>
                  <a:pt x="574040" y="50800"/>
                  <a:pt x="568960" y="81280"/>
                </a:cubicBezTo>
                <a:cubicBezTo>
                  <a:pt x="563880" y="111760"/>
                  <a:pt x="162560" y="215900"/>
                  <a:pt x="81280" y="203200"/>
                </a:cubicBezTo>
                <a:cubicBezTo>
                  <a:pt x="0" y="190500"/>
                  <a:pt x="30480" y="40640"/>
                  <a:pt x="111760" y="20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6"/>
          <p:cNvPicPr>
            <a:picLocks noGrp="1" noSelect="1" noRot="1" noMove="1" noResize="1" noEditPoints="1" noAdjustHandles="1" noChangeArrowheads="1" noChangeShapeType="1"/>
          </p:cNvPicPr>
          <p:nvPr>
            <p:custDataLst>
              <p:tags r:id="rId2"/>
            </p:custDataLst>
          </p:nvPr>
        </p:nvPicPr>
        <p:blipFill>
          <a:blip r:embed="rId10"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152400" y="825592"/>
            <a:ext cx="9296400" cy="720000"/>
          </a:xfrm>
          <a:prstGeom prst="rect">
            <a:avLst/>
          </a:prstGeom>
          <a:noFill/>
          <a:ln w="9525">
            <a:noFill/>
            <a:miter lim="800000"/>
            <a:headEnd/>
            <a:tailEnd/>
          </a:ln>
        </p:spPr>
      </p:pic>
      <p:sp>
        <p:nvSpPr>
          <p:cNvPr id="12" name="TextBox 11"/>
          <p:cNvSpPr txBox="1"/>
          <p:nvPr/>
        </p:nvSpPr>
        <p:spPr>
          <a:xfrm>
            <a:off x="229389" y="969608"/>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Income Effect</a:t>
            </a:r>
          </a:p>
        </p:txBody>
      </p:sp>
      <p:pic>
        <p:nvPicPr>
          <p:cNvPr id="14" name="Picture 13" descr="chalk_2_1_2.png"/>
          <p:cNvPicPr>
            <a:picLocks noGrp="1" noSelect="1" noRot="1" noMove="1" noResize="1" noEditPoints="1" noAdjustHandles="1" noChangeArrowheads="1" noChangeShapeType="1"/>
          </p:cNvPicPr>
          <p:nvPr>
            <p:custDataLst>
              <p:tags r:id="rId3"/>
            </p:custDataLst>
          </p:nvPr>
        </p:nvPicPr>
        <p:blipFill>
          <a:blip r:embed="rId11" cstate="email">
            <a:grayscl/>
            <a:extLst>
              <a:ext uri="{28A0092B-C50C-407E-A947-70E740481C1C}">
                <a14:useLocalDpi xmlns:a14="http://schemas.microsoft.com/office/drawing/2010/main"/>
              </a:ext>
            </a:extLst>
          </a:blip>
          <a:srcRect l="7623" r="29218"/>
          <a:stretch>
            <a:fillRect/>
          </a:stretch>
        </p:blipFill>
        <p:spPr>
          <a:xfrm>
            <a:off x="39898" y="5290088"/>
            <a:ext cx="2335316" cy="2808312"/>
          </a:xfrm>
          <a:prstGeom prst="rect">
            <a:avLst/>
          </a:prstGeom>
        </p:spPr>
      </p:pic>
      <p:pic>
        <p:nvPicPr>
          <p:cNvPr id="15" name="Picture 14" descr="chalk_2_1_2.png"/>
          <p:cNvPicPr>
            <a:picLocks noGrp="1" noSelect="1" noRot="1" noMove="1" noResize="1" noEditPoints="1" noAdjustHandles="1" noChangeArrowheads="1" noChangeShapeType="1"/>
          </p:cNvPicPr>
          <p:nvPr>
            <p:custDataLst>
              <p:tags r:id="rId4"/>
            </p:custDataLst>
          </p:nvPr>
        </p:nvPicPr>
        <p:blipFill>
          <a:blip r:embed="rId11" cstate="email">
            <a:grayscl/>
            <a:extLst>
              <a:ext uri="{28A0092B-C50C-407E-A947-70E740481C1C}">
                <a14:useLocalDpi xmlns:a14="http://schemas.microsoft.com/office/drawing/2010/main"/>
              </a:ext>
            </a:extLst>
          </a:blip>
          <a:srcRect l="7623" r="29218"/>
          <a:stretch>
            <a:fillRect/>
          </a:stretch>
        </p:blipFill>
        <p:spPr>
          <a:xfrm>
            <a:off x="2294516" y="5290088"/>
            <a:ext cx="2335316" cy="2808312"/>
          </a:xfrm>
          <a:prstGeom prst="rect">
            <a:avLst/>
          </a:prstGeom>
        </p:spPr>
      </p:pic>
      <p:pic>
        <p:nvPicPr>
          <p:cNvPr id="16" name="Picture 15" descr="chalk_2_1_2.png"/>
          <p:cNvPicPr>
            <a:picLocks noGrp="1" noSelect="1" noRot="1" noMove="1" noResize="1" noEditPoints="1" noAdjustHandles="1" noChangeArrowheads="1" noChangeShapeType="1"/>
          </p:cNvPicPr>
          <p:nvPr>
            <p:custDataLst>
              <p:tags r:id="rId5"/>
            </p:custDataLst>
          </p:nvPr>
        </p:nvPicPr>
        <p:blipFill>
          <a:blip r:embed="rId11" cstate="email">
            <a:grayscl/>
            <a:extLst>
              <a:ext uri="{28A0092B-C50C-407E-A947-70E740481C1C}">
                <a14:useLocalDpi xmlns:a14="http://schemas.microsoft.com/office/drawing/2010/main"/>
              </a:ext>
            </a:extLst>
          </a:blip>
          <a:srcRect l="7623" r="29218"/>
          <a:stretch>
            <a:fillRect/>
          </a:stretch>
        </p:blipFill>
        <p:spPr>
          <a:xfrm>
            <a:off x="4554067" y="5290088"/>
            <a:ext cx="2335316" cy="2808312"/>
          </a:xfrm>
          <a:prstGeom prst="rect">
            <a:avLst/>
          </a:prstGeom>
        </p:spPr>
      </p:pic>
      <p:pic>
        <p:nvPicPr>
          <p:cNvPr id="17" name="Picture 16" descr="chalk_2_1_2.png"/>
          <p:cNvPicPr>
            <a:picLocks noGrp="1" noSelect="1" noRot="1" noMove="1" noResize="1" noEditPoints="1" noAdjustHandles="1" noChangeArrowheads="1" noChangeShapeType="1"/>
          </p:cNvPicPr>
          <p:nvPr>
            <p:custDataLst>
              <p:tags r:id="rId6"/>
            </p:custDataLst>
          </p:nvPr>
        </p:nvPicPr>
        <p:blipFill>
          <a:blip r:embed="rId11" cstate="email">
            <a:grayscl/>
            <a:extLst>
              <a:ext uri="{28A0092B-C50C-407E-A947-70E740481C1C}">
                <a14:useLocalDpi xmlns:a14="http://schemas.microsoft.com/office/drawing/2010/main"/>
              </a:ext>
            </a:extLst>
          </a:blip>
          <a:srcRect l="7623" r="29218"/>
          <a:stretch>
            <a:fillRect/>
          </a:stretch>
        </p:blipFill>
        <p:spPr>
          <a:xfrm>
            <a:off x="6808684" y="5290088"/>
            <a:ext cx="2335316" cy="2808312"/>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Income Effect</a:t>
              </a:r>
              <a:endParaRPr lang="en-IN" sz="3200" dirty="0"/>
            </a:p>
          </p:txBody>
        </p:sp>
      </p:grpSp>
      <p:sp>
        <p:nvSpPr>
          <p:cNvPr id="21" name="TextBox 20"/>
          <p:cNvSpPr txBox="1"/>
          <p:nvPr/>
        </p:nvSpPr>
        <p:spPr>
          <a:xfrm>
            <a:off x="241694" y="1669622"/>
            <a:ext cx="8341197" cy="3539430"/>
          </a:xfrm>
          <a:prstGeom prst="rect">
            <a:avLst/>
          </a:prstGeom>
          <a:noFill/>
        </p:spPr>
        <p:txBody>
          <a:bodyPr wrap="square" rtlCol="0">
            <a:spAutoFit/>
          </a:bodyPr>
          <a:lstStyle/>
          <a:p>
            <a:pPr marL="457200" indent="-457200">
              <a:buFont typeface="Arial" panose="020B0604020202020204" pitchFamily="34" charset="0"/>
              <a:buChar char="•"/>
            </a:pPr>
            <a:r>
              <a:rPr lang="en-IN" sz="2800" b="1" dirty="0">
                <a:solidFill>
                  <a:schemeClr val="bg1">
                    <a:lumMod val="85000"/>
                  </a:schemeClr>
                </a:solidFill>
                <a:latin typeface="Bradley Hand ITC" pitchFamily="66" charset="0"/>
              </a:rPr>
              <a:t>The ‘Income Effect’ means that with the fall in price of a commodity, the purchasing power of consumer increases. </a:t>
            </a:r>
          </a:p>
          <a:p>
            <a:pPr marL="457200" indent="-457200">
              <a:buFont typeface="Arial" panose="020B0604020202020204" pitchFamily="34" charset="0"/>
              <a:buChar char="•"/>
            </a:pPr>
            <a:endParaRPr lang="en-IN" sz="2800" b="1" dirty="0">
              <a:solidFill>
                <a:schemeClr val="bg1">
                  <a:lumMod val="85000"/>
                </a:schemeClr>
              </a:solidFill>
              <a:latin typeface="Bradley Hand ITC" pitchFamily="66" charset="0"/>
            </a:endParaRPr>
          </a:p>
          <a:p>
            <a:pPr marL="457200" indent="-457200">
              <a:buFont typeface="Arial" panose="020B0604020202020204" pitchFamily="34" charset="0"/>
              <a:buChar char="•"/>
            </a:pPr>
            <a:r>
              <a:rPr lang="en-IN" sz="2800" b="1" dirty="0">
                <a:solidFill>
                  <a:schemeClr val="bg1">
                    <a:lumMod val="85000"/>
                  </a:schemeClr>
                </a:solidFill>
                <a:latin typeface="Bradley Hand ITC" pitchFamily="66" charset="0"/>
              </a:rPr>
              <a:t>Thus, he can buy same quantity of commodity with less money or he can purchase greater quantities of same commodity with same money. </a:t>
            </a:r>
          </a:p>
          <a:p>
            <a:pPr marL="457200" indent="-457200">
              <a:buFont typeface="Arial" panose="020B0604020202020204" pitchFamily="34" charset="0"/>
              <a:buChar char="•"/>
            </a:pPr>
            <a:endParaRPr lang="en-IN" sz="2800" b="1" dirty="0">
              <a:solidFill>
                <a:schemeClr val="bg1">
                  <a:lumMod val="85000"/>
                </a:schemeClr>
              </a:solidFill>
              <a:latin typeface="Bradley Hand ITC" pitchFamily="66" charset="0"/>
            </a:endParaRPr>
          </a:p>
        </p:txBody>
      </p:sp>
      <p:grpSp>
        <p:nvGrpSpPr>
          <p:cNvPr id="19" name="Gruppieren 20"/>
          <p:cNvGrpSpPr/>
          <p:nvPr/>
        </p:nvGrpSpPr>
        <p:grpSpPr>
          <a:xfrm rot="383809">
            <a:off x="1708179" y="2108497"/>
            <a:ext cx="5592568" cy="3320377"/>
            <a:chOff x="4645151" y="-658054"/>
            <a:chExt cx="12008332" cy="4106732"/>
          </a:xfrm>
        </p:grpSpPr>
        <p:sp>
          <p:nvSpPr>
            <p:cNvPr id="20" name="Rechteck 21"/>
            <p:cNvSpPr/>
            <p:nvPr/>
          </p:nvSpPr>
          <p:spPr bwMode="auto">
            <a:xfrm>
              <a:off x="5473046" y="-493354"/>
              <a:ext cx="11180437" cy="3942032"/>
            </a:xfrm>
            <a:prstGeom prst="rect">
              <a:avLst/>
            </a:prstGeom>
            <a:solidFill>
              <a:srgbClr val="F89ABC"/>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200" b="1" dirty="0">
                  <a:effectLst>
                    <a:outerShdw blurRad="38100" dist="38100" dir="2700000" algn="tl">
                      <a:srgbClr val="000000">
                        <a:alpha val="43137"/>
                      </a:srgbClr>
                    </a:outerShdw>
                  </a:effectLst>
                  <a:cs typeface="MV Boli" pitchFamily="2" charset="0"/>
                </a:rPr>
                <a:t>Similarly, if the price of a commodity rises, it is equivalent to decrease in income of the consumer as now he has to spend more for buying the same quantity as before. </a:t>
              </a:r>
            </a:p>
            <a:p>
              <a:pPr>
                <a:spcAft>
                  <a:spcPts val="1200"/>
                </a:spcAft>
              </a:pPr>
              <a:r>
                <a:rPr lang="en-IN" sz="2200" b="1" dirty="0">
                  <a:effectLst>
                    <a:outerShdw blurRad="38100" dist="38100" dir="2700000" algn="tl">
                      <a:srgbClr val="000000">
                        <a:alpha val="43137"/>
                      </a:srgbClr>
                    </a:outerShdw>
                  </a:effectLst>
                  <a:cs typeface="MV Boli" pitchFamily="2" charset="0"/>
                </a:rPr>
                <a:t>This change in purchasing power due to price change is known as ‘Income Effect’.</a:t>
              </a:r>
            </a:p>
          </p:txBody>
        </p:sp>
        <p:pic>
          <p:nvPicPr>
            <p:cNvPr id="22" name="Picture 5" descr="Tessafilm_4"/>
            <p:cNvPicPr>
              <a:picLocks noChangeAspect="1" noChangeArrowheads="1"/>
            </p:cNvPicPr>
            <p:nvPr/>
          </p:nvPicPr>
          <p:blipFill>
            <a:blip r:embed="rId13" cstate="email"/>
            <a:srcRect/>
            <a:stretch>
              <a:fillRect/>
            </a:stretch>
          </p:blipFill>
          <p:spPr bwMode="gray">
            <a:xfrm rot="20222041">
              <a:off x="4645151" y="-658054"/>
              <a:ext cx="2229621" cy="525903"/>
            </a:xfrm>
            <a:prstGeom prst="rect">
              <a:avLst/>
            </a:prstGeom>
            <a:noFill/>
          </p:spPr>
        </p:pic>
      </p:grpSp>
      <p:sp>
        <p:nvSpPr>
          <p:cNvPr id="23" name="TextBox 22"/>
          <p:cNvSpPr txBox="1">
            <a:spLocks noGrp="1" noSelect="1" noRot="1" noMove="1" noResize="1" noEditPoints="1" noAdjustHandles="1" noChangeArrowheads="1" noChangeShapeType="1" noTextEdit="1"/>
          </p:cNvSpPr>
          <p:nvPr>
            <p:custDataLst>
              <p:tags r:id="rId7"/>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69444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9" cstate="email"/>
          <a:stretch>
            <a:fillRect/>
          </a:stretch>
        </p:blipFill>
        <p:spPr>
          <a:xfrm>
            <a:off x="1" y="897600"/>
            <a:ext cx="9144000" cy="5877272"/>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10" cstate="email">
            <a:extLst>
              <a:ext uri="{28A0092B-C50C-407E-A947-70E740481C1C}">
                <a14:useLocalDpi xmlns:a14="http://schemas.microsoft.com/office/drawing/2010/main"/>
              </a:ext>
            </a:extLst>
          </a:blip>
          <a:srcRect l="7623" r="29218"/>
          <a:stretch>
            <a:fillRect/>
          </a:stretch>
        </p:blipFill>
        <p:spPr>
          <a:xfrm>
            <a:off x="39898" y="5290088"/>
            <a:ext cx="2335316"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10" cstate="email">
            <a:extLst>
              <a:ext uri="{28A0092B-C50C-407E-A947-70E740481C1C}">
                <a14:useLocalDpi xmlns:a14="http://schemas.microsoft.com/office/drawing/2010/main"/>
              </a:ext>
            </a:extLst>
          </a:blip>
          <a:srcRect l="7623" r="29218"/>
          <a:stretch>
            <a:fillRect/>
          </a:stretch>
        </p:blipFill>
        <p:spPr>
          <a:xfrm>
            <a:off x="2294516" y="5290088"/>
            <a:ext cx="2335316" cy="2808312"/>
          </a:xfrm>
          <a:prstGeom prst="rect">
            <a:avLst/>
          </a:prstGeom>
        </p:spPr>
      </p:pic>
      <p:pic>
        <p:nvPicPr>
          <p:cNvPr id="10" name="Picture 9" descr="chalk_2_1_2.png"/>
          <p:cNvPicPr>
            <a:picLocks noGrp="1" noSelect="1" noRot="1" noMove="1" noResize="1" noEditPoints="1" noAdjustHandles="1" noChangeArrowheads="1" noChangeShapeType="1"/>
          </p:cNvPicPr>
          <p:nvPr>
            <p:custDataLst>
              <p:tags r:id="rId4"/>
            </p:custDataLst>
          </p:nvPr>
        </p:nvPicPr>
        <p:blipFill>
          <a:blip r:embed="rId10" cstate="email">
            <a:extLst>
              <a:ext uri="{28A0092B-C50C-407E-A947-70E740481C1C}">
                <a14:useLocalDpi xmlns:a14="http://schemas.microsoft.com/office/drawing/2010/main"/>
              </a:ext>
            </a:extLst>
          </a:blip>
          <a:srcRect l="7623" r="29218"/>
          <a:stretch>
            <a:fillRect/>
          </a:stretch>
        </p:blipFill>
        <p:spPr>
          <a:xfrm>
            <a:off x="4554067" y="5290088"/>
            <a:ext cx="2335316" cy="2808312"/>
          </a:xfrm>
          <a:prstGeom prst="rect">
            <a:avLst/>
          </a:prstGeom>
        </p:spPr>
      </p:pic>
      <p:pic>
        <p:nvPicPr>
          <p:cNvPr id="11" name="Picture 10" descr="chalk_2_1_2.png"/>
          <p:cNvPicPr>
            <a:picLocks noGrp="1" noSelect="1" noRot="1" noMove="1" noResize="1" noEditPoints="1" noAdjustHandles="1" noChangeArrowheads="1" noChangeShapeType="1"/>
          </p:cNvPicPr>
          <p:nvPr>
            <p:custDataLst>
              <p:tags r:id="rId5"/>
            </p:custDataLst>
          </p:nvPr>
        </p:nvPicPr>
        <p:blipFill>
          <a:blip r:embed="rId10" cstate="email">
            <a:extLst>
              <a:ext uri="{28A0092B-C50C-407E-A947-70E740481C1C}">
                <a14:useLocalDpi xmlns:a14="http://schemas.microsoft.com/office/drawing/2010/main"/>
              </a:ext>
            </a:extLst>
          </a:blip>
          <a:srcRect l="7623" r="29218"/>
          <a:stretch>
            <a:fillRect/>
          </a:stretch>
        </p:blipFill>
        <p:spPr>
          <a:xfrm>
            <a:off x="6808684" y="5290088"/>
            <a:ext cx="2335316" cy="2808312"/>
          </a:xfrm>
          <a:prstGeom prst="rect">
            <a:avLst/>
          </a:prstGeom>
        </p:spPr>
      </p:pic>
      <p:sp>
        <p:nvSpPr>
          <p:cNvPr id="13" name="Rectangle 12"/>
          <p:cNvSpPr/>
          <p:nvPr/>
        </p:nvSpPr>
        <p:spPr>
          <a:xfrm>
            <a:off x="7812360" y="1185632"/>
            <a:ext cx="57606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reeform 13"/>
          <p:cNvSpPr/>
          <p:nvPr/>
        </p:nvSpPr>
        <p:spPr>
          <a:xfrm>
            <a:off x="8315960" y="1100512"/>
            <a:ext cx="574040" cy="215900"/>
          </a:xfrm>
          <a:custGeom>
            <a:avLst/>
            <a:gdLst>
              <a:gd name="connsiteX0" fmla="*/ 111760 w 574040"/>
              <a:gd name="connsiteY0" fmla="*/ 20320 h 215900"/>
              <a:gd name="connsiteX1" fmla="*/ 568960 w 574040"/>
              <a:gd name="connsiteY1" fmla="*/ 81280 h 215900"/>
              <a:gd name="connsiteX2" fmla="*/ 81280 w 574040"/>
              <a:gd name="connsiteY2" fmla="*/ 203200 h 215900"/>
              <a:gd name="connsiteX3" fmla="*/ 111760 w 574040"/>
              <a:gd name="connsiteY3" fmla="*/ 20320 h 215900"/>
            </a:gdLst>
            <a:ahLst/>
            <a:cxnLst>
              <a:cxn ang="0">
                <a:pos x="connsiteX0" y="connsiteY0"/>
              </a:cxn>
              <a:cxn ang="0">
                <a:pos x="connsiteX1" y="connsiteY1"/>
              </a:cxn>
              <a:cxn ang="0">
                <a:pos x="connsiteX2" y="connsiteY2"/>
              </a:cxn>
              <a:cxn ang="0">
                <a:pos x="connsiteX3" y="connsiteY3"/>
              </a:cxn>
            </a:cxnLst>
            <a:rect l="l" t="t" r="r" b="b"/>
            <a:pathLst>
              <a:path w="574040" h="215900">
                <a:moveTo>
                  <a:pt x="111760" y="20320"/>
                </a:moveTo>
                <a:cubicBezTo>
                  <a:pt x="193040" y="0"/>
                  <a:pt x="574040" y="50800"/>
                  <a:pt x="568960" y="81280"/>
                </a:cubicBezTo>
                <a:cubicBezTo>
                  <a:pt x="563880" y="111760"/>
                  <a:pt x="162560" y="215900"/>
                  <a:pt x="81280" y="203200"/>
                </a:cubicBezTo>
                <a:cubicBezTo>
                  <a:pt x="0" y="190500"/>
                  <a:pt x="30480" y="40640"/>
                  <a:pt x="111760" y="20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7"/>
          <p:cNvPicPr>
            <a:picLocks noGrp="1" noSelect="1" noRot="1" noMove="1" noResize="1" noEditPoints="1" noAdjustHandles="1" noChangeArrowheads="1" noChangeShapeType="1"/>
          </p:cNvPicPr>
          <p:nvPr>
            <p:custDataLst>
              <p:tags r:id="rId6"/>
            </p:custDataLst>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0528" y="825592"/>
            <a:ext cx="9363075" cy="720000"/>
          </a:xfrm>
          <a:prstGeom prst="rect">
            <a:avLst/>
          </a:prstGeom>
          <a:noFill/>
          <a:ln w="9525">
            <a:noFill/>
            <a:miter lim="800000"/>
            <a:headEnd/>
            <a:tailEnd/>
          </a:ln>
        </p:spPr>
      </p:pic>
      <p:sp>
        <p:nvSpPr>
          <p:cNvPr id="17" name="TextBox 16"/>
          <p:cNvSpPr txBox="1"/>
          <p:nvPr/>
        </p:nvSpPr>
        <p:spPr>
          <a:xfrm>
            <a:off x="273269" y="968209"/>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Substitution Effect</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Substitution Effect</a:t>
              </a:r>
              <a:endParaRPr lang="en-IN" sz="3200" dirty="0"/>
            </a:p>
          </p:txBody>
        </p:sp>
      </p:grpSp>
      <p:sp>
        <p:nvSpPr>
          <p:cNvPr id="18" name="TextBox 17"/>
          <p:cNvSpPr txBox="1"/>
          <p:nvPr/>
        </p:nvSpPr>
        <p:spPr>
          <a:xfrm>
            <a:off x="477982" y="1683327"/>
            <a:ext cx="8281554" cy="3539430"/>
          </a:xfrm>
          <a:prstGeom prst="rect">
            <a:avLst/>
          </a:prstGeom>
          <a:noFill/>
        </p:spPr>
        <p:txBody>
          <a:bodyPr wrap="square" rtlCol="0">
            <a:spAutoFit/>
          </a:bodyPr>
          <a:lstStyle/>
          <a:p>
            <a:pPr marL="457200" indent="-457200">
              <a:buFont typeface="Arial" panose="020B0604020202020204" pitchFamily="34" charset="0"/>
              <a:buChar char="•"/>
            </a:pPr>
            <a:r>
              <a:rPr lang="en-IN" sz="2800" b="1" dirty="0">
                <a:solidFill>
                  <a:srgbClr val="FF8989"/>
                </a:solidFill>
                <a:latin typeface="Bradley Hand ITC" pitchFamily="66" charset="0"/>
              </a:rPr>
              <a:t>When price of a commodity falls, it becomes relatively cheaper compared to other commodities whose price have not changed. </a:t>
            </a:r>
          </a:p>
          <a:p>
            <a:pPr marL="457200" indent="-457200">
              <a:buFont typeface="Arial" panose="020B0604020202020204" pitchFamily="34" charset="0"/>
              <a:buChar char="•"/>
            </a:pPr>
            <a:endParaRPr lang="en-IN" sz="2800" b="1" dirty="0">
              <a:solidFill>
                <a:srgbClr val="FF8989"/>
              </a:solidFill>
              <a:latin typeface="Bradley Hand ITC" pitchFamily="66" charset="0"/>
            </a:endParaRPr>
          </a:p>
          <a:p>
            <a:pPr marL="457200" indent="-457200">
              <a:buFont typeface="Arial" panose="020B0604020202020204" pitchFamily="34" charset="0"/>
              <a:buChar char="•"/>
            </a:pPr>
            <a:r>
              <a:rPr lang="en-IN" sz="2800" b="1" dirty="0">
                <a:solidFill>
                  <a:srgbClr val="FF8989"/>
                </a:solidFill>
                <a:latin typeface="Bradley Hand ITC" pitchFamily="66" charset="0"/>
              </a:rPr>
              <a:t>Thus, the consumers tend to consume more of the commodity whose price has fallen, that is, they tend to substitute that commodity for other commodities which have not become relatively dear.</a:t>
            </a:r>
          </a:p>
        </p:txBody>
      </p:sp>
      <p:sp>
        <p:nvSpPr>
          <p:cNvPr id="19" name="TextBox 18"/>
          <p:cNvSpPr txBox="1">
            <a:spLocks noGrp="1" noSelect="1" noRot="1" noMove="1" noResize="1" noEditPoints="1" noAdjustHandles="1" noChangeArrowheads="1" noChangeShapeType="1" noTextEdit="1"/>
          </p:cNvSpPr>
          <p:nvPr>
            <p:custDataLst>
              <p:tags r:id="rId7"/>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8552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9" cstate="email"/>
          <a:stretch>
            <a:fillRect/>
          </a:stretch>
        </p:blipFill>
        <p:spPr>
          <a:xfrm>
            <a:off x="1" y="907991"/>
            <a:ext cx="9144000" cy="5877272"/>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10" cstate="email">
            <a:extLst>
              <a:ext uri="{28A0092B-C50C-407E-A947-70E740481C1C}">
                <a14:useLocalDpi xmlns:a14="http://schemas.microsoft.com/office/drawing/2010/main"/>
              </a:ext>
            </a:extLst>
          </a:blip>
          <a:srcRect l="7623" r="29218"/>
          <a:stretch>
            <a:fillRect/>
          </a:stretch>
        </p:blipFill>
        <p:spPr>
          <a:xfrm>
            <a:off x="39898" y="5300479"/>
            <a:ext cx="2335316"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10" cstate="email">
            <a:extLst>
              <a:ext uri="{28A0092B-C50C-407E-A947-70E740481C1C}">
                <a14:useLocalDpi xmlns:a14="http://schemas.microsoft.com/office/drawing/2010/main"/>
              </a:ext>
            </a:extLst>
          </a:blip>
          <a:srcRect l="7623" r="29218"/>
          <a:stretch>
            <a:fillRect/>
          </a:stretch>
        </p:blipFill>
        <p:spPr>
          <a:xfrm>
            <a:off x="2294516" y="5300479"/>
            <a:ext cx="2335316" cy="2808312"/>
          </a:xfrm>
          <a:prstGeom prst="rect">
            <a:avLst/>
          </a:prstGeom>
        </p:spPr>
      </p:pic>
      <p:pic>
        <p:nvPicPr>
          <p:cNvPr id="10" name="Picture 9" descr="chalk_2_1_2.png"/>
          <p:cNvPicPr>
            <a:picLocks noGrp="1" noSelect="1" noRot="1" noMove="1" noResize="1" noEditPoints="1" noAdjustHandles="1" noChangeArrowheads="1" noChangeShapeType="1"/>
          </p:cNvPicPr>
          <p:nvPr>
            <p:custDataLst>
              <p:tags r:id="rId4"/>
            </p:custDataLst>
          </p:nvPr>
        </p:nvPicPr>
        <p:blipFill>
          <a:blip r:embed="rId10" cstate="email">
            <a:extLst>
              <a:ext uri="{28A0092B-C50C-407E-A947-70E740481C1C}">
                <a14:useLocalDpi xmlns:a14="http://schemas.microsoft.com/office/drawing/2010/main"/>
              </a:ext>
            </a:extLst>
          </a:blip>
          <a:srcRect l="7623" r="29218"/>
          <a:stretch>
            <a:fillRect/>
          </a:stretch>
        </p:blipFill>
        <p:spPr>
          <a:xfrm>
            <a:off x="4554067" y="5300479"/>
            <a:ext cx="2335316" cy="2808312"/>
          </a:xfrm>
          <a:prstGeom prst="rect">
            <a:avLst/>
          </a:prstGeom>
        </p:spPr>
      </p:pic>
      <p:pic>
        <p:nvPicPr>
          <p:cNvPr id="11" name="Picture 10" descr="chalk_2_1_2.png"/>
          <p:cNvPicPr>
            <a:picLocks noGrp="1" noSelect="1" noRot="1" noMove="1" noResize="1" noEditPoints="1" noAdjustHandles="1" noChangeArrowheads="1" noChangeShapeType="1"/>
          </p:cNvPicPr>
          <p:nvPr>
            <p:custDataLst>
              <p:tags r:id="rId5"/>
            </p:custDataLst>
          </p:nvPr>
        </p:nvPicPr>
        <p:blipFill>
          <a:blip r:embed="rId10" cstate="email">
            <a:extLst>
              <a:ext uri="{28A0092B-C50C-407E-A947-70E740481C1C}">
                <a14:useLocalDpi xmlns:a14="http://schemas.microsoft.com/office/drawing/2010/main"/>
              </a:ext>
            </a:extLst>
          </a:blip>
          <a:srcRect l="7623" r="29218"/>
          <a:stretch>
            <a:fillRect/>
          </a:stretch>
        </p:blipFill>
        <p:spPr>
          <a:xfrm>
            <a:off x="6808684" y="5300479"/>
            <a:ext cx="2335316" cy="2808312"/>
          </a:xfrm>
          <a:prstGeom prst="rect">
            <a:avLst/>
          </a:prstGeom>
        </p:spPr>
      </p:pic>
      <p:sp>
        <p:nvSpPr>
          <p:cNvPr id="13" name="Rectangle 12"/>
          <p:cNvSpPr/>
          <p:nvPr/>
        </p:nvSpPr>
        <p:spPr>
          <a:xfrm>
            <a:off x="7812360" y="1196023"/>
            <a:ext cx="57606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reeform 13"/>
          <p:cNvSpPr/>
          <p:nvPr/>
        </p:nvSpPr>
        <p:spPr>
          <a:xfrm>
            <a:off x="8315960" y="1110903"/>
            <a:ext cx="574040" cy="215900"/>
          </a:xfrm>
          <a:custGeom>
            <a:avLst/>
            <a:gdLst>
              <a:gd name="connsiteX0" fmla="*/ 111760 w 574040"/>
              <a:gd name="connsiteY0" fmla="*/ 20320 h 215900"/>
              <a:gd name="connsiteX1" fmla="*/ 568960 w 574040"/>
              <a:gd name="connsiteY1" fmla="*/ 81280 h 215900"/>
              <a:gd name="connsiteX2" fmla="*/ 81280 w 574040"/>
              <a:gd name="connsiteY2" fmla="*/ 203200 h 215900"/>
              <a:gd name="connsiteX3" fmla="*/ 111760 w 574040"/>
              <a:gd name="connsiteY3" fmla="*/ 20320 h 215900"/>
            </a:gdLst>
            <a:ahLst/>
            <a:cxnLst>
              <a:cxn ang="0">
                <a:pos x="connsiteX0" y="connsiteY0"/>
              </a:cxn>
              <a:cxn ang="0">
                <a:pos x="connsiteX1" y="connsiteY1"/>
              </a:cxn>
              <a:cxn ang="0">
                <a:pos x="connsiteX2" y="connsiteY2"/>
              </a:cxn>
              <a:cxn ang="0">
                <a:pos x="connsiteX3" y="connsiteY3"/>
              </a:cxn>
            </a:cxnLst>
            <a:rect l="l" t="t" r="r" b="b"/>
            <a:pathLst>
              <a:path w="574040" h="215900">
                <a:moveTo>
                  <a:pt x="111760" y="20320"/>
                </a:moveTo>
                <a:cubicBezTo>
                  <a:pt x="193040" y="0"/>
                  <a:pt x="574040" y="50800"/>
                  <a:pt x="568960" y="81280"/>
                </a:cubicBezTo>
                <a:cubicBezTo>
                  <a:pt x="563880" y="111760"/>
                  <a:pt x="162560" y="215900"/>
                  <a:pt x="81280" y="203200"/>
                </a:cubicBezTo>
                <a:cubicBezTo>
                  <a:pt x="0" y="190500"/>
                  <a:pt x="30480" y="40640"/>
                  <a:pt x="111760" y="20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8"/>
          <p:cNvPicPr>
            <a:picLocks noGrp="1" noSelect="1" noRot="1" noMove="1" noResize="1" noEditPoints="1" noAdjustHandles="1" noChangeArrowheads="1" noChangeShapeType="1"/>
          </p:cNvPicPr>
          <p:nvPr>
            <p:custDataLst>
              <p:tags r:id="rId6"/>
            </p:custDataLst>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0528" y="835983"/>
            <a:ext cx="9353550" cy="720000"/>
          </a:xfrm>
          <a:prstGeom prst="rect">
            <a:avLst/>
          </a:prstGeom>
          <a:noFill/>
          <a:ln w="9525">
            <a:noFill/>
            <a:miter lim="800000"/>
            <a:headEnd/>
            <a:tailEnd/>
          </a:ln>
        </p:spPr>
      </p:pic>
      <p:sp>
        <p:nvSpPr>
          <p:cNvPr id="17" name="TextBox 16"/>
          <p:cNvSpPr txBox="1"/>
          <p:nvPr/>
        </p:nvSpPr>
        <p:spPr>
          <a:xfrm>
            <a:off x="273269" y="994045"/>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Law of Diminishing Marginal Utility</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Law of Diminishing Marginal Utility</a:t>
              </a:r>
            </a:p>
          </p:txBody>
        </p:sp>
      </p:grpSp>
      <p:sp>
        <p:nvSpPr>
          <p:cNvPr id="18" name="TextBox 17"/>
          <p:cNvSpPr txBox="1"/>
          <p:nvPr/>
        </p:nvSpPr>
        <p:spPr>
          <a:xfrm>
            <a:off x="394855" y="1809460"/>
            <a:ext cx="8281601" cy="3108543"/>
          </a:xfrm>
          <a:prstGeom prst="rect">
            <a:avLst/>
          </a:prstGeom>
          <a:noFill/>
        </p:spPr>
        <p:txBody>
          <a:bodyPr wrap="square" rtlCol="0">
            <a:spAutoFit/>
          </a:bodyPr>
          <a:lstStyle/>
          <a:p>
            <a:pPr marL="457200" indent="-457200">
              <a:buFont typeface="Arial" panose="020B0604020202020204" pitchFamily="34" charset="0"/>
              <a:buChar char="•"/>
            </a:pPr>
            <a:r>
              <a:rPr lang="en-IN" sz="2800" b="1" dirty="0">
                <a:solidFill>
                  <a:srgbClr val="D68ACB"/>
                </a:solidFill>
                <a:latin typeface="Bradley Hand ITC" pitchFamily="66" charset="0"/>
              </a:rPr>
              <a:t>‘Law of Diminishing Marginal Utility’ is the basic cause of the law of demand. </a:t>
            </a:r>
          </a:p>
          <a:p>
            <a:pPr marL="457200" indent="-457200">
              <a:buFont typeface="Arial" panose="020B0604020202020204" pitchFamily="34" charset="0"/>
              <a:buChar char="•"/>
            </a:pPr>
            <a:endParaRPr lang="en-IN" sz="2800" b="1" dirty="0">
              <a:solidFill>
                <a:srgbClr val="D68ACB"/>
              </a:solidFill>
              <a:latin typeface="Bradley Hand ITC" pitchFamily="66" charset="0"/>
            </a:endParaRPr>
          </a:p>
          <a:p>
            <a:pPr marL="457200" indent="-457200">
              <a:buFont typeface="Arial" panose="020B0604020202020204" pitchFamily="34" charset="0"/>
              <a:buChar char="•"/>
            </a:pPr>
            <a:r>
              <a:rPr lang="en-IN" sz="2800" b="1" dirty="0">
                <a:solidFill>
                  <a:srgbClr val="D68ACB"/>
                </a:solidFill>
                <a:latin typeface="Bradley Hand ITC" pitchFamily="66" charset="0"/>
              </a:rPr>
              <a:t>The ‘Law of Diminishing Marginal Utility’ state that as an individual consumes more and more units of a commodity, the utility derived from it goes on decreasing. </a:t>
            </a:r>
          </a:p>
        </p:txBody>
      </p:sp>
      <p:sp>
        <p:nvSpPr>
          <p:cNvPr id="19" name="TextBox 18"/>
          <p:cNvSpPr txBox="1">
            <a:spLocks noGrp="1" noSelect="1" noRot="1" noMove="1" noResize="1" noEditPoints="1" noAdjustHandles="1" noChangeArrowheads="1" noChangeShapeType="1" noTextEdit="1"/>
          </p:cNvSpPr>
          <p:nvPr>
            <p:custDataLst>
              <p:tags r:id="rId7"/>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47860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9" cstate="email">
            <a:grayscl/>
          </a:blip>
          <a:stretch>
            <a:fillRect/>
          </a:stretch>
        </p:blipFill>
        <p:spPr>
          <a:xfrm>
            <a:off x="1" y="907991"/>
            <a:ext cx="9144000" cy="5877272"/>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10" cstate="email">
            <a:grayscl/>
            <a:extLst>
              <a:ext uri="{28A0092B-C50C-407E-A947-70E740481C1C}">
                <a14:useLocalDpi xmlns:a14="http://schemas.microsoft.com/office/drawing/2010/main"/>
              </a:ext>
            </a:extLst>
          </a:blip>
          <a:srcRect l="7623" r="29218"/>
          <a:stretch>
            <a:fillRect/>
          </a:stretch>
        </p:blipFill>
        <p:spPr>
          <a:xfrm>
            <a:off x="39898" y="5300479"/>
            <a:ext cx="2335316"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10" cstate="email">
            <a:grayscl/>
            <a:extLst>
              <a:ext uri="{28A0092B-C50C-407E-A947-70E740481C1C}">
                <a14:useLocalDpi xmlns:a14="http://schemas.microsoft.com/office/drawing/2010/main"/>
              </a:ext>
            </a:extLst>
          </a:blip>
          <a:srcRect l="7623" r="29218"/>
          <a:stretch>
            <a:fillRect/>
          </a:stretch>
        </p:blipFill>
        <p:spPr>
          <a:xfrm>
            <a:off x="2294516" y="5300479"/>
            <a:ext cx="2335316" cy="2808312"/>
          </a:xfrm>
          <a:prstGeom prst="rect">
            <a:avLst/>
          </a:prstGeom>
        </p:spPr>
      </p:pic>
      <p:pic>
        <p:nvPicPr>
          <p:cNvPr id="10" name="Picture 9" descr="chalk_2_1_2.png"/>
          <p:cNvPicPr>
            <a:picLocks noGrp="1" noSelect="1" noRot="1" noMove="1" noResize="1" noEditPoints="1" noAdjustHandles="1" noChangeArrowheads="1" noChangeShapeType="1"/>
          </p:cNvPicPr>
          <p:nvPr>
            <p:custDataLst>
              <p:tags r:id="rId4"/>
            </p:custDataLst>
          </p:nvPr>
        </p:nvPicPr>
        <p:blipFill>
          <a:blip r:embed="rId10" cstate="email">
            <a:grayscl/>
            <a:extLst>
              <a:ext uri="{28A0092B-C50C-407E-A947-70E740481C1C}">
                <a14:useLocalDpi xmlns:a14="http://schemas.microsoft.com/office/drawing/2010/main"/>
              </a:ext>
            </a:extLst>
          </a:blip>
          <a:srcRect l="7623" r="29218"/>
          <a:stretch>
            <a:fillRect/>
          </a:stretch>
        </p:blipFill>
        <p:spPr>
          <a:xfrm>
            <a:off x="4554067" y="5300479"/>
            <a:ext cx="2335316" cy="2808312"/>
          </a:xfrm>
          <a:prstGeom prst="rect">
            <a:avLst/>
          </a:prstGeom>
        </p:spPr>
      </p:pic>
      <p:pic>
        <p:nvPicPr>
          <p:cNvPr id="11" name="Picture 10" descr="chalk_2_1_2.png"/>
          <p:cNvPicPr>
            <a:picLocks noGrp="1" noSelect="1" noRot="1" noMove="1" noResize="1" noEditPoints="1" noAdjustHandles="1" noChangeArrowheads="1" noChangeShapeType="1"/>
          </p:cNvPicPr>
          <p:nvPr>
            <p:custDataLst>
              <p:tags r:id="rId5"/>
            </p:custDataLst>
          </p:nvPr>
        </p:nvPicPr>
        <p:blipFill>
          <a:blip r:embed="rId10" cstate="email">
            <a:grayscl/>
            <a:extLst>
              <a:ext uri="{28A0092B-C50C-407E-A947-70E740481C1C}">
                <a14:useLocalDpi xmlns:a14="http://schemas.microsoft.com/office/drawing/2010/main"/>
              </a:ext>
            </a:extLst>
          </a:blip>
          <a:srcRect l="7623" r="29218"/>
          <a:stretch>
            <a:fillRect/>
          </a:stretch>
        </p:blipFill>
        <p:spPr>
          <a:xfrm>
            <a:off x="6808684" y="5300479"/>
            <a:ext cx="2335316" cy="2808312"/>
          </a:xfrm>
          <a:prstGeom prst="rect">
            <a:avLst/>
          </a:prstGeom>
        </p:spPr>
      </p:pic>
      <p:sp>
        <p:nvSpPr>
          <p:cNvPr id="13" name="Rectangle 12"/>
          <p:cNvSpPr/>
          <p:nvPr/>
        </p:nvSpPr>
        <p:spPr>
          <a:xfrm>
            <a:off x="7812360" y="1196023"/>
            <a:ext cx="57606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reeform 13"/>
          <p:cNvSpPr/>
          <p:nvPr/>
        </p:nvSpPr>
        <p:spPr>
          <a:xfrm>
            <a:off x="8315960" y="1110903"/>
            <a:ext cx="574040" cy="215900"/>
          </a:xfrm>
          <a:custGeom>
            <a:avLst/>
            <a:gdLst>
              <a:gd name="connsiteX0" fmla="*/ 111760 w 574040"/>
              <a:gd name="connsiteY0" fmla="*/ 20320 h 215900"/>
              <a:gd name="connsiteX1" fmla="*/ 568960 w 574040"/>
              <a:gd name="connsiteY1" fmla="*/ 81280 h 215900"/>
              <a:gd name="connsiteX2" fmla="*/ 81280 w 574040"/>
              <a:gd name="connsiteY2" fmla="*/ 203200 h 215900"/>
              <a:gd name="connsiteX3" fmla="*/ 111760 w 574040"/>
              <a:gd name="connsiteY3" fmla="*/ 20320 h 215900"/>
            </a:gdLst>
            <a:ahLst/>
            <a:cxnLst>
              <a:cxn ang="0">
                <a:pos x="connsiteX0" y="connsiteY0"/>
              </a:cxn>
              <a:cxn ang="0">
                <a:pos x="connsiteX1" y="connsiteY1"/>
              </a:cxn>
              <a:cxn ang="0">
                <a:pos x="connsiteX2" y="connsiteY2"/>
              </a:cxn>
              <a:cxn ang="0">
                <a:pos x="connsiteX3" y="connsiteY3"/>
              </a:cxn>
            </a:cxnLst>
            <a:rect l="l" t="t" r="r" b="b"/>
            <a:pathLst>
              <a:path w="574040" h="215900">
                <a:moveTo>
                  <a:pt x="111760" y="20320"/>
                </a:moveTo>
                <a:cubicBezTo>
                  <a:pt x="193040" y="0"/>
                  <a:pt x="574040" y="50800"/>
                  <a:pt x="568960" y="81280"/>
                </a:cubicBezTo>
                <a:cubicBezTo>
                  <a:pt x="563880" y="111760"/>
                  <a:pt x="162560" y="215900"/>
                  <a:pt x="81280" y="203200"/>
                </a:cubicBezTo>
                <a:cubicBezTo>
                  <a:pt x="0" y="190500"/>
                  <a:pt x="30480" y="40640"/>
                  <a:pt x="111760" y="20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8"/>
          <p:cNvPicPr>
            <a:picLocks noGrp="1" noSelect="1" noRot="1" noMove="1" noResize="1" noEditPoints="1" noAdjustHandles="1" noChangeArrowheads="1" noChangeShapeType="1"/>
          </p:cNvPicPr>
          <p:nvPr>
            <p:custDataLst>
              <p:tags r:id="rId6"/>
            </p:custDataLst>
          </p:nvPr>
        </p:nvPicPr>
        <p:blipFill>
          <a:blip r:embed="rId11"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180528" y="835983"/>
            <a:ext cx="9353550" cy="720000"/>
          </a:xfrm>
          <a:prstGeom prst="rect">
            <a:avLst/>
          </a:prstGeom>
          <a:noFill/>
          <a:ln w="9525">
            <a:noFill/>
            <a:miter lim="800000"/>
            <a:headEnd/>
            <a:tailEnd/>
          </a:ln>
        </p:spPr>
      </p:pic>
      <p:sp>
        <p:nvSpPr>
          <p:cNvPr id="17" name="TextBox 16"/>
          <p:cNvSpPr txBox="1"/>
          <p:nvPr/>
        </p:nvSpPr>
        <p:spPr>
          <a:xfrm>
            <a:off x="273269" y="994045"/>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Law of Diminishing Marginal Utility</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Law of Diminishing Marginal Utility</a:t>
              </a:r>
            </a:p>
          </p:txBody>
        </p:sp>
      </p:grpSp>
      <p:sp>
        <p:nvSpPr>
          <p:cNvPr id="18" name="TextBox 17"/>
          <p:cNvSpPr txBox="1"/>
          <p:nvPr/>
        </p:nvSpPr>
        <p:spPr>
          <a:xfrm>
            <a:off x="394855" y="1809460"/>
            <a:ext cx="8281601" cy="3108543"/>
          </a:xfrm>
          <a:prstGeom prst="rect">
            <a:avLst/>
          </a:prstGeom>
          <a:noFill/>
        </p:spPr>
        <p:txBody>
          <a:bodyPr wrap="square" rtlCol="0">
            <a:spAutoFit/>
          </a:bodyPr>
          <a:lstStyle/>
          <a:p>
            <a:pPr marL="457200" indent="-457200">
              <a:buFont typeface="Arial" panose="020B0604020202020204" pitchFamily="34" charset="0"/>
              <a:buChar char="•"/>
            </a:pPr>
            <a:r>
              <a:rPr lang="en-IN" sz="2800" b="1" dirty="0">
                <a:solidFill>
                  <a:schemeClr val="bg1">
                    <a:lumMod val="85000"/>
                  </a:schemeClr>
                </a:solidFill>
                <a:latin typeface="Bradley Hand ITC" pitchFamily="66" charset="0"/>
              </a:rPr>
              <a:t>‘Law of Diminishing Marginal Utility’ is the basic cause of the law of demand. </a:t>
            </a:r>
          </a:p>
          <a:p>
            <a:pPr marL="457200" indent="-457200">
              <a:buFont typeface="Arial" panose="020B0604020202020204" pitchFamily="34" charset="0"/>
              <a:buChar char="•"/>
            </a:pPr>
            <a:endParaRPr lang="en-IN" sz="2800" b="1" dirty="0">
              <a:solidFill>
                <a:schemeClr val="bg1">
                  <a:lumMod val="85000"/>
                </a:schemeClr>
              </a:solidFill>
              <a:latin typeface="Bradley Hand ITC" pitchFamily="66" charset="0"/>
            </a:endParaRPr>
          </a:p>
          <a:p>
            <a:pPr marL="457200" indent="-457200">
              <a:buFont typeface="Arial" panose="020B0604020202020204" pitchFamily="34" charset="0"/>
              <a:buChar char="•"/>
            </a:pPr>
            <a:r>
              <a:rPr lang="en-IN" sz="2800" b="1" dirty="0">
                <a:solidFill>
                  <a:schemeClr val="bg1">
                    <a:lumMod val="85000"/>
                  </a:schemeClr>
                </a:solidFill>
                <a:latin typeface="Bradley Hand ITC" pitchFamily="66" charset="0"/>
              </a:rPr>
              <a:t>The ‘Law of Diminishing Marginal Utility’ state that as an individual consumes more and more units of a commodity, the utility derived from it goes on decreasing. </a:t>
            </a:r>
          </a:p>
        </p:txBody>
      </p:sp>
      <p:grpSp>
        <p:nvGrpSpPr>
          <p:cNvPr id="19" name="Gruppieren 20"/>
          <p:cNvGrpSpPr/>
          <p:nvPr/>
        </p:nvGrpSpPr>
        <p:grpSpPr>
          <a:xfrm rot="383809">
            <a:off x="1647079" y="2163548"/>
            <a:ext cx="6638819" cy="4358733"/>
            <a:chOff x="4645151" y="-658054"/>
            <a:chExt cx="14254836" cy="5390998"/>
          </a:xfrm>
        </p:grpSpPr>
        <p:sp>
          <p:nvSpPr>
            <p:cNvPr id="20" name="Rechteck 21"/>
            <p:cNvSpPr/>
            <p:nvPr/>
          </p:nvSpPr>
          <p:spPr bwMode="auto">
            <a:xfrm>
              <a:off x="5473044" y="-493355"/>
              <a:ext cx="13426943" cy="5226299"/>
            </a:xfrm>
            <a:prstGeom prst="rect">
              <a:avLst/>
            </a:prstGeom>
            <a:solidFill>
              <a:srgbClr val="D68ACB"/>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200" b="1" dirty="0">
                  <a:effectLst>
                    <a:outerShdw blurRad="38100" dist="38100" dir="2700000" algn="tl">
                      <a:srgbClr val="000000">
                        <a:alpha val="43137"/>
                      </a:srgbClr>
                    </a:outerShdw>
                  </a:effectLst>
                  <a:cs typeface="MV Boli" pitchFamily="2" charset="0"/>
                </a:rPr>
                <a:t>Hence, to get maximum satisfaction, an individual purchases in such a manner that the marginal utility of the commodity is equal to the price of the commodity. </a:t>
              </a:r>
            </a:p>
            <a:p>
              <a:pPr>
                <a:spcAft>
                  <a:spcPts val="1200"/>
                </a:spcAft>
              </a:pPr>
              <a:r>
                <a:rPr lang="en-IN" sz="2200" b="1" dirty="0">
                  <a:effectLst>
                    <a:outerShdw blurRad="38100" dist="38100" dir="2700000" algn="tl">
                      <a:srgbClr val="000000">
                        <a:alpha val="43137"/>
                      </a:srgbClr>
                    </a:outerShdw>
                  </a:effectLst>
                  <a:cs typeface="MV Boli" pitchFamily="2" charset="0"/>
                </a:rPr>
                <a:t>Hence, when the price of a commodity falls, a rational consumer would purchase more so as to equate the marginal utility and the price level. </a:t>
              </a:r>
            </a:p>
            <a:p>
              <a:pPr>
                <a:spcAft>
                  <a:spcPts val="1200"/>
                </a:spcAft>
              </a:pPr>
              <a:r>
                <a:rPr lang="en-IN" sz="2200" b="1" dirty="0">
                  <a:effectLst>
                    <a:outerShdw blurRad="38100" dist="38100" dir="2700000" algn="tl">
                      <a:srgbClr val="000000">
                        <a:alpha val="43137"/>
                      </a:srgbClr>
                    </a:outerShdw>
                  </a:effectLst>
                  <a:cs typeface="MV Boli" pitchFamily="2" charset="0"/>
                </a:rPr>
                <a:t>Thus, if a consumer wants to purchase larger quantities, then the price must be lowered. </a:t>
              </a:r>
            </a:p>
            <a:p>
              <a:pPr>
                <a:spcAft>
                  <a:spcPts val="1200"/>
                </a:spcAft>
              </a:pPr>
              <a:r>
                <a:rPr lang="en-IN" sz="2200" b="1" dirty="0">
                  <a:effectLst>
                    <a:outerShdw blurRad="38100" dist="38100" dir="2700000" algn="tl">
                      <a:srgbClr val="000000">
                        <a:alpha val="43137"/>
                      </a:srgbClr>
                    </a:outerShdw>
                  </a:effectLst>
                  <a:cs typeface="MV Boli" pitchFamily="2" charset="0"/>
                </a:rPr>
                <a:t>This is also what is meant by the law of demand.</a:t>
              </a:r>
            </a:p>
          </p:txBody>
        </p:sp>
        <p:pic>
          <p:nvPicPr>
            <p:cNvPr id="21" name="Picture 5" descr="Tessafilm_4"/>
            <p:cNvPicPr>
              <a:picLocks noChangeAspect="1" noChangeArrowheads="1"/>
            </p:cNvPicPr>
            <p:nvPr/>
          </p:nvPicPr>
          <p:blipFill>
            <a:blip r:embed="rId13" cstate="email"/>
            <a:srcRect/>
            <a:stretch>
              <a:fillRect/>
            </a:stretch>
          </p:blipFill>
          <p:spPr bwMode="gray">
            <a:xfrm rot="20222041">
              <a:off x="4645151" y="-658054"/>
              <a:ext cx="2229621" cy="525903"/>
            </a:xfrm>
            <a:prstGeom prst="rect">
              <a:avLst/>
            </a:prstGeom>
            <a:noFill/>
          </p:spPr>
        </p:pic>
      </p:grpSp>
      <p:pic>
        <p:nvPicPr>
          <p:cNvPr id="22" name="Picture 21" descr="tip_icon.png">
            <a:hlinkHover r:id="" action="ppaction://hlinkshowjump?jump=nextslide"/>
          </p:cNvPr>
          <p:cNvPicPr>
            <a:picLocks noChangeAspect="1"/>
          </p:cNvPicPr>
          <p:nvPr/>
        </p:nvPicPr>
        <p:blipFill>
          <a:blip r:embed="rId14" cstate="email"/>
          <a:stretch>
            <a:fillRect/>
          </a:stretch>
        </p:blipFill>
        <p:spPr>
          <a:xfrm>
            <a:off x="83555" y="4833659"/>
            <a:ext cx="1413798" cy="933640"/>
          </a:xfrm>
          <a:prstGeom prst="rect">
            <a:avLst/>
          </a:prstGeom>
        </p:spPr>
      </p:pic>
      <p:sp>
        <p:nvSpPr>
          <p:cNvPr id="23" name="Rounded Rectangular Callout 22"/>
          <p:cNvSpPr/>
          <p:nvPr/>
        </p:nvSpPr>
        <p:spPr>
          <a:xfrm>
            <a:off x="62268" y="3704743"/>
            <a:ext cx="1745834" cy="1128916"/>
          </a:xfrm>
          <a:prstGeom prst="wedgeRoundRectCallout">
            <a:avLst>
              <a:gd name="adj1" fmla="val -4344"/>
              <a:gd name="adj2" fmla="val 100539"/>
              <a:gd name="adj3" fmla="val 16667"/>
            </a:avLst>
          </a:prstGeom>
          <a:solidFill>
            <a:srgbClr val="FF97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Roll your mouse over the icon, to learn more.</a:t>
            </a:r>
            <a:endParaRPr lang="en-IN" dirty="0">
              <a:solidFill>
                <a:schemeClr val="tx1"/>
              </a:solidFill>
            </a:endParaRPr>
          </a:p>
        </p:txBody>
      </p:sp>
      <p:sp>
        <p:nvSpPr>
          <p:cNvPr id="24" name="TextBox 23"/>
          <p:cNvSpPr txBox="1">
            <a:spLocks noGrp="1" noSelect="1" noRot="1" noMove="1" noResize="1" noEditPoints="1" noAdjustHandles="1" noChangeArrowheads="1" noChangeShapeType="1" noTextEdit="1"/>
          </p:cNvSpPr>
          <p:nvPr>
            <p:custDataLst>
              <p:tags r:id="rId7"/>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22519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9715702_xl.jpg"/>
          <p:cNvPicPr>
            <a:picLocks noGrp="1" noSelect="1" noRot="1" noMove="1" noResize="1" noEditPoints="1" noAdjustHandles="1" noChangeArrowheads="1" noChangeShapeType="1"/>
          </p:cNvPicPr>
          <p:nvPr>
            <p:custDataLst>
              <p:tags r:id="rId2"/>
            </p:custDataLst>
          </p:nvPr>
        </p:nvPicPr>
        <p:blipFill>
          <a:blip r:embed="rId5" cstate="email"/>
          <a:stretch>
            <a:fillRect/>
          </a:stretch>
        </p:blipFill>
        <p:spPr>
          <a:xfrm>
            <a:off x="0" y="782967"/>
            <a:ext cx="9144000" cy="6102417"/>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Tip!</a:t>
              </a:r>
              <a:endParaRPr lang="en-IN" sz="3200" dirty="0"/>
            </a:p>
          </p:txBody>
        </p:sp>
      </p:grpSp>
      <p:sp>
        <p:nvSpPr>
          <p:cNvPr id="7" name="TextBox 6"/>
          <p:cNvSpPr txBox="1"/>
          <p:nvPr/>
        </p:nvSpPr>
        <p:spPr>
          <a:xfrm rot="20706142">
            <a:off x="2112361" y="2694662"/>
            <a:ext cx="4583728" cy="1631216"/>
          </a:xfrm>
          <a:prstGeom prst="rect">
            <a:avLst/>
          </a:prstGeom>
          <a:noFill/>
        </p:spPr>
        <p:txBody>
          <a:bodyPr wrap="square" rtlCol="0">
            <a:spAutoFit/>
          </a:bodyPr>
          <a:lstStyle/>
          <a:p>
            <a:r>
              <a:rPr lang="en-IN" sz="2000" b="1" dirty="0">
                <a:solidFill>
                  <a:schemeClr val="bg1"/>
                </a:solidFill>
              </a:rPr>
              <a:t>The Law of Diminishing Marginal Utility was initially formulated by a German economist H.H. Gossen, but was systematically formulated by Alfred Marshall.</a:t>
            </a:r>
            <a:endParaRPr lang="en-IN" sz="2000" dirty="0">
              <a:solidFill>
                <a:schemeClr val="bg1"/>
              </a:solidFill>
            </a:endParaRP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08675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779803_xl.jpg"/>
          <p:cNvPicPr>
            <a:picLocks noGrp="1" noSelect="1" noRot="1" noMove="1" noResize="1" noEditPoints="1" noAdjustHandles="1" noChangeArrowheads="1" noChangeShapeType="1"/>
          </p:cNvPicPr>
          <p:nvPr>
            <p:custDataLst>
              <p:tags r:id="rId2"/>
            </p:custDataLst>
          </p:nvPr>
        </p:nvPicPr>
        <p:blipFill>
          <a:blip r:embed="rId5" cstate="email"/>
          <a:srcRect/>
          <a:stretch>
            <a:fillRect/>
          </a:stretch>
        </p:blipFill>
        <p:spPr>
          <a:xfrm>
            <a:off x="0" y="836712"/>
            <a:ext cx="9144000" cy="6021288"/>
          </a:xfrm>
          <a:prstGeom prst="rect">
            <a:avLst/>
          </a:prstGeom>
        </p:spPr>
      </p:pic>
      <p:sp>
        <p:nvSpPr>
          <p:cNvPr id="7" name="Textfeld 4"/>
          <p:cNvSpPr txBox="1"/>
          <p:nvPr/>
        </p:nvSpPr>
        <p:spPr bwMode="gray">
          <a:xfrm>
            <a:off x="2051720" y="3717032"/>
            <a:ext cx="3240360" cy="1477328"/>
          </a:xfrm>
          <a:prstGeom prst="rect">
            <a:avLst/>
          </a:prstGeom>
          <a:noFill/>
        </p:spPr>
        <p:txBody>
          <a:bodyPr wrap="square" rtlCol="0">
            <a:spAutoFit/>
          </a:bodyPr>
          <a:lstStyle/>
          <a:p>
            <a:pPr algn="ctr">
              <a:lnSpc>
                <a:spcPct val="90000"/>
              </a:lnSpc>
            </a:pPr>
            <a:r>
              <a:rPr lang="en-IN" sz="2000" b="1" dirty="0">
                <a:solidFill>
                  <a:schemeClr val="accent1">
                    <a:lumMod val="75000"/>
                  </a:schemeClr>
                </a:solidFill>
                <a:effectLst>
                  <a:outerShdw blurRad="38100" dist="38100" dir="2700000" algn="tl">
                    <a:srgbClr val="000000">
                      <a:alpha val="43137"/>
                    </a:srgbClr>
                  </a:outerShdw>
                </a:effectLst>
                <a:latin typeface="Segoe Print" pitchFamily="2" charset="0"/>
              </a:rPr>
              <a:t>Let us now look at a real life example to understand the ‘Law of Diminishing Marginal Utility’. </a:t>
            </a:r>
            <a:endParaRPr lang="en-US" sz="2000" b="1" dirty="0">
              <a:solidFill>
                <a:schemeClr val="accent1">
                  <a:lumMod val="75000"/>
                </a:schemeClr>
              </a:solidFill>
              <a:effectLst>
                <a:outerShdw blurRad="38100" dist="38100" dir="2700000" algn="tl">
                  <a:srgbClr val="000000">
                    <a:alpha val="43137"/>
                  </a:srgbClr>
                </a:outerShdw>
              </a:effectLst>
              <a:latin typeface="Segoe Print" pitchFamily="2" charset="0"/>
            </a:endParaRP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53934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750897_xl.jpg"/>
          <p:cNvPicPr>
            <a:picLocks noGrp="1" noSelect="1" noRot="1" noMove="1" noResize="1" noEditPoints="1" noAdjustHandles="1" noChangeArrowheads="1" noChangeShapeType="1"/>
          </p:cNvPicPr>
          <p:nvPr>
            <p:custDataLst>
              <p:tags r:id="rId2"/>
            </p:custDataLst>
          </p:nvPr>
        </p:nvPicPr>
        <p:blipFill>
          <a:blip r:embed="rId6" cstate="email">
            <a:clrChange>
              <a:clrFrom>
                <a:srgbClr val="FFFFFF"/>
              </a:clrFrom>
              <a:clrTo>
                <a:srgbClr val="FFFFFF">
                  <a:alpha val="0"/>
                </a:srgbClr>
              </a:clrTo>
            </a:clrChange>
          </a:blip>
          <a:srcRect/>
          <a:stretch>
            <a:fillRect/>
          </a:stretch>
        </p:blipFill>
        <p:spPr>
          <a:xfrm rot="16200000">
            <a:off x="972981" y="-892858"/>
            <a:ext cx="6696744" cy="943580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820880" y="1652602"/>
            <a:ext cx="5808519" cy="4499999"/>
          </a:xfrm>
          <a:prstGeom prst="rect">
            <a:avLst/>
          </a:prstGeom>
        </p:spPr>
      </p:pic>
      <p:grpSp>
        <p:nvGrpSpPr>
          <p:cNvPr id="7" name="Group 12"/>
          <p:cNvGrpSpPr/>
          <p:nvPr/>
        </p:nvGrpSpPr>
        <p:grpSpPr>
          <a:xfrm>
            <a:off x="6089072" y="1652602"/>
            <a:ext cx="2227343" cy="4499999"/>
            <a:chOff x="4788024" y="836712"/>
            <a:chExt cx="4355976" cy="6021288"/>
          </a:xfrm>
        </p:grpSpPr>
        <p:sp>
          <p:nvSpPr>
            <p:cNvPr id="8" name="Rectangle 7"/>
            <p:cNvSpPr/>
            <p:nvPr/>
          </p:nvSpPr>
          <p:spPr>
            <a:xfrm>
              <a:off x="4788024" y="836712"/>
              <a:ext cx="4355976" cy="6021288"/>
            </a:xfrm>
            <a:prstGeom prst="rect">
              <a:avLst/>
            </a:prstGeom>
            <a:blipFill dpi="0" rotWithShape="1">
              <a:blip r:embed="rId9" cstate="email">
                <a:alphaModFix amt="65000"/>
                <a:lum bright="-15000"/>
              </a:blip>
              <a:srcRect/>
              <a:stretch>
                <a:fillRect/>
              </a:stretch>
            </a:blipFill>
            <a:ln>
              <a:solidFill>
                <a:srgbClr val="6FC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4829723" y="901215"/>
              <a:ext cx="4271505" cy="2800409"/>
            </a:xfrm>
            <a:prstGeom prst="rect">
              <a:avLst/>
            </a:prstGeom>
            <a:noFill/>
            <a:ln>
              <a:noFill/>
            </a:ln>
          </p:spPr>
          <p:txBody>
            <a:bodyPr wrap="square" rtlCol="0">
              <a:spAutoFit/>
            </a:bodyPr>
            <a:lstStyle/>
            <a:p>
              <a:pPr>
                <a:spcAft>
                  <a:spcPts val="1200"/>
                </a:spcAft>
              </a:pPr>
              <a:r>
                <a:rPr lang="en-IN" sz="2000" b="1" dirty="0">
                  <a:solidFill>
                    <a:schemeClr val="bg1"/>
                  </a:solidFill>
                  <a:effectLst>
                    <a:glow rad="228600">
                      <a:schemeClr val="tx1">
                        <a:alpha val="40000"/>
                      </a:schemeClr>
                    </a:glow>
                  </a:effectLst>
                </a:rPr>
                <a:t>Rachel is very fond of mangoes. She eats six mangoes in ten minutes.</a:t>
              </a:r>
            </a:p>
            <a:p>
              <a:pPr>
                <a:spcAft>
                  <a:spcPts val="1200"/>
                </a:spcAft>
              </a:pPr>
              <a:r>
                <a:rPr lang="en-IN" sz="2000" b="1" dirty="0">
                  <a:solidFill>
                    <a:schemeClr val="bg1"/>
                  </a:solidFill>
                  <a:effectLst>
                    <a:glow rad="228600">
                      <a:schemeClr val="tx1">
                        <a:alpha val="40000"/>
                      </a:schemeClr>
                    </a:glow>
                  </a:effectLst>
                </a:rPr>
                <a:t>Eating mangoes gives Rachel a sense of satisfaction or happiness.</a:t>
              </a:r>
            </a:p>
          </p:txBody>
        </p:sp>
      </p:grpSp>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44050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lide(fromLeft)">
                                      <p:cBhvr>
                                        <p:cTn id="10" dur="500"/>
                                        <p:tgtEl>
                                          <p:spTgt spid="7"/>
                                        </p:tgtEl>
                                      </p:cBhvr>
                                    </p:animEffect>
                                  </p:childTnLst>
                                </p:cTn>
                              </p:par>
                              <p:par>
                                <p:cTn id="11" presetID="12" presetClass="entr" presetSubtype="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Righ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750897_xl.jpg"/>
          <p:cNvPicPr>
            <a:picLocks noGrp="1" noSelect="1" noRot="1" noMove="1" noResize="1" noEditPoints="1" noAdjustHandles="1" noChangeArrowheads="1" noChangeShapeType="1"/>
          </p:cNvPicPr>
          <p:nvPr>
            <p:custDataLst>
              <p:tags r:id="rId2"/>
            </p:custDataLst>
          </p:nvPr>
        </p:nvPicPr>
        <p:blipFill>
          <a:blip r:embed="rId6" cstate="email">
            <a:clrChange>
              <a:clrFrom>
                <a:srgbClr val="FFFFFF"/>
              </a:clrFrom>
              <a:clrTo>
                <a:srgbClr val="FFFFFF">
                  <a:alpha val="0"/>
                </a:srgbClr>
              </a:clrTo>
            </a:clrChange>
          </a:blip>
          <a:srcRect/>
          <a:stretch>
            <a:fillRect/>
          </a:stretch>
        </p:blipFill>
        <p:spPr>
          <a:xfrm rot="16200000">
            <a:off x="972981" y="-892858"/>
            <a:ext cx="6696744" cy="943580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pic>
        <p:nvPicPr>
          <p:cNvPr id="14" name="Picture 13"/>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3210791" y="1690416"/>
            <a:ext cx="5113926" cy="4464495"/>
          </a:xfrm>
          <a:prstGeom prst="rect">
            <a:avLst/>
          </a:prstGeom>
        </p:spPr>
      </p:pic>
      <p:grpSp>
        <p:nvGrpSpPr>
          <p:cNvPr id="11" name="Group 11"/>
          <p:cNvGrpSpPr/>
          <p:nvPr/>
        </p:nvGrpSpPr>
        <p:grpSpPr>
          <a:xfrm>
            <a:off x="827584" y="1690417"/>
            <a:ext cx="2383207" cy="4464495"/>
            <a:chOff x="0" y="908720"/>
            <a:chExt cx="3491880" cy="5976000"/>
          </a:xfrm>
        </p:grpSpPr>
        <p:sp>
          <p:nvSpPr>
            <p:cNvPr id="12" name="Rectangle 11"/>
            <p:cNvSpPr/>
            <p:nvPr/>
          </p:nvSpPr>
          <p:spPr>
            <a:xfrm>
              <a:off x="0" y="908720"/>
              <a:ext cx="3491880" cy="5976000"/>
            </a:xfrm>
            <a:prstGeom prst="rect">
              <a:avLst/>
            </a:prstGeom>
            <a:blipFill dpi="0" rotWithShape="1">
              <a:blip r:embed="rId9" cstate="email">
                <a:alphaModFix amt="70000"/>
                <a:lum bright="-30000"/>
              </a:blip>
              <a:srcRect/>
              <a:stretch>
                <a:fillRect/>
              </a:stretch>
            </a:blipFill>
            <a:ln>
              <a:solidFill>
                <a:srgbClr val="FF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p:cNvSpPr txBox="1"/>
            <p:nvPr/>
          </p:nvSpPr>
          <p:spPr>
            <a:xfrm>
              <a:off x="179512" y="1005107"/>
              <a:ext cx="3250013" cy="2595460"/>
            </a:xfrm>
            <a:prstGeom prst="rect">
              <a:avLst/>
            </a:prstGeom>
            <a:noFill/>
          </p:spPr>
          <p:txBody>
            <a:bodyPr wrap="square" rtlCol="0">
              <a:spAutoFit/>
            </a:bodyPr>
            <a:lstStyle/>
            <a:p>
              <a:pPr indent="-457200">
                <a:spcAft>
                  <a:spcPts val="1200"/>
                </a:spcAft>
              </a:pPr>
              <a:r>
                <a:rPr lang="en-IN" sz="2000" b="1" dirty="0">
                  <a:solidFill>
                    <a:schemeClr val="bg1"/>
                  </a:solidFill>
                  <a:effectLst>
                    <a:glow rad="228600">
                      <a:schemeClr val="tx1">
                        <a:alpha val="40000"/>
                      </a:schemeClr>
                    </a:glow>
                  </a:effectLst>
                </a:rPr>
                <a:t>The happiness or satisfaction that is derived from the consumption of a commodity is known as ‘utility’.</a:t>
              </a:r>
            </a:p>
          </p:txBody>
        </p:sp>
      </p:grpSp>
      <p:sp>
        <p:nvSpPr>
          <p:cNvPr id="15" name="TextBox 14"/>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69507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Right)">
                                      <p:cBhvr>
                                        <p:cTn id="7" dur="500"/>
                                        <p:tgtEl>
                                          <p:spTgt spid="11"/>
                                        </p:tgtEl>
                                      </p:cBhvr>
                                    </p:animEffect>
                                  </p:childTnLst>
                                </p:cTn>
                              </p:par>
                              <p:par>
                                <p:cTn id="8" presetID="1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lide(from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750897_xl.jpg"/>
          <p:cNvPicPr>
            <a:picLocks noGrp="1" noSelect="1" noRot="1" noMove="1" noResize="1" noEditPoints="1" noAdjustHandles="1" noChangeArrowheads="1" noChangeShapeType="1"/>
          </p:cNvPicPr>
          <p:nvPr>
            <p:custDataLst>
              <p:tags r:id="rId2"/>
            </p:custDataLst>
          </p:nvPr>
        </p:nvPicPr>
        <p:blipFill>
          <a:blip r:embed="rId6" cstate="email">
            <a:clrChange>
              <a:clrFrom>
                <a:srgbClr val="FFFFFF"/>
              </a:clrFrom>
              <a:clrTo>
                <a:srgbClr val="FFFFFF">
                  <a:alpha val="0"/>
                </a:srgbClr>
              </a:clrTo>
            </a:clrChange>
          </a:blip>
          <a:srcRect/>
          <a:stretch>
            <a:fillRect/>
          </a:stretch>
        </p:blipFill>
        <p:spPr>
          <a:xfrm rot="16200000">
            <a:off x="972981" y="-892858"/>
            <a:ext cx="6696744" cy="943580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a:xfrm>
            <a:off x="828175" y="1665304"/>
            <a:ext cx="4391897" cy="4500000"/>
          </a:xfrm>
          <a:prstGeom prst="rect">
            <a:avLst/>
          </a:prstGeom>
        </p:spPr>
      </p:pic>
      <p:sp>
        <p:nvSpPr>
          <p:cNvPr id="11" name="Rectangle 10"/>
          <p:cNvSpPr/>
          <p:nvPr/>
        </p:nvSpPr>
        <p:spPr>
          <a:xfrm>
            <a:off x="914399" y="3906980"/>
            <a:ext cx="1423555" cy="914401"/>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Happiness &amp; Satisfaction</a:t>
            </a:r>
          </a:p>
        </p:txBody>
      </p:sp>
      <p:sp>
        <p:nvSpPr>
          <p:cNvPr id="12" name="Rectangle 11"/>
          <p:cNvSpPr/>
          <p:nvPr/>
        </p:nvSpPr>
        <p:spPr>
          <a:xfrm>
            <a:off x="3678383" y="3906979"/>
            <a:ext cx="1472492" cy="914401"/>
          </a:xfrm>
          <a:prstGeom prst="rect">
            <a:avLst/>
          </a:prstGeom>
          <a:solidFill>
            <a:schemeClr val="tx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Consumption of Commodities</a:t>
            </a:r>
          </a:p>
        </p:txBody>
      </p:sp>
      <p:grpSp>
        <p:nvGrpSpPr>
          <p:cNvPr id="7" name="Group 21"/>
          <p:cNvGrpSpPr/>
          <p:nvPr/>
        </p:nvGrpSpPr>
        <p:grpSpPr>
          <a:xfrm>
            <a:off x="5230463" y="1665304"/>
            <a:ext cx="3096344" cy="4499997"/>
            <a:chOff x="0" y="908720"/>
            <a:chExt cx="3491880" cy="5976000"/>
          </a:xfrm>
        </p:grpSpPr>
        <p:sp>
          <p:nvSpPr>
            <p:cNvPr id="8" name="Rectangle 7"/>
            <p:cNvSpPr/>
            <p:nvPr/>
          </p:nvSpPr>
          <p:spPr>
            <a:xfrm>
              <a:off x="0" y="908720"/>
              <a:ext cx="3491880" cy="5976000"/>
            </a:xfrm>
            <a:prstGeom prst="rect">
              <a:avLst/>
            </a:prstGeom>
            <a:blipFill dpi="0" rotWithShape="1">
              <a:blip r:embed="rId9" cstate="email">
                <a:alphaModFix amt="65000"/>
                <a:lum bright="-30000"/>
              </a:blip>
              <a:srcRect/>
              <a:stretch>
                <a:fillRect/>
              </a:stretch>
            </a:bli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85520" y="1165263"/>
              <a:ext cx="3342870" cy="5231713"/>
            </a:xfrm>
            <a:prstGeom prst="rect">
              <a:avLst/>
            </a:prstGeom>
            <a:noFill/>
          </p:spPr>
          <p:txBody>
            <a:bodyPr wrap="square" rtlCol="0">
              <a:spAutoFit/>
            </a:bodyPr>
            <a:lstStyle/>
            <a:p>
              <a:pPr indent="-457200">
                <a:spcAft>
                  <a:spcPts val="1200"/>
                </a:spcAft>
              </a:pPr>
              <a:r>
                <a:rPr lang="en-IN" sz="2000" b="1" dirty="0">
                  <a:solidFill>
                    <a:schemeClr val="bg1"/>
                  </a:solidFill>
                  <a:effectLst>
                    <a:glow rad="228600">
                      <a:schemeClr val="tx1">
                        <a:alpha val="40000"/>
                      </a:schemeClr>
                    </a:glow>
                  </a:effectLst>
                </a:rPr>
                <a:t>Utility is an important concept in economics and shows the want-satisfying power of a commodity. Utility can be measured in units known as ‘utils’.</a:t>
              </a:r>
            </a:p>
            <a:p>
              <a:pPr indent="-457200">
                <a:spcAft>
                  <a:spcPts val="1200"/>
                </a:spcAft>
              </a:pPr>
              <a:r>
                <a:rPr lang="en-IN" sz="2000" b="1" dirty="0">
                  <a:solidFill>
                    <a:schemeClr val="bg1"/>
                  </a:solidFill>
                  <a:effectLst>
                    <a:glow rad="228600">
                      <a:schemeClr val="tx1">
                        <a:alpha val="40000"/>
                      </a:schemeClr>
                    </a:glow>
                  </a:effectLst>
                </a:rPr>
                <a:t>Also, the total satisfaction that a consumer derives from the consumption of a specific quantity of a commodity is known as ‘total utility’.</a:t>
              </a:r>
            </a:p>
          </p:txBody>
        </p:sp>
      </p:grpSp>
      <p:sp>
        <p:nvSpPr>
          <p:cNvPr id="14" name="TextBox 13"/>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64666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Left)">
                                      <p:cBhvr>
                                        <p:cTn id="7" dur="500"/>
                                        <p:tgtEl>
                                          <p:spTgt spid="7"/>
                                        </p:tgtEl>
                                      </p:cBhvr>
                                    </p:animEffect>
                                  </p:childTnLst>
                                </p:cTn>
                              </p:par>
                              <p:par>
                                <p:cTn id="8" presetID="1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p:tgtEl>
                                          <p:spTgt spid="10"/>
                                        </p:tgtEl>
                                        <p:attrNameLst>
                                          <p:attrName>ppt_x</p:attrName>
                                        </p:attrNameLst>
                                      </p:cBhvr>
                                      <p:tavLst>
                                        <p:tav tm="0">
                                          <p:val>
                                            <p:strVal val="#ppt_x+#ppt_w*1.125000"/>
                                          </p:val>
                                        </p:tav>
                                        <p:tav tm="100000">
                                          <p:val>
                                            <p:strVal val="#ppt_x"/>
                                          </p:val>
                                        </p:tav>
                                      </p:tavLst>
                                    </p:anim>
                                    <p:animEffect transition="in" filter="wipe(left)">
                                      <p:cBhvr>
                                        <p:cTn id="11" dur="500"/>
                                        <p:tgtEl>
                                          <p:spTgt spid="10"/>
                                        </p:tgtEl>
                                      </p:cBhvr>
                                    </p:animEffect>
                                  </p:childTnLst>
                                </p:cTn>
                              </p:par>
                              <p:par>
                                <p:cTn id="12" presetID="12" presetClass="entr" presetSubtype="2"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p:tgtEl>
                                          <p:spTgt spid="11"/>
                                        </p:tgtEl>
                                        <p:attrNameLst>
                                          <p:attrName>ppt_x</p:attrName>
                                        </p:attrNameLst>
                                      </p:cBhvr>
                                      <p:tavLst>
                                        <p:tav tm="0">
                                          <p:val>
                                            <p:strVal val="#ppt_x+#ppt_w*1.125000"/>
                                          </p:val>
                                        </p:tav>
                                        <p:tav tm="100000">
                                          <p:val>
                                            <p:strVal val="#ppt_x"/>
                                          </p:val>
                                        </p:tav>
                                      </p:tavLst>
                                    </p:anim>
                                    <p:animEffect transition="in" filter="wipe(left)">
                                      <p:cBhvr>
                                        <p:cTn id="15" dur="500"/>
                                        <p:tgtEl>
                                          <p:spTgt spid="11"/>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p:tgtEl>
                                          <p:spTgt spid="12"/>
                                        </p:tgtEl>
                                        <p:attrNameLst>
                                          <p:attrName>ppt_x</p:attrName>
                                        </p:attrNameLst>
                                      </p:cBhvr>
                                      <p:tavLst>
                                        <p:tav tm="0">
                                          <p:val>
                                            <p:strVal val="#ppt_x+#ppt_w*1.125000"/>
                                          </p:val>
                                        </p:tav>
                                        <p:tav tm="100000">
                                          <p:val>
                                            <p:strVal val="#ppt_x"/>
                                          </p:val>
                                        </p:tav>
                                      </p:tavLst>
                                    </p:anim>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750897_xl.jpg"/>
          <p:cNvPicPr>
            <a:picLocks noGrp="1" noSelect="1" noRot="1" noMove="1" noResize="1" noEditPoints="1" noAdjustHandles="1" noChangeArrowheads="1" noChangeShapeType="1"/>
          </p:cNvPicPr>
          <p:nvPr>
            <p:custDataLst>
              <p:tags r:id="rId2"/>
            </p:custDataLst>
          </p:nvPr>
        </p:nvPicPr>
        <p:blipFill>
          <a:blip r:embed="rId6" cstate="email">
            <a:clrChange>
              <a:clrFrom>
                <a:srgbClr val="FFFFFF"/>
              </a:clrFrom>
              <a:clrTo>
                <a:srgbClr val="FFFFFF">
                  <a:alpha val="0"/>
                </a:srgbClr>
              </a:clrTo>
            </a:clrChange>
          </a:blip>
          <a:srcRect/>
          <a:stretch>
            <a:fillRect/>
          </a:stretch>
        </p:blipFill>
        <p:spPr>
          <a:xfrm rot="16200000">
            <a:off x="972981" y="-892858"/>
            <a:ext cx="6696744" cy="943580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3719946" y="1665304"/>
            <a:ext cx="4613564" cy="4499999"/>
          </a:xfrm>
          <a:prstGeom prst="rect">
            <a:avLst/>
          </a:prstGeom>
        </p:spPr>
      </p:pic>
      <p:grpSp>
        <p:nvGrpSpPr>
          <p:cNvPr id="7" name="Group 11"/>
          <p:cNvGrpSpPr/>
          <p:nvPr/>
        </p:nvGrpSpPr>
        <p:grpSpPr>
          <a:xfrm>
            <a:off x="827584" y="1665304"/>
            <a:ext cx="2892362" cy="4499999"/>
            <a:chOff x="0" y="908720"/>
            <a:chExt cx="3491880" cy="5976000"/>
          </a:xfrm>
        </p:grpSpPr>
        <p:sp>
          <p:nvSpPr>
            <p:cNvPr id="8" name="Rectangle 7"/>
            <p:cNvSpPr/>
            <p:nvPr/>
          </p:nvSpPr>
          <p:spPr>
            <a:xfrm>
              <a:off x="0" y="908720"/>
              <a:ext cx="3491880" cy="5976000"/>
            </a:xfrm>
            <a:prstGeom prst="rect">
              <a:avLst/>
            </a:prstGeom>
            <a:blipFill dpi="0" rotWithShape="1">
              <a:blip r:embed="rId9" cstate="email">
                <a:alphaModFix amt="65000"/>
                <a:lum contrast="-30000"/>
              </a:blip>
              <a:srcRect/>
              <a:stretch>
                <a:fillRect/>
              </a:stretch>
            </a:bli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62355" y="996735"/>
              <a:ext cx="3367170" cy="2983710"/>
            </a:xfrm>
            <a:prstGeom prst="rect">
              <a:avLst/>
            </a:prstGeom>
            <a:noFill/>
          </p:spPr>
          <p:txBody>
            <a:bodyPr wrap="square" rtlCol="0">
              <a:spAutoFit/>
            </a:bodyPr>
            <a:lstStyle/>
            <a:p>
              <a:pPr indent="-457200">
                <a:spcAft>
                  <a:spcPts val="1200"/>
                </a:spcAft>
              </a:pPr>
              <a:r>
                <a:rPr lang="en-IN" sz="2000" b="1" dirty="0">
                  <a:solidFill>
                    <a:schemeClr val="bg1"/>
                  </a:solidFill>
                  <a:effectLst>
                    <a:glow rad="228600">
                      <a:schemeClr val="tx1">
                        <a:alpha val="40000"/>
                      </a:schemeClr>
                    </a:glow>
                  </a:effectLst>
                </a:rPr>
                <a:t>Do you think the amount of satisfaction that Rachel would get from eating the last mango would be the same as she gets from the first one?</a:t>
              </a:r>
            </a:p>
          </p:txBody>
        </p:sp>
      </p:grpSp>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25498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Right)">
                                      <p:cBhvr>
                                        <p:cTn id="7" dur="500"/>
                                        <p:tgtEl>
                                          <p:spTgt spid="7"/>
                                        </p:tgtEl>
                                      </p:cBhvr>
                                    </p:animEffect>
                                  </p:childTnLst>
                                </p:cTn>
                              </p:par>
                              <p:par>
                                <p:cTn id="8" presetID="1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lide(from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1385392"/>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33762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750897_xl.jpg"/>
          <p:cNvPicPr>
            <a:picLocks noGrp="1" noSelect="1" noRot="1" noMove="1" noResize="1" noEditPoints="1" noAdjustHandles="1" noChangeArrowheads="1" noChangeShapeType="1"/>
          </p:cNvPicPr>
          <p:nvPr>
            <p:custDataLst>
              <p:tags r:id="rId2"/>
            </p:custDataLst>
          </p:nvPr>
        </p:nvPicPr>
        <p:blipFill>
          <a:blip r:embed="rId6" cstate="email">
            <a:clrChange>
              <a:clrFrom>
                <a:srgbClr val="FFFFFF"/>
              </a:clrFrom>
              <a:clrTo>
                <a:srgbClr val="FFFFFF">
                  <a:alpha val="0"/>
                </a:srgbClr>
              </a:clrTo>
            </a:clrChange>
          </a:blip>
          <a:srcRect/>
          <a:stretch>
            <a:fillRect/>
          </a:stretch>
        </p:blipFill>
        <p:spPr>
          <a:xfrm rot="16200000">
            <a:off x="972981" y="-892858"/>
            <a:ext cx="6696744" cy="943580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pic>
        <p:nvPicPr>
          <p:cNvPr id="24" name="Picture 23"/>
          <p:cNvPicPr>
            <a:picLocks noGrp="1" noSelect="1" noRot="1" noMove="1" noResize="1" noEditPoints="1" noAdjustHandles="1" noChangeArrowheads="1" noChangeShapeType="1"/>
          </p:cNvPicPr>
          <p:nvPr>
            <p:custDataLst>
              <p:tags r:id="rId3"/>
            </p:custDataLst>
          </p:nvPr>
        </p:nvPicPr>
        <p:blipFill>
          <a:blip r:embed="rId8" cstate="email"/>
          <a:stretch>
            <a:fillRect/>
          </a:stretch>
        </p:blipFill>
        <p:spPr>
          <a:xfrm>
            <a:off x="841663" y="1652601"/>
            <a:ext cx="4789550" cy="4500000"/>
          </a:xfrm>
          <a:prstGeom prst="rect">
            <a:avLst/>
          </a:prstGeom>
        </p:spPr>
      </p:pic>
      <p:grpSp>
        <p:nvGrpSpPr>
          <p:cNvPr id="7" name="Group 12"/>
          <p:cNvGrpSpPr/>
          <p:nvPr/>
        </p:nvGrpSpPr>
        <p:grpSpPr>
          <a:xfrm>
            <a:off x="5631874" y="1652602"/>
            <a:ext cx="2684542" cy="4757187"/>
            <a:chOff x="4788024" y="836712"/>
            <a:chExt cx="4355976" cy="6365422"/>
          </a:xfrm>
        </p:grpSpPr>
        <p:sp>
          <p:nvSpPr>
            <p:cNvPr id="8" name="Rectangle 7"/>
            <p:cNvSpPr/>
            <p:nvPr/>
          </p:nvSpPr>
          <p:spPr>
            <a:xfrm>
              <a:off x="4788024" y="836712"/>
              <a:ext cx="4355976" cy="6021288"/>
            </a:xfrm>
            <a:prstGeom prst="rect">
              <a:avLst/>
            </a:prstGeom>
            <a:blipFill dpi="0" rotWithShape="1">
              <a:blip r:embed="rId9" cstate="email">
                <a:alphaModFix amt="65000"/>
                <a:lum bright="-15000"/>
              </a:blip>
              <a:srcRect/>
              <a:stretch>
                <a:fillRect/>
              </a:stretch>
            </a:blipFill>
            <a:ln>
              <a:solidFill>
                <a:srgbClr val="6FC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4829723" y="901215"/>
              <a:ext cx="4271504" cy="6300919"/>
            </a:xfrm>
            <a:prstGeom prst="rect">
              <a:avLst/>
            </a:prstGeom>
            <a:noFill/>
            <a:ln>
              <a:noFill/>
            </a:ln>
          </p:spPr>
          <p:txBody>
            <a:bodyPr wrap="square" rtlCol="0">
              <a:spAutoFit/>
            </a:bodyPr>
            <a:lstStyle/>
            <a:p>
              <a:pPr>
                <a:spcAft>
                  <a:spcPts val="1200"/>
                </a:spcAft>
              </a:pPr>
              <a:r>
                <a:rPr lang="en-IN" sz="2000" b="1" dirty="0">
                  <a:solidFill>
                    <a:schemeClr val="bg1"/>
                  </a:solidFill>
                  <a:effectLst>
                    <a:glow rad="228600">
                      <a:schemeClr val="tx1">
                        <a:alpha val="40000"/>
                      </a:schemeClr>
                    </a:glow>
                  </a:effectLst>
                </a:rPr>
                <a:t>It is obvious that as Rachel eats the mangoes one by one, the satisfaction or happiness that she derives from each one decreases with each unit.  This is because, as her stomach gets full, she would not like to eat more and would enjoy the mangoes less.</a:t>
              </a:r>
            </a:p>
          </p:txBody>
        </p:sp>
      </p:grpSp>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06072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Left)">
                                      <p:cBhvr>
                                        <p:cTn id="7" dur="500"/>
                                        <p:tgtEl>
                                          <p:spTgt spid="7"/>
                                        </p:tgtEl>
                                      </p:cBhvr>
                                    </p:animEffect>
                                  </p:childTnLst>
                                </p:cTn>
                              </p:par>
                              <p:par>
                                <p:cTn id="8" presetID="12" presetClass="entr" presetSubtype="2"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slide(fromRight)">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750897_xl.jpg"/>
          <p:cNvPicPr>
            <a:picLocks noGrp="1" noSelect="1" noRot="1" noMove="1" noResize="1" noEditPoints="1" noAdjustHandles="1" noChangeArrowheads="1" noChangeShapeType="1"/>
          </p:cNvPicPr>
          <p:nvPr>
            <p:custDataLst>
              <p:tags r:id="rId2"/>
            </p:custDataLst>
          </p:nvPr>
        </p:nvPicPr>
        <p:blipFill>
          <a:blip r:embed="rId6" cstate="email">
            <a:clrChange>
              <a:clrFrom>
                <a:srgbClr val="FFFFFF"/>
              </a:clrFrom>
              <a:clrTo>
                <a:srgbClr val="FFFFFF">
                  <a:alpha val="0"/>
                </a:srgbClr>
              </a:clrTo>
            </a:clrChange>
          </a:blip>
          <a:srcRect/>
          <a:stretch>
            <a:fillRect/>
          </a:stretch>
        </p:blipFill>
        <p:spPr>
          <a:xfrm rot="16200000">
            <a:off x="972981" y="-892858"/>
            <a:ext cx="6696744" cy="943580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pic>
        <p:nvPicPr>
          <p:cNvPr id="7" name="Picture 6"/>
          <p:cNvPicPr>
            <a:picLocks noGrp="1" noSelect="1" noRot="1" noMove="1" noResize="1" noEditPoints="1" noAdjustHandles="1" noChangeArrowheads="1" noChangeShapeType="1"/>
          </p:cNvPicPr>
          <p:nvPr>
            <p:custDataLst>
              <p:tags r:id="rId3"/>
            </p:custDataLst>
          </p:nvPr>
        </p:nvPicPr>
        <p:blipFill>
          <a:blip r:embed="rId8" cstate="email"/>
          <a:stretch>
            <a:fillRect/>
          </a:stretch>
        </p:blipFill>
        <p:spPr>
          <a:xfrm>
            <a:off x="3553692" y="1690417"/>
            <a:ext cx="4755140" cy="4448664"/>
          </a:xfrm>
          <a:prstGeom prst="rect">
            <a:avLst/>
          </a:prstGeom>
        </p:spPr>
      </p:pic>
      <p:grpSp>
        <p:nvGrpSpPr>
          <p:cNvPr id="11" name="Group 11"/>
          <p:cNvGrpSpPr/>
          <p:nvPr/>
        </p:nvGrpSpPr>
        <p:grpSpPr>
          <a:xfrm>
            <a:off x="827584" y="1690417"/>
            <a:ext cx="2726108" cy="4464495"/>
            <a:chOff x="0" y="908720"/>
            <a:chExt cx="3491880" cy="5976000"/>
          </a:xfrm>
        </p:grpSpPr>
        <p:sp>
          <p:nvSpPr>
            <p:cNvPr id="12" name="Rectangle 11"/>
            <p:cNvSpPr/>
            <p:nvPr/>
          </p:nvSpPr>
          <p:spPr>
            <a:xfrm>
              <a:off x="0" y="908720"/>
              <a:ext cx="3491880" cy="5976000"/>
            </a:xfrm>
            <a:prstGeom prst="rect">
              <a:avLst/>
            </a:prstGeom>
            <a:blipFill dpi="0" rotWithShape="1">
              <a:blip r:embed="rId9" cstate="email">
                <a:alphaModFix amt="70000"/>
                <a:lum bright="-30000"/>
              </a:blip>
              <a:srcRect/>
              <a:stretch>
                <a:fillRect/>
              </a:stretch>
            </a:blipFill>
            <a:ln>
              <a:solidFill>
                <a:srgbClr val="FF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p:cNvSpPr txBox="1"/>
            <p:nvPr/>
          </p:nvSpPr>
          <p:spPr>
            <a:xfrm>
              <a:off x="179512" y="1005107"/>
              <a:ext cx="3250013" cy="4449360"/>
            </a:xfrm>
            <a:prstGeom prst="rect">
              <a:avLst/>
            </a:prstGeom>
            <a:noFill/>
          </p:spPr>
          <p:txBody>
            <a:bodyPr wrap="square" rtlCol="0">
              <a:spAutoFit/>
            </a:bodyPr>
            <a:lstStyle/>
            <a:p>
              <a:pPr indent="-457200">
                <a:spcAft>
                  <a:spcPts val="1200"/>
                </a:spcAft>
              </a:pPr>
              <a:r>
                <a:rPr lang="en-IN" sz="2000" b="1" dirty="0">
                  <a:solidFill>
                    <a:schemeClr val="bg1"/>
                  </a:solidFill>
                  <a:effectLst>
                    <a:glow rad="228600">
                      <a:schemeClr val="tx1">
                        <a:alpha val="40000"/>
                      </a:schemeClr>
                    </a:glow>
                  </a:effectLst>
                </a:rPr>
                <a:t>The satisfaction derived from consumption of an additional unit of a commodity is known as ‘marginal utility’. </a:t>
              </a:r>
            </a:p>
            <a:p>
              <a:pPr indent="-457200">
                <a:spcAft>
                  <a:spcPts val="1200"/>
                </a:spcAft>
              </a:pPr>
              <a:r>
                <a:rPr lang="en-IN" sz="2000" b="1" dirty="0">
                  <a:solidFill>
                    <a:schemeClr val="bg1"/>
                  </a:solidFill>
                  <a:effectLst>
                    <a:glow rad="228600">
                      <a:schemeClr val="tx1">
                        <a:alpha val="40000"/>
                      </a:schemeClr>
                    </a:glow>
                  </a:effectLst>
                </a:rPr>
                <a:t>You can see that the marginal utility keeps diminishing with each unit.</a:t>
              </a:r>
            </a:p>
          </p:txBody>
        </p:sp>
      </p:grpSp>
      <p:sp>
        <p:nvSpPr>
          <p:cNvPr id="14" name="TextBox 13"/>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5348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Right)">
                                      <p:cBhvr>
                                        <p:cTn id="7" dur="500"/>
                                        <p:tgtEl>
                                          <p:spTgt spid="11"/>
                                        </p:tgtEl>
                                      </p:cBhvr>
                                    </p:animEffect>
                                  </p:childTnLst>
                                </p:cTn>
                              </p:par>
                              <p:par>
                                <p:cTn id="8" presetID="1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lide(from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750897_xl.jpg"/>
          <p:cNvPicPr>
            <a:picLocks noGrp="1" noSelect="1" noRot="1" noMove="1" noResize="1" noEditPoints="1" noAdjustHandles="1" noChangeArrowheads="1" noChangeShapeType="1"/>
          </p:cNvPicPr>
          <p:nvPr>
            <p:custDataLst>
              <p:tags r:id="rId2"/>
            </p:custDataLst>
          </p:nvPr>
        </p:nvPicPr>
        <p:blipFill>
          <a:blip r:embed="rId6" cstate="email">
            <a:clrChange>
              <a:clrFrom>
                <a:srgbClr val="FFFFFF"/>
              </a:clrFrom>
              <a:clrTo>
                <a:srgbClr val="FFFFFF">
                  <a:alpha val="0"/>
                </a:srgbClr>
              </a:clrTo>
            </a:clrChange>
          </a:blip>
          <a:srcRect/>
          <a:stretch>
            <a:fillRect/>
          </a:stretch>
        </p:blipFill>
        <p:spPr>
          <a:xfrm rot="16200000">
            <a:off x="972981" y="-892858"/>
            <a:ext cx="6696744" cy="943580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pic>
        <p:nvPicPr>
          <p:cNvPr id="14" name="Picture 13"/>
          <p:cNvPicPr>
            <a:picLocks noGrp="1" noSelect="1" noRot="1" noMove="1" noResize="1" noEditPoints="1" noAdjustHandles="1" noChangeArrowheads="1" noChangeShapeType="1"/>
          </p:cNvPicPr>
          <p:nvPr>
            <p:custDataLst>
              <p:tags r:id="rId3"/>
            </p:custDataLst>
          </p:nvPr>
        </p:nvPicPr>
        <p:blipFill>
          <a:blip r:embed="rId8" cstate="email"/>
          <a:stretch>
            <a:fillRect/>
          </a:stretch>
        </p:blipFill>
        <p:spPr>
          <a:xfrm>
            <a:off x="841665" y="1690968"/>
            <a:ext cx="4388798" cy="4448664"/>
          </a:xfrm>
          <a:prstGeom prst="rect">
            <a:avLst/>
          </a:prstGeom>
        </p:spPr>
      </p:pic>
      <p:grpSp>
        <p:nvGrpSpPr>
          <p:cNvPr id="7" name="Group 21"/>
          <p:cNvGrpSpPr/>
          <p:nvPr/>
        </p:nvGrpSpPr>
        <p:grpSpPr>
          <a:xfrm>
            <a:off x="5220072" y="1665304"/>
            <a:ext cx="3106735" cy="4561235"/>
            <a:chOff x="-11718" y="908720"/>
            <a:chExt cx="3503598" cy="6057330"/>
          </a:xfrm>
        </p:grpSpPr>
        <p:sp>
          <p:nvSpPr>
            <p:cNvPr id="8" name="Rectangle 7"/>
            <p:cNvSpPr/>
            <p:nvPr/>
          </p:nvSpPr>
          <p:spPr>
            <a:xfrm>
              <a:off x="0" y="908720"/>
              <a:ext cx="3491880" cy="5976000"/>
            </a:xfrm>
            <a:prstGeom prst="rect">
              <a:avLst/>
            </a:prstGeom>
            <a:blipFill dpi="0" rotWithShape="1">
              <a:blip r:embed="rId9" cstate="email">
                <a:alphaModFix amt="65000"/>
                <a:lum bright="-30000"/>
              </a:blip>
              <a:srcRect/>
              <a:stretch>
                <a:fillRect/>
              </a:stretch>
            </a:bli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11718" y="916877"/>
              <a:ext cx="3440109" cy="6049173"/>
            </a:xfrm>
            <a:prstGeom prst="rect">
              <a:avLst/>
            </a:prstGeom>
            <a:noFill/>
          </p:spPr>
          <p:txBody>
            <a:bodyPr wrap="square" rtlCol="0">
              <a:spAutoFit/>
            </a:bodyPr>
            <a:lstStyle/>
            <a:p>
              <a:pPr indent="-457200">
                <a:spcAft>
                  <a:spcPts val="1200"/>
                </a:spcAft>
              </a:pPr>
              <a:r>
                <a:rPr lang="en-IN" sz="2000" b="1" dirty="0">
                  <a:solidFill>
                    <a:schemeClr val="bg1"/>
                  </a:solidFill>
                  <a:effectLst>
                    <a:glow rad="228600">
                      <a:schemeClr val="tx1">
                        <a:alpha val="40000"/>
                      </a:schemeClr>
                    </a:glow>
                  </a:effectLst>
                </a:rPr>
                <a:t>‘Law of Diminishing Marginal Utility’ helps us to understand the decrease in marginal utility better. </a:t>
              </a:r>
            </a:p>
            <a:p>
              <a:pPr indent="-457200">
                <a:spcAft>
                  <a:spcPts val="1200"/>
                </a:spcAft>
              </a:pPr>
              <a:r>
                <a:rPr lang="en-IN" sz="2000" b="1" dirty="0">
                  <a:solidFill>
                    <a:schemeClr val="bg1"/>
                  </a:solidFill>
                  <a:effectLst>
                    <a:glow rad="228600">
                      <a:schemeClr val="tx1">
                        <a:alpha val="40000"/>
                      </a:schemeClr>
                    </a:glow>
                  </a:effectLst>
                </a:rPr>
                <a:t>The ‘Law of Diminishing Marginal Utility’ states that, the marginal utility or the utility derived by the consumer from the additional units goes on decreasing as the amount consumed of a commodity increases.</a:t>
              </a:r>
            </a:p>
          </p:txBody>
        </p:sp>
      </p:grpSp>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51486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Left)">
                                      <p:cBhvr>
                                        <p:cTn id="7" dur="500"/>
                                        <p:tgtEl>
                                          <p:spTgt spid="7"/>
                                        </p:tgtEl>
                                      </p:cBhvr>
                                    </p:animEffect>
                                  </p:childTnLst>
                                </p:cTn>
                              </p:par>
                              <p:par>
                                <p:cTn id="8" presetID="1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500"/>
                                        <p:tgtEl>
                                          <p:spTgt spid="14"/>
                                        </p:tgtEl>
                                        <p:attrNameLst>
                                          <p:attrName>ppt_x</p:attrName>
                                        </p:attrNameLst>
                                      </p:cBhvr>
                                      <p:tavLst>
                                        <p:tav tm="0">
                                          <p:val>
                                            <p:strVal val="#ppt_x+#ppt_w*1.125000"/>
                                          </p:val>
                                        </p:tav>
                                        <p:tav tm="100000">
                                          <p:val>
                                            <p:strVal val="#ppt_x"/>
                                          </p:val>
                                        </p:tav>
                                      </p:tavLst>
                                    </p:anim>
                                    <p:animEffect transition="in" filter="wipe(lef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750897_xl.jpg"/>
          <p:cNvPicPr>
            <a:picLocks noGrp="1" noSelect="1" noRot="1" noMove="1" noResize="1" noEditPoints="1" noAdjustHandles="1" noChangeArrowheads="1" noChangeShapeType="1"/>
          </p:cNvPicPr>
          <p:nvPr>
            <p:custDataLst>
              <p:tags r:id="rId2"/>
            </p:custDataLst>
          </p:nvPr>
        </p:nvPicPr>
        <p:blipFill>
          <a:blip r:embed="rId5" cstate="email">
            <a:clrChange>
              <a:clrFrom>
                <a:srgbClr val="FFFFFF"/>
              </a:clrFrom>
              <a:clrTo>
                <a:srgbClr val="FFFFFF">
                  <a:alpha val="0"/>
                </a:srgbClr>
              </a:clrTo>
            </a:clrChange>
          </a:blip>
          <a:srcRect/>
          <a:stretch>
            <a:fillRect/>
          </a:stretch>
        </p:blipFill>
        <p:spPr>
          <a:xfrm rot="16200000">
            <a:off x="972981" y="-892858"/>
            <a:ext cx="6696744" cy="943580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grpSp>
        <p:nvGrpSpPr>
          <p:cNvPr id="7" name="Group 12"/>
          <p:cNvGrpSpPr/>
          <p:nvPr/>
        </p:nvGrpSpPr>
        <p:grpSpPr>
          <a:xfrm>
            <a:off x="827584" y="1652603"/>
            <a:ext cx="7488832" cy="840293"/>
            <a:chOff x="4788024" y="836712"/>
            <a:chExt cx="4355976" cy="4215198"/>
          </a:xfrm>
        </p:grpSpPr>
        <p:sp>
          <p:nvSpPr>
            <p:cNvPr id="8" name="Rectangle 7"/>
            <p:cNvSpPr/>
            <p:nvPr/>
          </p:nvSpPr>
          <p:spPr>
            <a:xfrm>
              <a:off x="4788024" y="836712"/>
              <a:ext cx="4355976" cy="4215198"/>
            </a:xfrm>
            <a:prstGeom prst="rect">
              <a:avLst/>
            </a:prstGeom>
            <a:blipFill dpi="0" rotWithShape="1">
              <a:blip r:embed="rId7" cstate="email">
                <a:alphaModFix amt="65000"/>
                <a:grayscl/>
              </a:blip>
              <a:srcRect/>
              <a:stretch>
                <a:fillRect/>
              </a:stretch>
            </a:bli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4829723" y="901217"/>
              <a:ext cx="4271505" cy="3551000"/>
            </a:xfrm>
            <a:prstGeom prst="rect">
              <a:avLst/>
            </a:prstGeom>
            <a:noFill/>
            <a:ln>
              <a:noFill/>
            </a:ln>
          </p:spPr>
          <p:txBody>
            <a:bodyPr wrap="square" rtlCol="0">
              <a:spAutoFit/>
            </a:bodyPr>
            <a:lstStyle/>
            <a:p>
              <a:pPr>
                <a:spcAft>
                  <a:spcPts val="1200"/>
                </a:spcAft>
              </a:pPr>
              <a:r>
                <a:rPr lang="en-IN" sz="2000" b="1" dirty="0">
                  <a:solidFill>
                    <a:schemeClr val="bg1"/>
                  </a:solidFill>
                  <a:effectLst>
                    <a:glow rad="228600">
                      <a:schemeClr val="tx1">
                        <a:alpha val="40000"/>
                      </a:schemeClr>
                    </a:glow>
                  </a:effectLst>
                </a:rPr>
                <a:t>Look at the utility schedule of the mangoes that Rachel ate in the scenario earlier.</a:t>
              </a:r>
            </a:p>
          </p:txBody>
        </p:sp>
      </p:grpSp>
      <p:graphicFrame>
        <p:nvGraphicFramePr>
          <p:cNvPr id="10" name="Table 9"/>
          <p:cNvGraphicFramePr>
            <a:graphicFrameLocks noGrp="1"/>
          </p:cNvGraphicFramePr>
          <p:nvPr/>
        </p:nvGraphicFramePr>
        <p:xfrm>
          <a:off x="827584" y="2534462"/>
          <a:ext cx="7488831" cy="3655986"/>
        </p:xfrm>
        <a:graphic>
          <a:graphicData uri="http://schemas.openxmlformats.org/drawingml/2006/table">
            <a:tbl>
              <a:tblPr firstRow="1" firstCol="1" bandRow="1">
                <a:tableStyleId>{93296810-A885-4BE3-A3E7-6D5BEEA58F35}</a:tableStyleId>
              </a:tblPr>
              <a:tblGrid>
                <a:gridCol w="2496277">
                  <a:extLst>
                    <a:ext uri="{9D8B030D-6E8A-4147-A177-3AD203B41FA5}">
                      <a16:colId xmlns:a16="http://schemas.microsoft.com/office/drawing/2014/main" val="20000"/>
                    </a:ext>
                  </a:extLst>
                </a:gridCol>
                <a:gridCol w="2496277">
                  <a:extLst>
                    <a:ext uri="{9D8B030D-6E8A-4147-A177-3AD203B41FA5}">
                      <a16:colId xmlns:a16="http://schemas.microsoft.com/office/drawing/2014/main" val="20001"/>
                    </a:ext>
                  </a:extLst>
                </a:gridCol>
                <a:gridCol w="2496277">
                  <a:extLst>
                    <a:ext uri="{9D8B030D-6E8A-4147-A177-3AD203B41FA5}">
                      <a16:colId xmlns:a16="http://schemas.microsoft.com/office/drawing/2014/main" val="20002"/>
                    </a:ext>
                  </a:extLst>
                </a:gridCol>
              </a:tblGrid>
              <a:tr h="486279">
                <a:tc>
                  <a:txBody>
                    <a:bodyPr/>
                    <a:lstStyle/>
                    <a:p>
                      <a:pPr algn="ctr">
                        <a:lnSpc>
                          <a:spcPct val="115000"/>
                        </a:lnSpc>
                        <a:spcAft>
                          <a:spcPts val="0"/>
                        </a:spcAft>
                      </a:pPr>
                      <a:r>
                        <a:rPr lang="en-IN" sz="2800" dirty="0">
                          <a:solidFill>
                            <a:schemeClr val="tx1"/>
                          </a:solidFill>
                          <a:effectLst/>
                        </a:rPr>
                        <a:t>Units of Mangoes</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800" dirty="0">
                          <a:solidFill>
                            <a:schemeClr val="tx1"/>
                          </a:solidFill>
                          <a:effectLst/>
                        </a:rPr>
                        <a:t>Marginal Utility</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800" dirty="0">
                          <a:solidFill>
                            <a:schemeClr val="tx1"/>
                          </a:solidFill>
                          <a:effectLst/>
                        </a:rPr>
                        <a:t>Total Utility</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45755">
                <a:tc>
                  <a:txBody>
                    <a:bodyPr/>
                    <a:lstStyle/>
                    <a:p>
                      <a:pPr algn="ctr">
                        <a:lnSpc>
                          <a:spcPct val="115000"/>
                        </a:lnSpc>
                        <a:spcAft>
                          <a:spcPts val="0"/>
                        </a:spcAft>
                      </a:pPr>
                      <a:r>
                        <a:rPr lang="en-IN" sz="2400" dirty="0">
                          <a:solidFill>
                            <a:schemeClr val="tx1"/>
                          </a:solidFill>
                          <a:effectLst/>
                        </a:rPr>
                        <a:t>1</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12</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12</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45755">
                <a:tc>
                  <a:txBody>
                    <a:bodyPr/>
                    <a:lstStyle/>
                    <a:p>
                      <a:pPr algn="ctr">
                        <a:lnSpc>
                          <a:spcPct val="115000"/>
                        </a:lnSpc>
                        <a:spcAft>
                          <a:spcPts val="0"/>
                        </a:spcAft>
                      </a:pPr>
                      <a:r>
                        <a:rPr lang="en-IN" sz="2400" dirty="0">
                          <a:solidFill>
                            <a:schemeClr val="tx1"/>
                          </a:solidFill>
                          <a:effectLst/>
                        </a:rPr>
                        <a:t>2</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10</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22</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45755">
                <a:tc>
                  <a:txBody>
                    <a:bodyPr/>
                    <a:lstStyle/>
                    <a:p>
                      <a:pPr algn="ctr">
                        <a:lnSpc>
                          <a:spcPct val="115000"/>
                        </a:lnSpc>
                        <a:spcAft>
                          <a:spcPts val="0"/>
                        </a:spcAft>
                      </a:pPr>
                      <a:r>
                        <a:rPr lang="en-IN" sz="2400" dirty="0">
                          <a:solidFill>
                            <a:schemeClr val="tx1"/>
                          </a:solidFill>
                          <a:effectLst/>
                        </a:rPr>
                        <a:t>3</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8</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30</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45755">
                <a:tc>
                  <a:txBody>
                    <a:bodyPr/>
                    <a:lstStyle/>
                    <a:p>
                      <a:pPr algn="ctr">
                        <a:lnSpc>
                          <a:spcPct val="115000"/>
                        </a:lnSpc>
                        <a:spcAft>
                          <a:spcPts val="0"/>
                        </a:spcAft>
                      </a:pPr>
                      <a:r>
                        <a:rPr lang="en-IN" sz="2400" dirty="0">
                          <a:solidFill>
                            <a:schemeClr val="tx1"/>
                          </a:solidFill>
                          <a:effectLst/>
                        </a:rPr>
                        <a:t>4</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6</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36</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45755">
                <a:tc>
                  <a:txBody>
                    <a:bodyPr/>
                    <a:lstStyle/>
                    <a:p>
                      <a:pPr algn="ctr">
                        <a:lnSpc>
                          <a:spcPct val="115000"/>
                        </a:lnSpc>
                        <a:spcAft>
                          <a:spcPts val="0"/>
                        </a:spcAft>
                      </a:pPr>
                      <a:r>
                        <a:rPr lang="en-IN" sz="2400" dirty="0">
                          <a:solidFill>
                            <a:schemeClr val="tx1"/>
                          </a:solidFill>
                          <a:effectLst/>
                        </a:rPr>
                        <a:t>5</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4</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40</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45755">
                <a:tc>
                  <a:txBody>
                    <a:bodyPr/>
                    <a:lstStyle/>
                    <a:p>
                      <a:pPr algn="ctr">
                        <a:lnSpc>
                          <a:spcPct val="115000"/>
                        </a:lnSpc>
                        <a:spcAft>
                          <a:spcPts val="0"/>
                        </a:spcAft>
                      </a:pPr>
                      <a:r>
                        <a:rPr lang="en-IN" sz="2400" dirty="0">
                          <a:solidFill>
                            <a:schemeClr val="tx1"/>
                          </a:solidFill>
                          <a:effectLst/>
                        </a:rPr>
                        <a:t>6</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2</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42</a:t>
                      </a:r>
                      <a:endParaRPr lang="en-IN"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11" name="TextBox 1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8073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Top)">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750897_xl.jpg"/>
          <p:cNvPicPr>
            <a:picLocks noGrp="1" noSelect="1" noRot="1" noMove="1" noResize="1" noEditPoints="1" noAdjustHandles="1" noChangeArrowheads="1" noChangeShapeType="1"/>
          </p:cNvPicPr>
          <p:nvPr>
            <p:custDataLst>
              <p:tags r:id="rId2"/>
            </p:custDataLst>
          </p:nvPr>
        </p:nvPicPr>
        <p:blipFill>
          <a:blip r:embed="rId5" cstate="email">
            <a:clrChange>
              <a:clrFrom>
                <a:srgbClr val="FFFFFF"/>
              </a:clrFrom>
              <a:clrTo>
                <a:srgbClr val="FFFFFF">
                  <a:alpha val="0"/>
                </a:srgbClr>
              </a:clrTo>
            </a:clrChange>
          </a:blip>
          <a:srcRect/>
          <a:stretch>
            <a:fillRect/>
          </a:stretch>
        </p:blipFill>
        <p:spPr>
          <a:xfrm rot="16200000">
            <a:off x="972981" y="-892858"/>
            <a:ext cx="6696744" cy="943580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grpSp>
        <p:nvGrpSpPr>
          <p:cNvPr id="7" name="Group 12"/>
          <p:cNvGrpSpPr/>
          <p:nvPr/>
        </p:nvGrpSpPr>
        <p:grpSpPr>
          <a:xfrm>
            <a:off x="827584" y="1652603"/>
            <a:ext cx="7488832" cy="1644075"/>
            <a:chOff x="4788024" y="836712"/>
            <a:chExt cx="4355976" cy="8247244"/>
          </a:xfrm>
        </p:grpSpPr>
        <p:sp>
          <p:nvSpPr>
            <p:cNvPr id="8" name="Rectangle 7"/>
            <p:cNvSpPr/>
            <p:nvPr/>
          </p:nvSpPr>
          <p:spPr>
            <a:xfrm>
              <a:off x="4788024" y="836712"/>
              <a:ext cx="4355976" cy="8247244"/>
            </a:xfrm>
            <a:prstGeom prst="rect">
              <a:avLst/>
            </a:prstGeom>
            <a:blipFill dpi="0" rotWithShape="1">
              <a:blip r:embed="rId7" cstate="email">
                <a:alphaModFix amt="65000"/>
                <a:grayscl/>
              </a:blip>
              <a:srcRect/>
              <a:stretch>
                <a:fillRect/>
              </a:stretch>
            </a:bli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4829723" y="901217"/>
              <a:ext cx="4271505" cy="8182739"/>
            </a:xfrm>
            <a:prstGeom prst="rect">
              <a:avLst/>
            </a:prstGeom>
            <a:noFill/>
            <a:ln>
              <a:noFill/>
            </a:ln>
          </p:spPr>
          <p:txBody>
            <a:bodyPr wrap="square" rtlCol="0">
              <a:spAutoFit/>
            </a:bodyPr>
            <a:lstStyle/>
            <a:p>
              <a:pPr>
                <a:spcAft>
                  <a:spcPts val="1200"/>
                </a:spcAft>
              </a:pPr>
              <a:r>
                <a:rPr lang="en-IN" sz="2000" b="1" dirty="0">
                  <a:solidFill>
                    <a:schemeClr val="bg1"/>
                  </a:solidFill>
                  <a:effectLst>
                    <a:glow rad="228600">
                      <a:schemeClr val="tx1">
                        <a:alpha val="40000"/>
                      </a:schemeClr>
                    </a:glow>
                  </a:effectLst>
                </a:rPr>
                <a:t>From the table, you can see that the 1st mango gives a satisfaction of 12 utils and the 6th mango gives a satisfaction of 2 utils. You can see from the table that as the units of mangoes consumed increases, the ‘utility derived from each unit’ or the ‘marginal utility’ decreases.</a:t>
              </a:r>
            </a:p>
          </p:txBody>
        </p:sp>
      </p:grpSp>
      <p:graphicFrame>
        <p:nvGraphicFramePr>
          <p:cNvPr id="10" name="Table 9"/>
          <p:cNvGraphicFramePr>
            <a:graphicFrameLocks noGrp="1"/>
          </p:cNvGraphicFramePr>
          <p:nvPr/>
        </p:nvGraphicFramePr>
        <p:xfrm>
          <a:off x="827584" y="3296678"/>
          <a:ext cx="7488831" cy="2854739"/>
        </p:xfrm>
        <a:graphic>
          <a:graphicData uri="http://schemas.openxmlformats.org/drawingml/2006/table">
            <a:tbl>
              <a:tblPr firstRow="1" firstCol="1" bandRow="1">
                <a:tableStyleId>{93296810-A885-4BE3-A3E7-6D5BEEA58F35}</a:tableStyleId>
              </a:tblPr>
              <a:tblGrid>
                <a:gridCol w="2496277">
                  <a:extLst>
                    <a:ext uri="{9D8B030D-6E8A-4147-A177-3AD203B41FA5}">
                      <a16:colId xmlns:a16="http://schemas.microsoft.com/office/drawing/2014/main" val="20000"/>
                    </a:ext>
                  </a:extLst>
                </a:gridCol>
                <a:gridCol w="2496277">
                  <a:extLst>
                    <a:ext uri="{9D8B030D-6E8A-4147-A177-3AD203B41FA5}">
                      <a16:colId xmlns:a16="http://schemas.microsoft.com/office/drawing/2014/main" val="20001"/>
                    </a:ext>
                  </a:extLst>
                </a:gridCol>
                <a:gridCol w="2496277">
                  <a:extLst>
                    <a:ext uri="{9D8B030D-6E8A-4147-A177-3AD203B41FA5}">
                      <a16:colId xmlns:a16="http://schemas.microsoft.com/office/drawing/2014/main" val="20002"/>
                    </a:ext>
                  </a:extLst>
                </a:gridCol>
              </a:tblGrid>
              <a:tr h="595877">
                <a:tc>
                  <a:txBody>
                    <a:bodyPr/>
                    <a:lstStyle/>
                    <a:p>
                      <a:pPr algn="ctr">
                        <a:lnSpc>
                          <a:spcPct val="115000"/>
                        </a:lnSpc>
                        <a:spcAft>
                          <a:spcPts val="0"/>
                        </a:spcAft>
                      </a:pPr>
                      <a:r>
                        <a:rPr lang="en-IN" sz="2400" dirty="0">
                          <a:solidFill>
                            <a:schemeClr val="tx1"/>
                          </a:solidFill>
                          <a:effectLst/>
                        </a:rPr>
                        <a:t>Units of Mangoes</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Marginal Utility</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400" dirty="0">
                          <a:solidFill>
                            <a:schemeClr val="tx1"/>
                          </a:solidFill>
                          <a:effectLst/>
                        </a:rPr>
                        <a:t>Total Utility</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76477">
                <a:tc>
                  <a:txBody>
                    <a:bodyPr/>
                    <a:lstStyle/>
                    <a:p>
                      <a:pPr algn="ctr">
                        <a:lnSpc>
                          <a:spcPct val="115000"/>
                        </a:lnSpc>
                        <a:spcAft>
                          <a:spcPts val="0"/>
                        </a:spcAft>
                      </a:pPr>
                      <a:r>
                        <a:rPr lang="en-IN" sz="2000" dirty="0">
                          <a:solidFill>
                            <a:schemeClr val="tx1"/>
                          </a:solidFill>
                          <a:effectLst/>
                        </a:rPr>
                        <a:t>1</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12</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12</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76477">
                <a:tc>
                  <a:txBody>
                    <a:bodyPr/>
                    <a:lstStyle/>
                    <a:p>
                      <a:pPr algn="ctr">
                        <a:lnSpc>
                          <a:spcPct val="115000"/>
                        </a:lnSpc>
                        <a:spcAft>
                          <a:spcPts val="0"/>
                        </a:spcAft>
                      </a:pPr>
                      <a:r>
                        <a:rPr lang="en-IN" sz="2000" dirty="0">
                          <a:solidFill>
                            <a:schemeClr val="tx1"/>
                          </a:solidFill>
                          <a:effectLst/>
                        </a:rPr>
                        <a:t>2</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10</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22</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76477">
                <a:tc>
                  <a:txBody>
                    <a:bodyPr/>
                    <a:lstStyle/>
                    <a:p>
                      <a:pPr algn="ctr">
                        <a:lnSpc>
                          <a:spcPct val="115000"/>
                        </a:lnSpc>
                        <a:spcAft>
                          <a:spcPts val="0"/>
                        </a:spcAft>
                      </a:pPr>
                      <a:r>
                        <a:rPr lang="en-IN" sz="2000" dirty="0">
                          <a:solidFill>
                            <a:schemeClr val="tx1"/>
                          </a:solidFill>
                          <a:effectLst/>
                        </a:rPr>
                        <a:t>3</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8</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30</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6477">
                <a:tc>
                  <a:txBody>
                    <a:bodyPr/>
                    <a:lstStyle/>
                    <a:p>
                      <a:pPr algn="ctr">
                        <a:lnSpc>
                          <a:spcPct val="115000"/>
                        </a:lnSpc>
                        <a:spcAft>
                          <a:spcPts val="0"/>
                        </a:spcAft>
                      </a:pPr>
                      <a:r>
                        <a:rPr lang="en-IN" sz="2000" dirty="0">
                          <a:solidFill>
                            <a:schemeClr val="tx1"/>
                          </a:solidFill>
                          <a:effectLst/>
                        </a:rPr>
                        <a:t>4</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6</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36</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76477">
                <a:tc>
                  <a:txBody>
                    <a:bodyPr/>
                    <a:lstStyle/>
                    <a:p>
                      <a:pPr algn="ctr">
                        <a:lnSpc>
                          <a:spcPct val="115000"/>
                        </a:lnSpc>
                        <a:spcAft>
                          <a:spcPts val="0"/>
                        </a:spcAft>
                      </a:pPr>
                      <a:r>
                        <a:rPr lang="en-IN" sz="2000" dirty="0">
                          <a:solidFill>
                            <a:schemeClr val="tx1"/>
                          </a:solidFill>
                          <a:effectLst/>
                        </a:rPr>
                        <a:t>5</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4</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40</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76477">
                <a:tc>
                  <a:txBody>
                    <a:bodyPr/>
                    <a:lstStyle/>
                    <a:p>
                      <a:pPr algn="ctr">
                        <a:lnSpc>
                          <a:spcPct val="115000"/>
                        </a:lnSpc>
                        <a:spcAft>
                          <a:spcPts val="0"/>
                        </a:spcAft>
                      </a:pPr>
                      <a:r>
                        <a:rPr lang="en-IN" sz="2000" dirty="0">
                          <a:solidFill>
                            <a:schemeClr val="tx1"/>
                          </a:solidFill>
                          <a:effectLst/>
                        </a:rPr>
                        <a:t>6</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2</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2000" dirty="0">
                          <a:solidFill>
                            <a:schemeClr val="tx1"/>
                          </a:solidFill>
                          <a:effectLst/>
                        </a:rPr>
                        <a:t>42</a:t>
                      </a:r>
                      <a:endParaRPr lang="en-IN"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11" name="Rectangle 10"/>
          <p:cNvSpPr/>
          <p:nvPr/>
        </p:nvSpPr>
        <p:spPr>
          <a:xfrm>
            <a:off x="827584" y="3906982"/>
            <a:ext cx="7488832" cy="322118"/>
          </a:xfrm>
          <a:prstGeom prst="rect">
            <a:avLst/>
          </a:prstGeom>
          <a:noFill/>
          <a:ln w="57150">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826661" y="5794663"/>
            <a:ext cx="7488832" cy="322118"/>
          </a:xfrm>
          <a:prstGeom prst="rect">
            <a:avLst/>
          </a:prstGeom>
          <a:noFill/>
          <a:ln w="57150">
            <a:solidFill>
              <a:srgbClr val="0070C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1590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Top)">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750897_xl.jpg"/>
          <p:cNvPicPr>
            <a:picLocks noGrp="1" noSelect="1" noRot="1" noMove="1" noResize="1" noEditPoints="1" noAdjustHandles="1" noChangeArrowheads="1" noChangeShapeType="1"/>
          </p:cNvPicPr>
          <p:nvPr>
            <p:custDataLst>
              <p:tags r:id="rId2"/>
            </p:custDataLst>
          </p:nvPr>
        </p:nvPicPr>
        <p:blipFill>
          <a:blip r:embed="rId6" cstate="email">
            <a:clrChange>
              <a:clrFrom>
                <a:srgbClr val="FFFFFF"/>
              </a:clrFrom>
              <a:clrTo>
                <a:srgbClr val="FFFFFF">
                  <a:alpha val="0"/>
                </a:srgbClr>
              </a:clrTo>
            </a:clrChange>
          </a:blip>
          <a:srcRect/>
          <a:stretch>
            <a:fillRect/>
          </a:stretch>
        </p:blipFill>
        <p:spPr>
          <a:xfrm rot="16200000">
            <a:off x="972981" y="-892858"/>
            <a:ext cx="6696744" cy="943580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grpSp>
        <p:nvGrpSpPr>
          <p:cNvPr id="7" name="Group 12"/>
          <p:cNvGrpSpPr/>
          <p:nvPr/>
        </p:nvGrpSpPr>
        <p:grpSpPr>
          <a:xfrm>
            <a:off x="827584" y="1652603"/>
            <a:ext cx="7488832" cy="840293"/>
            <a:chOff x="4788024" y="836712"/>
            <a:chExt cx="4355976" cy="4215198"/>
          </a:xfrm>
        </p:grpSpPr>
        <p:sp>
          <p:nvSpPr>
            <p:cNvPr id="8" name="Rectangle 7"/>
            <p:cNvSpPr/>
            <p:nvPr/>
          </p:nvSpPr>
          <p:spPr>
            <a:xfrm>
              <a:off x="4788024" y="836712"/>
              <a:ext cx="4355976" cy="4215198"/>
            </a:xfrm>
            <a:prstGeom prst="rect">
              <a:avLst/>
            </a:prstGeom>
            <a:blipFill dpi="0" rotWithShape="1">
              <a:blip r:embed="rId8" cstate="email">
                <a:alphaModFix amt="65000"/>
                <a:grayscl/>
              </a:blip>
              <a:srcRect/>
              <a:stretch>
                <a:fillRect/>
              </a:stretch>
            </a:bli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4829723" y="901217"/>
              <a:ext cx="4271505" cy="3551000"/>
            </a:xfrm>
            <a:prstGeom prst="rect">
              <a:avLst/>
            </a:prstGeom>
            <a:noFill/>
            <a:ln>
              <a:noFill/>
            </a:ln>
          </p:spPr>
          <p:txBody>
            <a:bodyPr wrap="square" rtlCol="0">
              <a:spAutoFit/>
            </a:bodyPr>
            <a:lstStyle/>
            <a:p>
              <a:pPr>
                <a:spcAft>
                  <a:spcPts val="1200"/>
                </a:spcAft>
              </a:pPr>
              <a:r>
                <a:rPr lang="en-IN" sz="2000" b="1" dirty="0">
                  <a:solidFill>
                    <a:schemeClr val="bg1"/>
                  </a:solidFill>
                  <a:effectLst>
                    <a:glow rad="228600">
                      <a:schemeClr val="tx1">
                        <a:alpha val="40000"/>
                      </a:schemeClr>
                    </a:glow>
                  </a:effectLst>
                </a:rPr>
                <a:t>The ‘Law of Diminishing Marginal Utility’ is shown graphically by the figure given below. </a:t>
              </a:r>
            </a:p>
          </p:txBody>
        </p:sp>
      </p:grpSp>
      <p:pic>
        <p:nvPicPr>
          <p:cNvPr id="12" name="Picture 11"/>
          <p:cNvPicPr>
            <a:picLocks noGrp="1" noSelect="1" noRot="1" noMove="1" noResize="1" noEditPoints="1" noAdjustHandles="1" noChangeArrowheads="1" noChangeShapeType="1"/>
          </p:cNvPicPr>
          <p:nvPr>
            <p:custDataLst>
              <p:tags r:id="rId3"/>
            </p:custDataLst>
          </p:nvPr>
        </p:nvPicPr>
        <p:blipFill>
          <a:blip r:embed="rId9" cstate="print"/>
          <a:stretch>
            <a:fillRect/>
          </a:stretch>
        </p:blipFill>
        <p:spPr>
          <a:xfrm>
            <a:off x="827584" y="2505755"/>
            <a:ext cx="7488832" cy="3635272"/>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4916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Top)">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750897_xl.jpg"/>
          <p:cNvPicPr>
            <a:picLocks noGrp="1" noSelect="1" noRot="1" noMove="1" noResize="1" noEditPoints="1" noAdjustHandles="1" noChangeArrowheads="1" noChangeShapeType="1"/>
          </p:cNvPicPr>
          <p:nvPr>
            <p:custDataLst>
              <p:tags r:id="rId2"/>
            </p:custDataLst>
          </p:nvPr>
        </p:nvPicPr>
        <p:blipFill>
          <a:blip r:embed="rId6" cstate="email">
            <a:clrChange>
              <a:clrFrom>
                <a:srgbClr val="FFFFFF"/>
              </a:clrFrom>
              <a:clrTo>
                <a:srgbClr val="FFFFFF">
                  <a:alpha val="0"/>
                </a:srgbClr>
              </a:clrTo>
            </a:clrChange>
          </a:blip>
          <a:srcRect/>
          <a:stretch>
            <a:fillRect/>
          </a:stretch>
        </p:blipFill>
        <p:spPr>
          <a:xfrm rot="16200000">
            <a:off x="972981" y="-892858"/>
            <a:ext cx="6696744" cy="943580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Real Life Example</a:t>
              </a:r>
              <a:endParaRPr lang="en-IN" sz="3200" dirty="0"/>
            </a:p>
          </p:txBody>
        </p:sp>
      </p:grpSp>
      <p:grpSp>
        <p:nvGrpSpPr>
          <p:cNvPr id="7" name="Group 12"/>
          <p:cNvGrpSpPr/>
          <p:nvPr/>
        </p:nvGrpSpPr>
        <p:grpSpPr>
          <a:xfrm>
            <a:off x="827584" y="1652604"/>
            <a:ext cx="7488832" cy="1423106"/>
            <a:chOff x="4788024" y="836717"/>
            <a:chExt cx="4355976" cy="7138788"/>
          </a:xfrm>
        </p:grpSpPr>
        <p:sp>
          <p:nvSpPr>
            <p:cNvPr id="8" name="Rectangle 7"/>
            <p:cNvSpPr/>
            <p:nvPr/>
          </p:nvSpPr>
          <p:spPr>
            <a:xfrm>
              <a:off x="4788024" y="836717"/>
              <a:ext cx="4355976" cy="7138788"/>
            </a:xfrm>
            <a:prstGeom prst="rect">
              <a:avLst/>
            </a:prstGeom>
            <a:blipFill dpi="0" rotWithShape="1">
              <a:blip r:embed="rId8" cstate="email">
                <a:alphaModFix amt="65000"/>
                <a:grayscl/>
              </a:blip>
              <a:srcRect/>
              <a:stretch>
                <a:fillRect/>
              </a:stretch>
            </a:bli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p:cNvSpPr txBox="1"/>
            <p:nvPr/>
          </p:nvSpPr>
          <p:spPr>
            <a:xfrm>
              <a:off x="4829723" y="901217"/>
              <a:ext cx="4271505" cy="6638824"/>
            </a:xfrm>
            <a:prstGeom prst="rect">
              <a:avLst/>
            </a:prstGeom>
            <a:noFill/>
            <a:ln>
              <a:noFill/>
            </a:ln>
          </p:spPr>
          <p:txBody>
            <a:bodyPr wrap="square" rtlCol="0">
              <a:spAutoFit/>
            </a:bodyPr>
            <a:lstStyle/>
            <a:p>
              <a:pPr>
                <a:spcAft>
                  <a:spcPts val="1200"/>
                </a:spcAft>
              </a:pPr>
              <a:r>
                <a:rPr lang="en-IN" sz="2000" b="1" dirty="0">
                  <a:solidFill>
                    <a:schemeClr val="bg1"/>
                  </a:solidFill>
                  <a:effectLst>
                    <a:glow rad="228600">
                      <a:schemeClr val="tx1">
                        <a:alpha val="40000"/>
                      </a:schemeClr>
                    </a:glow>
                  </a:effectLst>
                </a:rPr>
                <a:t>You can see that the graph is concave from above, and has a negative slope which shows that as a consumer consumes more and more units of a commodity, the marginal utility from each successive unit goes on decreasing.</a:t>
              </a:r>
            </a:p>
          </p:txBody>
        </p:sp>
      </p:grpSp>
      <p:pic>
        <p:nvPicPr>
          <p:cNvPr id="13" name="Picture 12"/>
          <p:cNvPicPr>
            <a:picLocks noGrp="1" noSelect="1" noRot="1" noMove="1" noResize="1" noEditPoints="1" noAdjustHandles="1" noChangeArrowheads="1" noChangeShapeType="1"/>
          </p:cNvPicPr>
          <p:nvPr>
            <p:custDataLst>
              <p:tags r:id="rId3"/>
            </p:custDataLst>
          </p:nvPr>
        </p:nvPicPr>
        <p:blipFill>
          <a:blip r:embed="rId9" cstate="print"/>
          <a:stretch>
            <a:fillRect/>
          </a:stretch>
        </p:blipFill>
        <p:spPr>
          <a:xfrm>
            <a:off x="827584" y="3075709"/>
            <a:ext cx="7488832" cy="3065317"/>
          </a:xfrm>
          <a:prstGeom prst="rect">
            <a:avLst/>
          </a:prstGeom>
        </p:spPr>
      </p:pic>
      <p:sp>
        <p:nvSpPr>
          <p:cNvPr id="14" name="Freeform 13"/>
          <p:cNvSpPr/>
          <p:nvPr/>
        </p:nvSpPr>
        <p:spPr>
          <a:xfrm>
            <a:off x="2774373" y="3460173"/>
            <a:ext cx="3948545" cy="2379518"/>
          </a:xfrm>
          <a:custGeom>
            <a:avLst/>
            <a:gdLst>
              <a:gd name="connsiteX0" fmla="*/ 0 w 3948545"/>
              <a:gd name="connsiteY0" fmla="*/ 0 h 2379518"/>
              <a:gd name="connsiteX1" fmla="*/ 800100 w 3948545"/>
              <a:gd name="connsiteY1" fmla="*/ 862445 h 2379518"/>
              <a:gd name="connsiteX2" fmla="*/ 1610591 w 3948545"/>
              <a:gd name="connsiteY2" fmla="*/ 1309254 h 2379518"/>
              <a:gd name="connsiteX3" fmla="*/ 2421082 w 3948545"/>
              <a:gd name="connsiteY3" fmla="*/ 1963881 h 2379518"/>
              <a:gd name="connsiteX4" fmla="*/ 3200400 w 3948545"/>
              <a:gd name="connsiteY4" fmla="*/ 2161309 h 2379518"/>
              <a:gd name="connsiteX5" fmla="*/ 3948545 w 3948545"/>
              <a:gd name="connsiteY5" fmla="*/ 2379518 h 2379518"/>
              <a:gd name="connsiteX6" fmla="*/ 3948545 w 3948545"/>
              <a:gd name="connsiteY6" fmla="*/ 2379518 h 237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8545" h="2379518">
                <a:moveTo>
                  <a:pt x="0" y="0"/>
                </a:moveTo>
                <a:lnTo>
                  <a:pt x="800100" y="862445"/>
                </a:lnTo>
                <a:lnTo>
                  <a:pt x="1610591" y="1309254"/>
                </a:lnTo>
                <a:lnTo>
                  <a:pt x="2421082" y="1963881"/>
                </a:lnTo>
                <a:lnTo>
                  <a:pt x="3200400" y="2161309"/>
                </a:lnTo>
                <a:lnTo>
                  <a:pt x="3948545" y="2379518"/>
                </a:lnTo>
                <a:lnTo>
                  <a:pt x="3948545" y="2379518"/>
                </a:lnTo>
              </a:path>
            </a:pathLst>
          </a:cu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16894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Top)">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stretch>
            <a:fillRect/>
          </a:stretch>
        </p:blipFill>
        <p:spPr>
          <a:xfrm>
            <a:off x="-252536" y="764704"/>
            <a:ext cx="2697832" cy="2697832"/>
          </a:xfrm>
          <a:prstGeom prst="rect">
            <a:avLst/>
          </a:prstGeom>
        </p:spPr>
      </p:pic>
      <p:sp>
        <p:nvSpPr>
          <p:cNvPr id="9" name="TextBox 8"/>
          <p:cNvSpPr txBox="1"/>
          <p:nvPr/>
        </p:nvSpPr>
        <p:spPr>
          <a:xfrm>
            <a:off x="2555776" y="1916832"/>
            <a:ext cx="4320480" cy="1015663"/>
          </a:xfrm>
          <a:prstGeom prst="rect">
            <a:avLst/>
          </a:prstGeom>
          <a:noFill/>
        </p:spPr>
        <p:txBody>
          <a:bodyPr wrap="square" rtlCol="0">
            <a:spAutoFit/>
          </a:bodyPr>
          <a:lstStyle/>
          <a:p>
            <a:pPr marL="457200" indent="-457200"/>
            <a:r>
              <a:rPr lang="en-US" sz="2000" dirty="0"/>
              <a:t>Q. 	</a:t>
            </a:r>
            <a:r>
              <a:rPr lang="en-IN" sz="2000" dirty="0"/>
              <a:t>Which of the following is NOT a cause for the negative slope of a demand curve?</a:t>
            </a:r>
          </a:p>
        </p:txBody>
      </p:sp>
      <p:sp>
        <p:nvSpPr>
          <p:cNvPr id="10" name="Rounded Rectangular Callout 9"/>
          <p:cNvSpPr/>
          <p:nvPr/>
        </p:nvSpPr>
        <p:spPr>
          <a:xfrm>
            <a:off x="107688" y="5157192"/>
            <a:ext cx="1656000" cy="1512168"/>
          </a:xfrm>
          <a:prstGeom prst="wedgeRoundRectCallout">
            <a:avLst>
              <a:gd name="adj1" fmla="val 93672"/>
              <a:gd name="adj2" fmla="val -37508"/>
              <a:gd name="adj3" fmla="val 16667"/>
            </a:avLst>
          </a:prstGeom>
          <a:solidFill>
            <a:srgbClr val="FF0066"/>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Click on the radio button to select the correct answer!</a:t>
            </a:r>
          </a:p>
        </p:txBody>
      </p:sp>
      <p:pic>
        <p:nvPicPr>
          <p:cNvPr id="19" name="Picture 18">
            <a:hlinkClick r:id="rId11" action="ppaction://hlinksldjump"/>
          </p:cNvPr>
          <p:cNvPicPr>
            <a:picLocks noChangeAspect="1"/>
          </p:cNvPicPr>
          <p:nvPr/>
        </p:nvPicPr>
        <p:blipFill>
          <a:blip r:embed="rId12" cstate="print">
            <a:clrChange>
              <a:clrFrom>
                <a:srgbClr val="FFFFFF"/>
              </a:clrFrom>
              <a:clrTo>
                <a:srgbClr val="FFFFFF">
                  <a:alpha val="0"/>
                </a:srgbClr>
              </a:clrTo>
            </a:clrChange>
          </a:blip>
          <a:stretch>
            <a:fillRect/>
          </a:stretch>
        </p:blipFill>
        <p:spPr>
          <a:xfrm>
            <a:off x="2604889" y="3065486"/>
            <a:ext cx="4248150" cy="542925"/>
          </a:xfrm>
          <a:prstGeom prst="rect">
            <a:avLst/>
          </a:prstGeom>
        </p:spPr>
      </p:pic>
      <p:pic>
        <p:nvPicPr>
          <p:cNvPr id="20" name="Picture 19">
            <a:hlinkClick r:id="rId11" action="ppaction://hlinksldjump"/>
          </p:cNvPr>
          <p:cNvPicPr>
            <a:picLocks noChangeAspect="1"/>
          </p:cNvPicPr>
          <p:nvPr/>
        </p:nvPicPr>
        <p:blipFill>
          <a:blip r:embed="rId13" cstate="email">
            <a:clrChange>
              <a:clrFrom>
                <a:srgbClr val="FFFFFF"/>
              </a:clrFrom>
              <a:clrTo>
                <a:srgbClr val="FFFFFF">
                  <a:alpha val="0"/>
                </a:srgbClr>
              </a:clrTo>
            </a:clrChange>
          </a:blip>
          <a:stretch>
            <a:fillRect/>
          </a:stretch>
        </p:blipFill>
        <p:spPr>
          <a:xfrm>
            <a:off x="2602770" y="3642959"/>
            <a:ext cx="4248150" cy="542925"/>
          </a:xfrm>
          <a:prstGeom prst="rect">
            <a:avLst/>
          </a:prstGeom>
        </p:spPr>
      </p:pic>
      <p:pic>
        <p:nvPicPr>
          <p:cNvPr id="21" name="Picture 20">
            <a:hlinkClick r:id="rId14" action="ppaction://hlinksldjump"/>
          </p:cNvPr>
          <p:cNvPicPr>
            <a:picLocks noChangeAspect="1"/>
          </p:cNvPicPr>
          <p:nvPr/>
        </p:nvPicPr>
        <p:blipFill>
          <a:blip r:embed="rId15" cstate="print">
            <a:clrChange>
              <a:clrFrom>
                <a:srgbClr val="FFFFFF"/>
              </a:clrFrom>
              <a:clrTo>
                <a:srgbClr val="FFFFFF">
                  <a:alpha val="0"/>
                </a:srgbClr>
              </a:clrTo>
            </a:clrChange>
          </a:blip>
          <a:stretch>
            <a:fillRect/>
          </a:stretch>
        </p:blipFill>
        <p:spPr>
          <a:xfrm>
            <a:off x="2602770" y="4220432"/>
            <a:ext cx="4248150" cy="542925"/>
          </a:xfrm>
          <a:prstGeom prst="rect">
            <a:avLst/>
          </a:prstGeom>
        </p:spPr>
      </p:pic>
      <p:pic>
        <p:nvPicPr>
          <p:cNvPr id="22" name="Picture 21">
            <a:hlinkClick r:id="rId11" action="ppaction://hlinksldjump"/>
          </p:cNvPr>
          <p:cNvPicPr>
            <a:picLocks noChangeAspect="1"/>
          </p:cNvPicPr>
          <p:nvPr/>
        </p:nvPicPr>
        <p:blipFill>
          <a:blip r:embed="rId16" cstate="email">
            <a:clrChange>
              <a:clrFrom>
                <a:srgbClr val="FFFFFF"/>
              </a:clrFrom>
              <a:clrTo>
                <a:srgbClr val="FFFFFF">
                  <a:alpha val="0"/>
                </a:srgbClr>
              </a:clrTo>
            </a:clrChange>
          </a:blip>
          <a:stretch>
            <a:fillRect/>
          </a:stretch>
        </p:blipFill>
        <p:spPr>
          <a:xfrm>
            <a:off x="2602770" y="4797905"/>
            <a:ext cx="4286250" cy="542925"/>
          </a:xfrm>
          <a:prstGeom prst="rect">
            <a:avLst/>
          </a:prstGeom>
        </p:spPr>
      </p:pic>
      <p:sp>
        <p:nvSpPr>
          <p:cNvPr id="15" name="TextBox 14"/>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13126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par>
                          <p:cTn id="39" fill="hold">
                            <p:stCondLst>
                              <p:cond delay="4000"/>
                            </p:stCondLst>
                            <p:childTnLst>
                              <p:par>
                                <p:cTn id="40" presetID="26" presetClass="emph" presetSubtype="0" fill="hold" grpId="1" nodeType="afterEffect">
                                  <p:stCondLst>
                                    <p:cond delay="0"/>
                                  </p:stCondLst>
                                  <p:childTnLst>
                                    <p:animEffect transition="out" filter="fade">
                                      <p:cBhvr>
                                        <p:cTn id="41" dur="500" tmFilter="0, 0; .2, .5; .8, .5; 1, 0"/>
                                        <p:tgtEl>
                                          <p:spTgt spid="10"/>
                                        </p:tgtEl>
                                      </p:cBhvr>
                                    </p:animEffect>
                                    <p:animScale>
                                      <p:cBhvr>
                                        <p:cTn id="4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0" grpId="1" animBg="1"/>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graysc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grayscl/>
          </a:blip>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grayscl/>
          </a:blip>
          <a:stretch>
            <a:fillRect/>
          </a:stretch>
        </p:blipFill>
        <p:spPr>
          <a:xfrm>
            <a:off x="-252536" y="764704"/>
            <a:ext cx="2697832" cy="2697832"/>
          </a:xfrm>
          <a:prstGeom prst="rect">
            <a:avLst/>
          </a:prstGeom>
        </p:spPr>
      </p:pic>
      <p:sp>
        <p:nvSpPr>
          <p:cNvPr id="9" name="TextBox 8"/>
          <p:cNvSpPr txBox="1"/>
          <p:nvPr/>
        </p:nvSpPr>
        <p:spPr>
          <a:xfrm>
            <a:off x="2555776" y="1916832"/>
            <a:ext cx="4320480" cy="1015663"/>
          </a:xfrm>
          <a:prstGeom prst="rect">
            <a:avLst/>
          </a:prstGeom>
          <a:noFill/>
        </p:spPr>
        <p:txBody>
          <a:bodyPr wrap="square" rtlCol="0">
            <a:spAutoFit/>
          </a:bodyPr>
          <a:lstStyle/>
          <a:p>
            <a:pPr marL="457200" indent="-457200"/>
            <a:r>
              <a:rPr lang="en-US" sz="2000" dirty="0"/>
              <a:t>Q. 	</a:t>
            </a:r>
            <a:r>
              <a:rPr lang="en-IN" sz="2000" dirty="0"/>
              <a:t>Which of the following is NOT a cause for the negative slope of a demand curve?</a:t>
            </a:r>
          </a:p>
        </p:txBody>
      </p:sp>
      <p:pic>
        <p:nvPicPr>
          <p:cNvPr id="19" name="Picture 18"/>
          <p:cNvPicPr>
            <a:picLocks noChangeAspect="1"/>
          </p:cNvPicPr>
          <p:nvPr/>
        </p:nvPicPr>
        <p:blipFill>
          <a:blip r:embed="rId11" cstate="print">
            <a:clrChange>
              <a:clrFrom>
                <a:srgbClr val="FFFFFF"/>
              </a:clrFrom>
              <a:clrTo>
                <a:srgbClr val="FFFFFF">
                  <a:alpha val="0"/>
                </a:srgbClr>
              </a:clrTo>
            </a:clrChange>
            <a:grayscl/>
          </a:blip>
          <a:stretch>
            <a:fillRect/>
          </a:stretch>
        </p:blipFill>
        <p:spPr>
          <a:xfrm>
            <a:off x="2604889" y="3065486"/>
            <a:ext cx="4248150" cy="542925"/>
          </a:xfrm>
          <a:prstGeom prst="rect">
            <a:avLst/>
          </a:prstGeom>
        </p:spPr>
      </p:pic>
      <p:pic>
        <p:nvPicPr>
          <p:cNvPr id="20" name="Picture 19"/>
          <p:cNvPicPr>
            <a:picLocks noChangeAspect="1"/>
          </p:cNvPicPr>
          <p:nvPr/>
        </p:nvPicPr>
        <p:blipFill>
          <a:blip r:embed="rId12" cstate="email">
            <a:clrChange>
              <a:clrFrom>
                <a:srgbClr val="FFFFFF"/>
              </a:clrFrom>
              <a:clrTo>
                <a:srgbClr val="FFFFFF">
                  <a:alpha val="0"/>
                </a:srgbClr>
              </a:clrTo>
            </a:clrChange>
            <a:grayscl/>
          </a:blip>
          <a:stretch>
            <a:fillRect/>
          </a:stretch>
        </p:blipFill>
        <p:spPr>
          <a:xfrm>
            <a:off x="2602770" y="3642959"/>
            <a:ext cx="4248150" cy="542925"/>
          </a:xfrm>
          <a:prstGeom prst="rect">
            <a:avLst/>
          </a:prstGeom>
        </p:spPr>
      </p:pic>
      <p:pic>
        <p:nvPicPr>
          <p:cNvPr id="21" name="Picture 20"/>
          <p:cNvPicPr>
            <a:picLocks noChangeAspect="1"/>
          </p:cNvPicPr>
          <p:nvPr/>
        </p:nvPicPr>
        <p:blipFill>
          <a:blip r:embed="rId13" cstate="print">
            <a:clrChange>
              <a:clrFrom>
                <a:srgbClr val="FFFFFF"/>
              </a:clrFrom>
              <a:clrTo>
                <a:srgbClr val="FFFFFF">
                  <a:alpha val="0"/>
                </a:srgbClr>
              </a:clrTo>
            </a:clrChange>
            <a:grayscl/>
          </a:blip>
          <a:stretch>
            <a:fillRect/>
          </a:stretch>
        </p:blipFill>
        <p:spPr>
          <a:xfrm>
            <a:off x="2602770" y="4220432"/>
            <a:ext cx="4248150" cy="542925"/>
          </a:xfrm>
          <a:prstGeom prst="rect">
            <a:avLst/>
          </a:prstGeom>
        </p:spPr>
      </p:pic>
      <p:pic>
        <p:nvPicPr>
          <p:cNvPr id="22" name="Picture 21"/>
          <p:cNvPicPr>
            <a:picLocks noChangeAspect="1"/>
          </p:cNvPicPr>
          <p:nvPr/>
        </p:nvPicPr>
        <p:blipFill>
          <a:blip r:embed="rId14" cstate="email">
            <a:clrChange>
              <a:clrFrom>
                <a:srgbClr val="FFFFFF"/>
              </a:clrFrom>
              <a:clrTo>
                <a:srgbClr val="FFFFFF">
                  <a:alpha val="0"/>
                </a:srgbClr>
              </a:clrTo>
            </a:clrChange>
            <a:grayscl/>
          </a:blip>
          <a:stretch>
            <a:fillRect/>
          </a:stretch>
        </p:blipFill>
        <p:spPr>
          <a:xfrm>
            <a:off x="2602770" y="4797905"/>
            <a:ext cx="4286250" cy="542925"/>
          </a:xfrm>
          <a:prstGeom prst="rect">
            <a:avLst/>
          </a:prstGeom>
        </p:spPr>
      </p:pic>
      <p:grpSp>
        <p:nvGrpSpPr>
          <p:cNvPr id="15" name="Group 26"/>
          <p:cNvGrpSpPr/>
          <p:nvPr/>
        </p:nvGrpSpPr>
        <p:grpSpPr>
          <a:xfrm>
            <a:off x="1917853" y="1879166"/>
            <a:ext cx="5561558" cy="3233378"/>
            <a:chOff x="1949860" y="2395675"/>
            <a:chExt cx="5561558" cy="3233378"/>
          </a:xfrm>
        </p:grpSpPr>
        <p:grpSp>
          <p:nvGrpSpPr>
            <p:cNvPr id="16" name="Gruppieren 20"/>
            <p:cNvGrpSpPr/>
            <p:nvPr/>
          </p:nvGrpSpPr>
          <p:grpSpPr>
            <a:xfrm rot="383809">
              <a:off x="1949860" y="2395675"/>
              <a:ext cx="5561558" cy="3233378"/>
              <a:chOff x="4554586" y="-876636"/>
              <a:chExt cx="10548014" cy="3999128"/>
            </a:xfrm>
          </p:grpSpPr>
          <p:sp>
            <p:nvSpPr>
              <p:cNvPr id="18" name="Rechteck 21"/>
              <p:cNvSpPr/>
              <p:nvPr/>
            </p:nvSpPr>
            <p:spPr bwMode="auto">
              <a:xfrm>
                <a:off x="5422221" y="-788986"/>
                <a:ext cx="9680379" cy="3911478"/>
              </a:xfrm>
              <a:prstGeom prst="rect">
                <a:avLst/>
              </a:prstGeom>
              <a:gradFill flip="none" rotWithShape="1">
                <a:gsLst>
                  <a:gs pos="0">
                    <a:srgbClr val="FF0066">
                      <a:shade val="30000"/>
                      <a:satMod val="115000"/>
                    </a:srgbClr>
                  </a:gs>
                  <a:gs pos="50000">
                    <a:srgbClr val="FF0066">
                      <a:shade val="67500"/>
                      <a:satMod val="115000"/>
                    </a:srgbClr>
                  </a:gs>
                  <a:gs pos="100000">
                    <a:srgbClr val="FF0066">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400" b="1" dirty="0">
                    <a:solidFill>
                      <a:schemeClr val="bg1"/>
                    </a:solidFill>
                    <a:cs typeface="MV Boli" pitchFamily="2" charset="0"/>
                  </a:rPr>
                  <a:t>Good! That's Right!</a:t>
                </a:r>
              </a:p>
              <a:p>
                <a:pPr>
                  <a:spcAft>
                    <a:spcPts val="1200"/>
                  </a:spcAft>
                </a:pPr>
                <a:endParaRPr lang="en-IN" sz="2000" b="1" dirty="0">
                  <a:solidFill>
                    <a:srgbClr val="FFFF00"/>
                  </a:solidFill>
                  <a:cs typeface="MV Boli" pitchFamily="2" charset="0"/>
                </a:endParaRPr>
              </a:p>
              <a:p>
                <a:pPr>
                  <a:spcAft>
                    <a:spcPts val="1200"/>
                  </a:spcAft>
                </a:pPr>
                <a:endParaRPr lang="en-IN" sz="2000" b="1" dirty="0">
                  <a:solidFill>
                    <a:srgbClr val="FFFF00"/>
                  </a:solidFill>
                  <a:cs typeface="MV Boli" pitchFamily="2" charset="0"/>
                </a:endParaRPr>
              </a:p>
              <a:p>
                <a:pPr>
                  <a:spcAft>
                    <a:spcPts val="1200"/>
                  </a:spcAft>
                </a:pPr>
                <a:r>
                  <a:rPr lang="en-IN" sz="2000" b="1" dirty="0">
                    <a:solidFill>
                      <a:srgbClr val="FFFF00"/>
                    </a:solidFill>
                    <a:cs typeface="MV Boli" pitchFamily="2" charset="0"/>
                  </a:rPr>
                  <a:t>Correct Answer:</a:t>
                </a:r>
              </a:p>
              <a:p>
                <a:pPr>
                  <a:spcAft>
                    <a:spcPts val="1200"/>
                  </a:spcAft>
                </a:pPr>
                <a:r>
                  <a:rPr lang="en-IN" sz="2000" b="1" dirty="0">
                    <a:solidFill>
                      <a:srgbClr val="FFFF00"/>
                    </a:solidFill>
                    <a:cs typeface="MV Boli" pitchFamily="2" charset="0"/>
                  </a:rPr>
                  <a:t>‘Price Elasticity of Supply’ is NOT a cause for the negative slope of a demand curve.</a:t>
                </a:r>
                <a:endParaRPr lang="en-US" sz="2000" b="1" dirty="0">
                  <a:solidFill>
                    <a:srgbClr val="FFFF00"/>
                  </a:solidFill>
                  <a:cs typeface="MV Boli" pitchFamily="2" charset="0"/>
                </a:endParaRPr>
              </a:p>
            </p:txBody>
          </p:sp>
          <p:pic>
            <p:nvPicPr>
              <p:cNvPr id="23" name="Picture 5" descr="Tessafilm_4"/>
              <p:cNvPicPr>
                <a:picLocks noChangeAspect="1" noChangeArrowheads="1"/>
              </p:cNvPicPr>
              <p:nvPr/>
            </p:nvPicPr>
            <p:blipFill>
              <a:blip r:embed="rId15" cstate="email"/>
              <a:srcRect/>
              <a:stretch>
                <a:fillRect/>
              </a:stretch>
            </p:blipFill>
            <p:spPr bwMode="gray">
              <a:xfrm rot="20222041">
                <a:off x="4554586" y="-876636"/>
                <a:ext cx="2229622" cy="525902"/>
              </a:xfrm>
              <a:prstGeom prst="rect">
                <a:avLst/>
              </a:prstGeom>
              <a:noFill/>
            </p:spPr>
          </p:pic>
        </p:grpSp>
        <p:pic>
          <p:nvPicPr>
            <p:cNvPr id="17" name="Picture 16" descr="smile_1.png"/>
            <p:cNvPicPr>
              <a:picLocks noChangeAspect="1"/>
            </p:cNvPicPr>
            <p:nvPr/>
          </p:nvPicPr>
          <p:blipFill>
            <a:blip r:embed="rId16" cstate="print"/>
            <a:stretch>
              <a:fillRect/>
            </a:stretch>
          </p:blipFill>
          <p:spPr>
            <a:xfrm rot="516846">
              <a:off x="6088597" y="3031673"/>
              <a:ext cx="1404000" cy="1404000"/>
            </a:xfrm>
            <a:prstGeom prst="rect">
              <a:avLst/>
            </a:prstGeom>
          </p:spPr>
        </p:pic>
      </p:grpSp>
      <p:sp>
        <p:nvSpPr>
          <p:cNvPr id="24" name="Right Arrow 23">
            <a:hlinkClick r:id="rId17" action="ppaction://hlinksldjump"/>
          </p:cNvPr>
          <p:cNvSpPr/>
          <p:nvPr/>
        </p:nvSpPr>
        <p:spPr>
          <a:xfrm rot="21069979">
            <a:off x="372235" y="5013186"/>
            <a:ext cx="2952328" cy="1800200"/>
          </a:xfrm>
          <a:prstGeom prst="rightArrow">
            <a:avLst/>
          </a:prstGeom>
          <a:solidFill>
            <a:srgbClr val="82C836"/>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Click here to </a:t>
            </a:r>
          </a:p>
          <a:p>
            <a:pPr algn="ctr"/>
            <a:r>
              <a:rPr lang="en-US" sz="2000" dirty="0">
                <a:solidFill>
                  <a:schemeClr val="tx1"/>
                </a:solidFill>
              </a:rPr>
              <a:t>continue!</a:t>
            </a:r>
            <a:endParaRPr lang="en-IN" sz="2000" dirty="0">
              <a:solidFill>
                <a:schemeClr val="tx1"/>
              </a:solidFill>
            </a:endParaRPr>
          </a:p>
        </p:txBody>
      </p:sp>
      <p:sp>
        <p:nvSpPr>
          <p:cNvPr id="25" name="Rectangle 24"/>
          <p:cNvSpPr/>
          <p:nvPr/>
        </p:nvSpPr>
        <p:spPr>
          <a:xfrm>
            <a:off x="0" y="3717032"/>
            <a:ext cx="683568" cy="3140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35369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1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slide(fromLeft)">
                                      <p:cBhvr>
                                        <p:cTn id="11" dur="500"/>
                                        <p:tgtEl>
                                          <p:spTgt spid="24"/>
                                        </p:tgtEl>
                                      </p:cBhvr>
                                    </p:animEffect>
                                  </p:childTnLst>
                                </p:cTn>
                              </p:par>
                            </p:childTnLst>
                          </p:cTn>
                        </p:par>
                        <p:par>
                          <p:cTn id="12" fill="hold">
                            <p:stCondLst>
                              <p:cond delay="1500"/>
                            </p:stCondLst>
                            <p:childTnLst>
                              <p:par>
                                <p:cTn id="13" presetID="26" presetClass="emph" presetSubtype="0" fill="hold" grpId="1" nodeType="afterEffect">
                                  <p:stCondLst>
                                    <p:cond delay="0"/>
                                  </p:stCondLst>
                                  <p:childTnLst>
                                    <p:animEffect transition="out" filter="fade">
                                      <p:cBhvr>
                                        <p:cTn id="14" dur="500" tmFilter="0, 0; .2, .5; .8, .5; 1, 0"/>
                                        <p:tgtEl>
                                          <p:spTgt spid="24"/>
                                        </p:tgtEl>
                                      </p:cBhvr>
                                    </p:animEffect>
                                    <p:animScale>
                                      <p:cBhvr>
                                        <p:cTn id="15"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graysc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grayscl/>
          </a:blip>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grayscl/>
          </a:blip>
          <a:stretch>
            <a:fillRect/>
          </a:stretch>
        </p:blipFill>
        <p:spPr>
          <a:xfrm>
            <a:off x="-252536" y="764704"/>
            <a:ext cx="2697832" cy="2697832"/>
          </a:xfrm>
          <a:prstGeom prst="rect">
            <a:avLst/>
          </a:prstGeom>
        </p:spPr>
      </p:pic>
      <p:sp>
        <p:nvSpPr>
          <p:cNvPr id="9" name="TextBox 8"/>
          <p:cNvSpPr txBox="1"/>
          <p:nvPr/>
        </p:nvSpPr>
        <p:spPr>
          <a:xfrm>
            <a:off x="2555776" y="1916832"/>
            <a:ext cx="4320480" cy="1015663"/>
          </a:xfrm>
          <a:prstGeom prst="rect">
            <a:avLst/>
          </a:prstGeom>
          <a:noFill/>
        </p:spPr>
        <p:txBody>
          <a:bodyPr wrap="square" rtlCol="0">
            <a:spAutoFit/>
          </a:bodyPr>
          <a:lstStyle/>
          <a:p>
            <a:pPr marL="457200" indent="-457200"/>
            <a:r>
              <a:rPr lang="en-US" sz="2000" dirty="0"/>
              <a:t>Q. 	</a:t>
            </a:r>
            <a:r>
              <a:rPr lang="en-IN" sz="2000" dirty="0"/>
              <a:t>Which of the following is NOT a cause for the negative slope of a demand curve?</a:t>
            </a:r>
          </a:p>
        </p:txBody>
      </p:sp>
      <p:pic>
        <p:nvPicPr>
          <p:cNvPr id="19" name="Picture 18"/>
          <p:cNvPicPr>
            <a:picLocks noChangeAspect="1"/>
          </p:cNvPicPr>
          <p:nvPr/>
        </p:nvPicPr>
        <p:blipFill>
          <a:blip r:embed="rId11" cstate="print">
            <a:clrChange>
              <a:clrFrom>
                <a:srgbClr val="FFFFFF"/>
              </a:clrFrom>
              <a:clrTo>
                <a:srgbClr val="FFFFFF">
                  <a:alpha val="0"/>
                </a:srgbClr>
              </a:clrTo>
            </a:clrChange>
            <a:grayscl/>
          </a:blip>
          <a:stretch>
            <a:fillRect/>
          </a:stretch>
        </p:blipFill>
        <p:spPr>
          <a:xfrm>
            <a:off x="2604889" y="3065486"/>
            <a:ext cx="4248150" cy="542925"/>
          </a:xfrm>
          <a:prstGeom prst="rect">
            <a:avLst/>
          </a:prstGeom>
        </p:spPr>
      </p:pic>
      <p:pic>
        <p:nvPicPr>
          <p:cNvPr id="20" name="Picture 19"/>
          <p:cNvPicPr>
            <a:picLocks noChangeAspect="1"/>
          </p:cNvPicPr>
          <p:nvPr/>
        </p:nvPicPr>
        <p:blipFill>
          <a:blip r:embed="rId12" cstate="email">
            <a:clrChange>
              <a:clrFrom>
                <a:srgbClr val="FFFFFF"/>
              </a:clrFrom>
              <a:clrTo>
                <a:srgbClr val="FFFFFF">
                  <a:alpha val="0"/>
                </a:srgbClr>
              </a:clrTo>
            </a:clrChange>
            <a:grayscl/>
          </a:blip>
          <a:stretch>
            <a:fillRect/>
          </a:stretch>
        </p:blipFill>
        <p:spPr>
          <a:xfrm>
            <a:off x="2602770" y="3642959"/>
            <a:ext cx="4248150" cy="542925"/>
          </a:xfrm>
          <a:prstGeom prst="rect">
            <a:avLst/>
          </a:prstGeom>
        </p:spPr>
      </p:pic>
      <p:pic>
        <p:nvPicPr>
          <p:cNvPr id="21" name="Picture 20"/>
          <p:cNvPicPr>
            <a:picLocks noChangeAspect="1"/>
          </p:cNvPicPr>
          <p:nvPr/>
        </p:nvPicPr>
        <p:blipFill>
          <a:blip r:embed="rId13" cstate="print">
            <a:clrChange>
              <a:clrFrom>
                <a:srgbClr val="FFFFFF"/>
              </a:clrFrom>
              <a:clrTo>
                <a:srgbClr val="FFFFFF">
                  <a:alpha val="0"/>
                </a:srgbClr>
              </a:clrTo>
            </a:clrChange>
            <a:grayscl/>
          </a:blip>
          <a:stretch>
            <a:fillRect/>
          </a:stretch>
        </p:blipFill>
        <p:spPr>
          <a:xfrm>
            <a:off x="2602770" y="4220432"/>
            <a:ext cx="4248150" cy="542925"/>
          </a:xfrm>
          <a:prstGeom prst="rect">
            <a:avLst/>
          </a:prstGeom>
        </p:spPr>
      </p:pic>
      <p:pic>
        <p:nvPicPr>
          <p:cNvPr id="22" name="Picture 21"/>
          <p:cNvPicPr>
            <a:picLocks noChangeAspect="1"/>
          </p:cNvPicPr>
          <p:nvPr/>
        </p:nvPicPr>
        <p:blipFill>
          <a:blip r:embed="rId14" cstate="email">
            <a:clrChange>
              <a:clrFrom>
                <a:srgbClr val="FFFFFF"/>
              </a:clrFrom>
              <a:clrTo>
                <a:srgbClr val="FFFFFF">
                  <a:alpha val="0"/>
                </a:srgbClr>
              </a:clrTo>
            </a:clrChange>
            <a:grayscl/>
          </a:blip>
          <a:stretch>
            <a:fillRect/>
          </a:stretch>
        </p:blipFill>
        <p:spPr>
          <a:xfrm>
            <a:off x="2602770" y="4797905"/>
            <a:ext cx="4286250" cy="542925"/>
          </a:xfrm>
          <a:prstGeom prst="rect">
            <a:avLst/>
          </a:prstGeom>
        </p:spPr>
      </p:pic>
      <p:grpSp>
        <p:nvGrpSpPr>
          <p:cNvPr id="14" name="Group 27"/>
          <p:cNvGrpSpPr/>
          <p:nvPr/>
        </p:nvGrpSpPr>
        <p:grpSpPr>
          <a:xfrm>
            <a:off x="1910291" y="1880521"/>
            <a:ext cx="5593361" cy="3367345"/>
            <a:chOff x="1910291" y="2395896"/>
            <a:chExt cx="5593361" cy="3367345"/>
          </a:xfrm>
        </p:grpSpPr>
        <p:grpSp>
          <p:nvGrpSpPr>
            <p:cNvPr id="15" name="Gruppieren 20"/>
            <p:cNvGrpSpPr/>
            <p:nvPr/>
          </p:nvGrpSpPr>
          <p:grpSpPr>
            <a:xfrm rot="383809">
              <a:off x="1910291" y="2395896"/>
              <a:ext cx="5593361" cy="3367345"/>
              <a:chOff x="4494019" y="-873620"/>
              <a:chExt cx="10608337" cy="4164824"/>
            </a:xfrm>
          </p:grpSpPr>
          <p:sp>
            <p:nvSpPr>
              <p:cNvPr id="17" name="Rechteck 21"/>
              <p:cNvSpPr/>
              <p:nvPr/>
            </p:nvSpPr>
            <p:spPr bwMode="auto">
              <a:xfrm>
                <a:off x="5421985" y="-790381"/>
                <a:ext cx="9680371" cy="4081585"/>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400" b="1" dirty="0">
                    <a:solidFill>
                      <a:schemeClr val="bg1"/>
                    </a:solidFill>
                    <a:cs typeface="MV Boli" pitchFamily="2" charset="0"/>
                  </a:rPr>
                  <a:t>That's Not Quite Right!</a:t>
                </a:r>
              </a:p>
              <a:p>
                <a:pPr>
                  <a:spcAft>
                    <a:spcPts val="1200"/>
                  </a:spcAft>
                </a:pPr>
                <a:endParaRPr lang="en-IN" sz="2000" b="1" dirty="0">
                  <a:solidFill>
                    <a:srgbClr val="FFFF00"/>
                  </a:solidFill>
                  <a:cs typeface="MV Boli" pitchFamily="2" charset="0"/>
                </a:endParaRPr>
              </a:p>
              <a:p>
                <a:pPr>
                  <a:spcAft>
                    <a:spcPts val="1200"/>
                  </a:spcAft>
                </a:pPr>
                <a:endParaRPr lang="en-IN" sz="2000" b="1" dirty="0">
                  <a:solidFill>
                    <a:srgbClr val="FFFF00"/>
                  </a:solidFill>
                  <a:cs typeface="MV Boli" pitchFamily="2" charset="0"/>
                </a:endParaRPr>
              </a:p>
              <a:p>
                <a:pPr>
                  <a:spcAft>
                    <a:spcPts val="1200"/>
                  </a:spcAft>
                </a:pPr>
                <a:endParaRPr lang="en-IN" sz="2000" b="1" dirty="0">
                  <a:solidFill>
                    <a:srgbClr val="FFFF00"/>
                  </a:solidFill>
                  <a:cs typeface="MV Boli" pitchFamily="2" charset="0"/>
                </a:endParaRPr>
              </a:p>
              <a:p>
                <a:pPr>
                  <a:spcAft>
                    <a:spcPts val="1200"/>
                  </a:spcAft>
                </a:pPr>
                <a:r>
                  <a:rPr lang="en-IN" sz="2000" b="1" dirty="0">
                    <a:solidFill>
                      <a:srgbClr val="FFFF00"/>
                    </a:solidFill>
                    <a:cs typeface="MV Boli" pitchFamily="2" charset="0"/>
                  </a:rPr>
                  <a:t>‘Price Elasticity of Supply’ is NOT a cause for the negative slope of a demand curve.</a:t>
                </a:r>
                <a:endParaRPr lang="en-US" sz="2000" b="1" dirty="0">
                  <a:solidFill>
                    <a:srgbClr val="FFFF00"/>
                  </a:solidFill>
                  <a:cs typeface="MV Boli" pitchFamily="2" charset="0"/>
                </a:endParaRPr>
              </a:p>
            </p:txBody>
          </p:sp>
          <p:pic>
            <p:nvPicPr>
              <p:cNvPr id="18" name="Picture 5" descr="Tessafilm_4"/>
              <p:cNvPicPr>
                <a:picLocks noChangeAspect="1" noChangeArrowheads="1"/>
              </p:cNvPicPr>
              <p:nvPr/>
            </p:nvPicPr>
            <p:blipFill>
              <a:blip r:embed="rId15" cstate="email"/>
              <a:srcRect/>
              <a:stretch>
                <a:fillRect/>
              </a:stretch>
            </p:blipFill>
            <p:spPr bwMode="gray">
              <a:xfrm rot="20222041">
                <a:off x="4494019" y="-873620"/>
                <a:ext cx="2229621" cy="525903"/>
              </a:xfrm>
              <a:prstGeom prst="rect">
                <a:avLst/>
              </a:prstGeom>
              <a:noFill/>
            </p:spPr>
          </p:pic>
        </p:grpSp>
        <p:pic>
          <p:nvPicPr>
            <p:cNvPr id="16" name="Picture 15" descr="sad.png"/>
            <p:cNvPicPr>
              <a:picLocks noChangeAspect="1"/>
            </p:cNvPicPr>
            <p:nvPr/>
          </p:nvPicPr>
          <p:blipFill>
            <a:blip r:embed="rId16" cstate="print"/>
            <a:stretch>
              <a:fillRect/>
            </a:stretch>
          </p:blipFill>
          <p:spPr>
            <a:xfrm rot="484014">
              <a:off x="5959709" y="2955820"/>
              <a:ext cx="1404000" cy="1404000"/>
            </a:xfrm>
            <a:prstGeom prst="rect">
              <a:avLst/>
            </a:prstGeom>
          </p:spPr>
        </p:pic>
      </p:grpSp>
      <p:sp>
        <p:nvSpPr>
          <p:cNvPr id="25" name="Right Arrow 24">
            <a:hlinkClick r:id="rId17" action="ppaction://hlinksldjump"/>
          </p:cNvPr>
          <p:cNvSpPr/>
          <p:nvPr/>
        </p:nvSpPr>
        <p:spPr>
          <a:xfrm rot="21069979">
            <a:off x="372235" y="5013186"/>
            <a:ext cx="2952328" cy="1800200"/>
          </a:xfrm>
          <a:prstGeom prst="rightArrow">
            <a:avLst/>
          </a:prstGeom>
          <a:solidFill>
            <a:srgbClr val="82C836"/>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Click here to </a:t>
            </a:r>
          </a:p>
          <a:p>
            <a:pPr algn="ctr"/>
            <a:r>
              <a:rPr lang="en-US" sz="2000" dirty="0">
                <a:solidFill>
                  <a:schemeClr val="tx1"/>
                </a:solidFill>
              </a:rPr>
              <a:t>continue!</a:t>
            </a:r>
            <a:endParaRPr lang="en-IN" sz="2000" dirty="0">
              <a:solidFill>
                <a:schemeClr val="tx1"/>
              </a:solidFill>
            </a:endParaRPr>
          </a:p>
        </p:txBody>
      </p:sp>
      <p:sp>
        <p:nvSpPr>
          <p:cNvPr id="26" name="Rectangle 25"/>
          <p:cNvSpPr/>
          <p:nvPr/>
        </p:nvSpPr>
        <p:spPr>
          <a:xfrm>
            <a:off x="0" y="3717032"/>
            <a:ext cx="683568" cy="3140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59813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slide(fromLeft)">
                                      <p:cBhvr>
                                        <p:cTn id="11" dur="500"/>
                                        <p:tgtEl>
                                          <p:spTgt spid="25"/>
                                        </p:tgtEl>
                                      </p:cBhvr>
                                    </p:animEffect>
                                  </p:childTnLst>
                                </p:cTn>
                              </p:par>
                            </p:childTnLst>
                          </p:cTn>
                        </p:par>
                        <p:par>
                          <p:cTn id="12" fill="hold">
                            <p:stCondLst>
                              <p:cond delay="1500"/>
                            </p:stCondLst>
                            <p:childTnLst>
                              <p:par>
                                <p:cTn id="13" presetID="26" presetClass="emph" presetSubtype="0" fill="hold" grpId="1" nodeType="afterEffect">
                                  <p:stCondLst>
                                    <p:cond delay="0"/>
                                  </p:stCondLst>
                                  <p:childTnLst>
                                    <p:animEffect transition="out" filter="fade">
                                      <p:cBhvr>
                                        <p:cTn id="14" dur="500" tmFilter="0, 0; .2, .5; .8, .5; 1, 0"/>
                                        <p:tgtEl>
                                          <p:spTgt spid="25"/>
                                        </p:tgtEl>
                                      </p:cBhvr>
                                    </p:animEffect>
                                    <p:animScale>
                                      <p:cBhvr>
                                        <p:cTn id="15"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What is Managerial Economics?</a:t>
              </a:r>
              <a:endParaRPr lang="en-IN" sz="3200" dirty="0"/>
            </a:p>
          </p:txBody>
        </p:sp>
      </p:grpSp>
      <p:pic>
        <p:nvPicPr>
          <p:cNvPr id="6" name="Picture 5"/>
          <p:cNvPicPr>
            <a:picLocks noGrp="1" noSelect="1" noRot="1" noMove="1" noResize="1" noEditPoints="1" noAdjustHandles="1" noChangeArrowheads="1" noChangeShapeType="1"/>
          </p:cNvPicPr>
          <p:nvPr>
            <p:custDataLst>
              <p:tags r:id="rId2"/>
            </p:custDataLst>
          </p:nvPr>
        </p:nvPicPr>
        <p:blipFill>
          <a:blip r:embed="rId6" cstate="email">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tretch>
            <a:fillRect/>
          </a:stretch>
        </p:blipFill>
        <p:spPr>
          <a:xfrm>
            <a:off x="0" y="908721"/>
            <a:ext cx="9144000" cy="5949280"/>
          </a:xfrm>
          <a:prstGeom prst="rect">
            <a:avLst/>
          </a:prstGeom>
        </p:spPr>
      </p:pic>
      <p:sp>
        <p:nvSpPr>
          <p:cNvPr id="7" name="Rounded Rectangle 6"/>
          <p:cNvSpPr/>
          <p:nvPr/>
        </p:nvSpPr>
        <p:spPr>
          <a:xfrm>
            <a:off x="144745" y="3825135"/>
            <a:ext cx="7020272" cy="1493405"/>
          </a:xfrm>
          <a:prstGeom prst="roundRect">
            <a:avLst>
              <a:gd name="adj" fmla="val 3111"/>
            </a:avLst>
          </a:prstGeom>
          <a:solidFill>
            <a:srgbClr val="FAC090">
              <a:alpha val="85098"/>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effectLst>
                  <a:outerShdw blurRad="38100" dist="38100" dir="2700000" algn="tl">
                    <a:srgbClr val="000000">
                      <a:alpha val="43137"/>
                    </a:srgbClr>
                  </a:outerShdw>
                </a:effectLst>
              </a:rPr>
              <a:t>Managerial Economics can be defined as: ‘Amalgamation of economic theory with business practices so as to ease decision-making and future planning by management.’</a:t>
            </a:r>
          </a:p>
        </p:txBody>
      </p:sp>
      <p:sp>
        <p:nvSpPr>
          <p:cNvPr id="8" name="Rounded Rectangle 7"/>
          <p:cNvSpPr/>
          <p:nvPr/>
        </p:nvSpPr>
        <p:spPr>
          <a:xfrm>
            <a:off x="144745" y="5507182"/>
            <a:ext cx="7020272" cy="1162178"/>
          </a:xfrm>
          <a:prstGeom prst="roundRect">
            <a:avLst>
              <a:gd name="adj" fmla="val 3111"/>
            </a:avLst>
          </a:prstGeom>
          <a:solidFill>
            <a:srgbClr val="FF9999">
              <a:alpha val="85098"/>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effectLst>
                  <a:outerShdw blurRad="38100" dist="38100" dir="2700000" algn="tl">
                    <a:srgbClr val="000000">
                      <a:alpha val="43137"/>
                    </a:srgbClr>
                  </a:outerShdw>
                </a:effectLst>
              </a:rPr>
              <a:t>Managerial Economics assists the managers of a firm in a rational solution of obstacles faced in the firm’s activities. </a:t>
            </a:r>
          </a:p>
        </p:txBody>
      </p:sp>
      <p:sp>
        <p:nvSpPr>
          <p:cNvPr id="9" name="TextBox 8"/>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64439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par>
                          <p:cTn id="12" fill="hold">
                            <p:stCondLst>
                              <p:cond delay="1000"/>
                            </p:stCondLst>
                            <p:childTnLst>
                              <p:par>
                                <p:cTn id="13" presetID="12" presetClass="entr" presetSubtype="8" fill="hold" grpId="0" nodeType="afterEffect">
                                  <p:stCondLst>
                                    <p:cond delay="4000"/>
                                  </p:stCondLst>
                                  <p:childTnLst>
                                    <p:set>
                                      <p:cBhvr>
                                        <p:cTn id="14" dur="1" fill="hold">
                                          <p:stCondLst>
                                            <p:cond delay="0"/>
                                          </p:stCondLst>
                                        </p:cTn>
                                        <p:tgtEl>
                                          <p:spTgt spid="8"/>
                                        </p:tgtEl>
                                        <p:attrNameLst>
                                          <p:attrName>style.visibility</p:attrName>
                                        </p:attrNameLst>
                                      </p:cBhvr>
                                      <p:to>
                                        <p:strVal val="visible"/>
                                      </p:to>
                                    </p:set>
                                    <p:animEffect transition="in" filter="slide(from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5282017"/>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238589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email">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36512" y="908720"/>
            <a:ext cx="9180512" cy="5949280"/>
          </a:xfrm>
          <a:prstGeom prst="rect">
            <a:avLst/>
          </a:prstGeom>
        </p:spPr>
      </p:pic>
      <p:sp>
        <p:nvSpPr>
          <p:cNvPr id="7" name="TextBox 6"/>
          <p:cNvSpPr txBox="1"/>
          <p:nvPr/>
        </p:nvSpPr>
        <p:spPr>
          <a:xfrm>
            <a:off x="683568" y="839743"/>
            <a:ext cx="8280920" cy="360000"/>
          </a:xfrm>
          <a:prstGeom prst="rect">
            <a:avLst/>
          </a:prstGeom>
          <a:solidFill>
            <a:srgbClr val="FFFFFF">
              <a:alpha val="80000"/>
            </a:srgbClr>
          </a:solidFill>
        </p:spPr>
        <p:txBody>
          <a:bodyPr wrap="square" rtlCol="0">
            <a:spAutoFit/>
          </a:bodyPr>
          <a:lstStyle/>
          <a:p>
            <a:r>
              <a:rPr lang="en-IN" sz="2000" dirty="0">
                <a:effectLst>
                  <a:outerShdw blurRad="38100" dist="38100" dir="2700000" algn="tl">
                    <a:srgbClr val="000000">
                      <a:alpha val="43137"/>
                    </a:srgbClr>
                  </a:outerShdw>
                </a:effectLst>
              </a:rPr>
              <a:t>The instances where law of demand is not applicable are as follows:</a:t>
            </a:r>
          </a:p>
        </p:txBody>
      </p:sp>
      <p:sp>
        <p:nvSpPr>
          <p:cNvPr id="8" name="Rectangle 7"/>
          <p:cNvSpPr/>
          <p:nvPr/>
        </p:nvSpPr>
        <p:spPr>
          <a:xfrm rot="5400000">
            <a:off x="3493847" y="-2320312"/>
            <a:ext cx="2155291" cy="9142985"/>
          </a:xfrm>
          <a:prstGeom prst="rect">
            <a:avLst/>
          </a:prstGeom>
          <a:solidFill>
            <a:srgbClr val="95B3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800100" lvl="1" indent="-342900">
              <a:buFont typeface="Arial" pitchFamily="34" charset="0"/>
              <a:buChar char="•"/>
            </a:pPr>
            <a:r>
              <a:rPr lang="en-IN" sz="2000" b="1" dirty="0">
                <a:solidFill>
                  <a:schemeClr val="bg1"/>
                </a:solidFill>
                <a:effectLst/>
              </a:rPr>
              <a:t>There are certain goods which are purchased mainly for their snob appeal, such as, diamonds, air conditioners, luxury cars, antique paintings, etc. These goods are used as status symbols to display one’s wealth. The more expensive these goods are, the more valuable they become as status symbols and the more they will be in demand. Thus, such goods are purchased more at higher price and are purchased less at lower prices. Such goods are known as ‘Conspicuous Goods’.</a:t>
            </a:r>
            <a:endParaRPr lang="en-IN" sz="2000" dirty="0">
              <a:solidFill>
                <a:schemeClr val="bg1"/>
              </a:solidFill>
              <a:effectLst/>
            </a:endParaRPr>
          </a:p>
        </p:txBody>
      </p:sp>
      <p:sp>
        <p:nvSpPr>
          <p:cNvPr id="9" name="Rectangle 8"/>
          <p:cNvSpPr/>
          <p:nvPr/>
        </p:nvSpPr>
        <p:spPr>
          <a:xfrm rot="5400000">
            <a:off x="3637989" y="-324247"/>
            <a:ext cx="1865993" cy="9144000"/>
          </a:xfrm>
          <a:prstGeom prst="rect">
            <a:avLst/>
          </a:prstGeom>
          <a:solidFill>
            <a:srgbClr val="4F81B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800100" lvl="1" indent="-342900">
              <a:buFont typeface="Arial" pitchFamily="34" charset="0"/>
              <a:buChar char="•"/>
            </a:pPr>
            <a:r>
              <a:rPr lang="en-IN" sz="2000" b="1" dirty="0">
                <a:solidFill>
                  <a:schemeClr val="bg1"/>
                </a:solidFill>
                <a:effectLst/>
              </a:rPr>
              <a:t>The Law of Demand is also not applicable in case of ‘Giffen Goods’. ‘Giffen Goods’ are those inferior goods, whose income effect is stronger than substitution effect. These are consumed by poor households as a necessity. Some examples of ‘Giffen Goods’ are: potatoes, animal fat oil, low quality rice, etc. An increase in price of such good increases its demand and a decrease in price of such good decreases its demand.</a:t>
            </a:r>
            <a:endParaRPr lang="en-IN" sz="2000" dirty="0">
              <a:solidFill>
                <a:schemeClr val="bg1"/>
              </a:solidFill>
              <a:effectLst/>
            </a:endParaRPr>
          </a:p>
        </p:txBody>
      </p:sp>
      <p:sp>
        <p:nvSpPr>
          <p:cNvPr id="10" name="Rectangle 9"/>
          <p:cNvSpPr/>
          <p:nvPr/>
        </p:nvSpPr>
        <p:spPr>
          <a:xfrm rot="5400000">
            <a:off x="3759079" y="1396551"/>
            <a:ext cx="1626856" cy="9142985"/>
          </a:xfrm>
          <a:prstGeom prst="rect">
            <a:avLst/>
          </a:prstGeom>
          <a:solidFill>
            <a:srgbClr val="1F497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800100" lvl="1" indent="-342900">
              <a:buFont typeface="Arial" pitchFamily="34" charset="0"/>
              <a:buChar char="•"/>
            </a:pPr>
            <a:r>
              <a:rPr lang="en-IN" sz="2000" b="1" dirty="0">
                <a:solidFill>
                  <a:schemeClr val="bg1"/>
                </a:solidFill>
                <a:effectLst/>
              </a:rPr>
              <a:t>The Law of Demand does not apply in case of expectations of change in price of the commodity, that is, in case of speculation. Consumers tend to purchase less or tend to postpone the purchase if they expect a fall in price of a commodity in future. Similarly, they tend to purchase more at high price expecting the prices to increase in future.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Exceptions to Law of Demand</a:t>
              </a:r>
            </a:p>
          </p:txBody>
        </p:sp>
      </p:grpSp>
      <p:sp>
        <p:nvSpPr>
          <p:cNvPr id="11" name="TextBox 10"/>
          <p:cNvSpPr txBox="1">
            <a:spLocks noGrp="1" noSelect="1" noRot="1" noMove="1" noResize="1" noEditPoints="1" noAdjustHandles="1" noChangeArrowheads="1" noChangeShapeType="1" noTextEdit="1"/>
          </p:cNvSpPr>
          <p:nvPr>
            <p:custDataLst>
              <p:tags r:id="rId2"/>
            </p:custDataLst>
          </p:nvPr>
        </p:nvSpPr>
        <p:spPr>
          <a:xfrm>
            <a:off x="2912013" y="6595069"/>
            <a:ext cx="3474720" cy="276999"/>
          </a:xfrm>
          <a:prstGeom prst="rect">
            <a:avLst/>
          </a:prstGeom>
          <a:noFill/>
        </p:spPr>
        <p:txBody>
          <a:bodyPr wrap="square" rtlCol="0">
            <a:spAutoFit/>
          </a:bodyPr>
          <a:lstStyle/>
          <a:p>
            <a:pPr algn="ctr"/>
            <a:r>
              <a:rPr lang="en-IN" sz="1200" dirty="0">
                <a:solidFill>
                  <a:schemeClr val="bg1"/>
                </a:solidFill>
              </a:rPr>
              <a:t>© ManagementStudyGuide.com. All rights reserved.</a:t>
            </a:r>
            <a:endParaRPr lang="en-US" sz="1200" dirty="0">
              <a:solidFill>
                <a:schemeClr val="bg1"/>
              </a:solidFill>
            </a:endParaRPr>
          </a:p>
        </p:txBody>
      </p:sp>
    </p:spTree>
    <p:custDataLst>
      <p:tags r:id="rId1"/>
    </p:custDataLst>
    <p:extLst>
      <p:ext uri="{BB962C8B-B14F-4D97-AF65-F5344CB8AC3E}">
        <p14:creationId xmlns:p14="http://schemas.microsoft.com/office/powerpoint/2010/main" val="234688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 presetClass="entr" presetSubtype="8" fill="hold" grpId="0" nodeType="after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2" presetClass="entr" presetSubtype="8" fill="hold" grpId="0" nodeType="afterEffect">
                                  <p:stCondLst>
                                    <p:cond delay="700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10000"/>
                            </p:stCondLst>
                            <p:childTnLst>
                              <p:par>
                                <p:cTn id="23" presetID="2" presetClass="entr" presetSubtype="8" fill="hold" grpId="0" nodeType="afterEffect">
                                  <p:stCondLst>
                                    <p:cond delay="550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Price Elasticity of Supply</a:t>
              </a:r>
              <a:endParaRPr lang="en-IN" sz="3200" dirty="0"/>
            </a:p>
          </p:txBody>
        </p:sp>
      </p:grpSp>
      <p:grpSp>
        <p:nvGrpSpPr>
          <p:cNvPr id="7" name="Gruppe 83"/>
          <p:cNvGrpSpPr>
            <a:grpSpLocks/>
          </p:cNvGrpSpPr>
          <p:nvPr/>
        </p:nvGrpSpPr>
        <p:grpSpPr bwMode="auto">
          <a:xfrm>
            <a:off x="179512" y="1052736"/>
            <a:ext cx="5040560" cy="4608512"/>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8" name="Picture 7"/>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tretch>
            <a:fillRect/>
          </a:stretch>
        </p:blipFill>
        <p:spPr>
          <a:xfrm>
            <a:off x="371811" y="1268561"/>
            <a:ext cx="3744000" cy="3422144"/>
          </a:xfrm>
          <a:prstGeom prst="rect">
            <a:avLst/>
          </a:prstGeom>
        </p:spPr>
      </p:pic>
      <p:sp>
        <p:nvSpPr>
          <p:cNvPr id="12" name="Line 36"/>
          <p:cNvSpPr>
            <a:spLocks noChangeShapeType="1"/>
          </p:cNvSpPr>
          <p:nvPr/>
        </p:nvSpPr>
        <p:spPr bwMode="auto">
          <a:xfrm rot="16200000" flipV="1">
            <a:off x="5088483" y="248220"/>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4427985" y="1196752"/>
            <a:ext cx="4608512" cy="4358116"/>
          </a:xfrm>
          <a:prstGeom prst="rect">
            <a:avLst/>
          </a:prstGeom>
          <a:noFill/>
          <a:ln w="9525">
            <a:noFill/>
            <a:miter lim="800000"/>
            <a:headEnd/>
            <a:tailEnd/>
          </a:ln>
        </p:spPr>
        <p:txBody>
          <a:bodyPr wrap="square">
            <a:spAutoFit/>
          </a:bodyPr>
          <a:lstStyle/>
          <a:p>
            <a:pPr marL="342900" indent="-342900" defTabSz="801688">
              <a:spcBef>
                <a:spcPct val="20000"/>
              </a:spcBef>
              <a:buFont typeface="Arial" panose="020B0604020202020204" pitchFamily="34" charset="0"/>
              <a:buChar char="•"/>
            </a:pPr>
            <a:r>
              <a:rPr lang="en-IN" sz="2200" noProof="1">
                <a:solidFill>
                  <a:srgbClr val="080808"/>
                </a:solidFill>
                <a:latin typeface="Calibri" pitchFamily="34" charset="0"/>
                <a:cs typeface="Arial" pitchFamily="34" charset="0"/>
              </a:rPr>
              <a:t>Similar to the Law of Demand, the ‘Law of Supply’ also explains the qualitative relationship between price and supply. </a:t>
            </a:r>
          </a:p>
          <a:p>
            <a:pPr marL="342900" indent="-342900" defTabSz="801688">
              <a:spcBef>
                <a:spcPct val="20000"/>
              </a:spcBef>
              <a:buFont typeface="Arial" panose="020B0604020202020204" pitchFamily="34" charset="0"/>
              <a:buChar char="•"/>
            </a:pPr>
            <a:r>
              <a:rPr lang="en-IN" sz="2200" noProof="1">
                <a:solidFill>
                  <a:srgbClr val="080808"/>
                </a:solidFill>
                <a:latin typeface="Calibri" pitchFamily="34" charset="0"/>
                <a:cs typeface="Arial" pitchFamily="34" charset="0"/>
              </a:rPr>
              <a:t>Qualitative relationships do not reveal the complete picture. </a:t>
            </a:r>
          </a:p>
          <a:p>
            <a:pPr marL="342900" indent="-342900" defTabSz="801688">
              <a:spcBef>
                <a:spcPct val="20000"/>
              </a:spcBef>
              <a:buFont typeface="Arial" panose="020B0604020202020204" pitchFamily="34" charset="0"/>
              <a:buChar char="•"/>
            </a:pPr>
            <a:r>
              <a:rPr lang="en-IN" sz="2200" noProof="1">
                <a:solidFill>
                  <a:srgbClr val="080808"/>
                </a:solidFill>
                <a:latin typeface="Calibri" pitchFamily="34" charset="0"/>
                <a:cs typeface="Arial" pitchFamily="34" charset="0"/>
              </a:rPr>
              <a:t>For instance, it helps only to a certain extent to know that the quantity supplied as well as price move in the same direction. </a:t>
            </a:r>
          </a:p>
          <a:p>
            <a:pPr marL="342900" indent="-342900" defTabSz="801688">
              <a:spcBef>
                <a:spcPct val="20000"/>
              </a:spcBef>
              <a:buFont typeface="Arial" panose="020B0604020202020204" pitchFamily="34" charset="0"/>
              <a:buChar char="•"/>
            </a:pPr>
            <a:r>
              <a:rPr lang="en-IN" sz="2200" noProof="1">
                <a:solidFill>
                  <a:srgbClr val="080808"/>
                </a:solidFill>
                <a:latin typeface="Calibri" pitchFamily="34" charset="0"/>
                <a:cs typeface="Arial" pitchFamily="34" charset="0"/>
              </a:rPr>
              <a:t>However, this is incomplete information. </a:t>
            </a:r>
          </a:p>
        </p:txBody>
      </p:sp>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79512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slide(fromLeft)">
                                      <p:cBhvr>
                                        <p:cTn id="14" dur="500"/>
                                        <p:tgtEl>
                                          <p:spTgt spid="12"/>
                                        </p:tgtEl>
                                      </p:cBhvr>
                                    </p:animEffect>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Price Elasticity of Supply</a:t>
              </a:r>
              <a:endParaRPr lang="en-IN" sz="3200" dirty="0"/>
            </a:p>
          </p:txBody>
        </p:sp>
      </p:grpSp>
      <p:grpSp>
        <p:nvGrpSpPr>
          <p:cNvPr id="7" name="Gruppe 83"/>
          <p:cNvGrpSpPr>
            <a:grpSpLocks/>
          </p:cNvGrpSpPr>
          <p:nvPr/>
        </p:nvGrpSpPr>
        <p:grpSpPr bwMode="auto">
          <a:xfrm>
            <a:off x="4932040" y="1052736"/>
            <a:ext cx="5040560" cy="4608512"/>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8" name="Picture 7" descr="9301244_xl.jpg"/>
          <p:cNvPicPr>
            <a:picLocks noGrp="1" noSelect="1" noRot="1" noMove="1" noResize="1" noEditPoints="1" noAdjustHandles="1" noChangeArrowheads="1" noChangeShapeType="1"/>
          </p:cNvPicPr>
          <p:nvPr>
            <p:custDataLst>
              <p:tags r:id="rId2"/>
            </p:custDataLst>
          </p:nvPr>
        </p:nvPicPr>
        <p:blipFill>
          <a:blip r:embed="rId6" cstate="email"/>
          <a:stretch>
            <a:fillRect/>
          </a:stretch>
        </p:blipFill>
        <p:spPr>
          <a:xfrm>
            <a:off x="5076056" y="1268760"/>
            <a:ext cx="3816424" cy="3456384"/>
          </a:xfrm>
          <a:prstGeom prst="rect">
            <a:avLst/>
          </a:prstGeom>
        </p:spPr>
      </p:pic>
      <p:sp>
        <p:nvSpPr>
          <p:cNvPr id="12" name="Line 36"/>
          <p:cNvSpPr>
            <a:spLocks noChangeShapeType="1"/>
          </p:cNvSpPr>
          <p:nvPr/>
        </p:nvSpPr>
        <p:spPr bwMode="auto">
          <a:xfrm rot="16200000" flipV="1">
            <a:off x="4080372" y="248220"/>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72005" y="1268174"/>
            <a:ext cx="4743683" cy="5441490"/>
          </a:xfrm>
          <a:prstGeom prst="rect">
            <a:avLst/>
          </a:prstGeom>
          <a:noFill/>
          <a:ln w="9525">
            <a:noFill/>
            <a:miter lim="800000"/>
            <a:headEnd/>
            <a:tailEnd/>
          </a:ln>
        </p:spPr>
        <p:txBody>
          <a:bodyPr wrap="square">
            <a:spAutoFit/>
          </a:bodyPr>
          <a:lstStyle/>
          <a:p>
            <a:pPr marL="342900" indent="-342900" defTabSz="801688">
              <a:spcBef>
                <a:spcPct val="20000"/>
              </a:spcBef>
              <a:buFont typeface="Arial" panose="020B0604020202020204" pitchFamily="34" charset="0"/>
              <a:buChar char="•"/>
            </a:pPr>
            <a:r>
              <a:rPr lang="en-IN" sz="2200" noProof="1">
                <a:solidFill>
                  <a:srgbClr val="080808"/>
                </a:solidFill>
                <a:latin typeface="Calibri" pitchFamily="34" charset="0"/>
                <a:cs typeface="Arial" pitchFamily="34" charset="0"/>
              </a:rPr>
              <a:t>Economists and decision makers need to know the magnitude of this movement. </a:t>
            </a:r>
          </a:p>
          <a:p>
            <a:pPr marL="342900" indent="-342900" defTabSz="801688">
              <a:spcBef>
                <a:spcPct val="20000"/>
              </a:spcBef>
              <a:buFont typeface="Arial" panose="020B0604020202020204" pitchFamily="34" charset="0"/>
              <a:buChar char="•"/>
            </a:pPr>
            <a:r>
              <a:rPr lang="en-IN" sz="2200" noProof="1">
                <a:solidFill>
                  <a:srgbClr val="080808"/>
                </a:solidFill>
                <a:latin typeface="Calibri" pitchFamily="34" charset="0"/>
                <a:cs typeface="Arial" pitchFamily="34" charset="0"/>
              </a:rPr>
              <a:t>It is for this reason that they created the concept of ‘Price Elasticity of Supply’.</a:t>
            </a:r>
          </a:p>
          <a:p>
            <a:pPr marL="342900" indent="-342900" defTabSz="801688">
              <a:spcBef>
                <a:spcPct val="20000"/>
              </a:spcBef>
              <a:buFont typeface="Arial" panose="020B0604020202020204" pitchFamily="34" charset="0"/>
              <a:buChar char="•"/>
            </a:pPr>
            <a:r>
              <a:rPr lang="en-IN" sz="2200" noProof="1">
                <a:solidFill>
                  <a:srgbClr val="080808"/>
                </a:solidFill>
                <a:latin typeface="Calibri" pitchFamily="34" charset="0"/>
                <a:cs typeface="Arial" pitchFamily="34" charset="0"/>
              </a:rPr>
              <a:t>In a way, the concept of ‘Price Elasticity of Supply’ is a mirror image of the concept of ‘Price Elasticity of Demand’. </a:t>
            </a:r>
          </a:p>
          <a:p>
            <a:pPr marL="342900" indent="-342900" defTabSz="801688">
              <a:spcBef>
                <a:spcPct val="20000"/>
              </a:spcBef>
              <a:buFont typeface="Arial" panose="020B0604020202020204" pitchFamily="34" charset="0"/>
              <a:buChar char="•"/>
            </a:pPr>
            <a:r>
              <a:rPr lang="en-IN" sz="2200" noProof="1">
                <a:solidFill>
                  <a:srgbClr val="080808"/>
                </a:solidFill>
                <a:latin typeface="Calibri" pitchFamily="34" charset="0"/>
                <a:cs typeface="Arial" pitchFamily="34" charset="0"/>
              </a:rPr>
              <a:t>There are however, some minor differences. </a:t>
            </a:r>
          </a:p>
          <a:p>
            <a:pPr marL="342900" indent="-342900" defTabSz="801688">
              <a:spcBef>
                <a:spcPct val="20000"/>
              </a:spcBef>
              <a:buFont typeface="Arial" panose="020B0604020202020204" pitchFamily="34" charset="0"/>
              <a:buChar char="•"/>
            </a:pPr>
            <a:r>
              <a:rPr lang="en-IN" sz="2200" noProof="1">
                <a:solidFill>
                  <a:srgbClr val="080808"/>
                </a:solidFill>
                <a:latin typeface="Calibri" pitchFamily="34" charset="0"/>
                <a:cs typeface="Arial" pitchFamily="34" charset="0"/>
              </a:rPr>
              <a:t>The elasticity of supply is based on the seller’s willingness to change the quantity supplied at different prices.</a:t>
            </a:r>
          </a:p>
        </p:txBody>
      </p:sp>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50652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slide(fromRight)">
                                      <p:cBhvr>
                                        <p:cTn id="14" dur="500"/>
                                        <p:tgtEl>
                                          <p:spTgt spid="12"/>
                                        </p:tgtEl>
                                      </p:cBhvr>
                                    </p:animEffect>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Definition of Price Elasticity of Supply</a:t>
              </a:r>
            </a:p>
          </p:txBody>
        </p:sp>
      </p:grpSp>
      <p:pic>
        <p:nvPicPr>
          <p:cNvPr id="6" name="Picture 5" descr="9832569_l.jpg"/>
          <p:cNvPicPr>
            <a:picLocks noGrp="1" noSelect="1" noRot="1" noMove="1" noResize="1" noEditPoints="1" noAdjustHandles="1" noChangeArrowheads="1" noChangeShapeType="1"/>
          </p:cNvPicPr>
          <p:nvPr>
            <p:custDataLst>
              <p:tags r:id="rId2"/>
            </p:custDataLst>
          </p:nvPr>
        </p:nvPicPr>
        <p:blipFill rotWithShape="1">
          <a:blip r:embed="rId6" cstate="email"/>
          <a:srcRect/>
          <a:stretch/>
        </p:blipFill>
        <p:spPr>
          <a:xfrm>
            <a:off x="35496" y="872769"/>
            <a:ext cx="4763053" cy="5976000"/>
          </a:xfrm>
          <a:prstGeom prst="rect">
            <a:avLst/>
          </a:prstGeom>
        </p:spPr>
      </p:pic>
      <p:sp>
        <p:nvSpPr>
          <p:cNvPr id="7" name="Rounded Rectangle 6"/>
          <p:cNvSpPr/>
          <p:nvPr/>
        </p:nvSpPr>
        <p:spPr>
          <a:xfrm>
            <a:off x="4384964" y="981368"/>
            <a:ext cx="4478481" cy="5760000"/>
          </a:xfrm>
          <a:prstGeom prst="roundRect">
            <a:avLst>
              <a:gd name="adj" fmla="val 2113"/>
            </a:avLst>
          </a:prstGeom>
          <a:solidFill>
            <a:srgbClr val="FFC000">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200" b="1" dirty="0">
                <a:solidFill>
                  <a:schemeClr val="tx1"/>
                </a:solidFill>
              </a:rPr>
              <a:t>The definition of price elasticity of supply is as follows:</a:t>
            </a:r>
          </a:p>
          <a:p>
            <a:pPr marL="914400" lvl="1" indent="-457200">
              <a:buFont typeface="Courier New" panose="02070309020205020404" pitchFamily="49" charset="0"/>
              <a:buChar char="o"/>
            </a:pPr>
            <a:r>
              <a:rPr lang="en-IN" sz="2200" b="1" dirty="0">
                <a:solidFill>
                  <a:schemeClr val="tx1"/>
                </a:solidFill>
              </a:rPr>
              <a:t>The measure of how much the quantity supplied of a good responds to a change in the price of that good, computed as a percentage change in quantity supplied divided by the percentage change in price.</a:t>
            </a: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10063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lide(from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7746549_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a:off x="7575812" y="723869"/>
            <a:ext cx="1568188" cy="6165304"/>
          </a:xfrm>
          <a:prstGeom prst="rect">
            <a:avLst/>
          </a:prstGeom>
        </p:spPr>
      </p:pic>
      <p:pic>
        <p:nvPicPr>
          <p:cNvPr id="8" name="Picture 7" descr="7746549_l.jpg"/>
          <p:cNvPicPr>
            <a:picLocks noGrp="1" noSelect="1" noRot="1" noMove="1" noResize="1" noEditPoints="1" noAdjustHandles="1" noChangeArrowheads="1" noChangeShapeType="1"/>
          </p:cNvPicPr>
          <p:nvPr>
            <p:custDataLst>
              <p:tags r:id="rId3"/>
            </p:custDataLst>
          </p:nvPr>
        </p:nvPicPr>
        <p:blipFill>
          <a:blip r:embed="rId7" cstate="email"/>
          <a:srcRect/>
          <a:stretch>
            <a:fillRect/>
          </a:stretch>
        </p:blipFill>
        <p:spPr>
          <a:xfrm>
            <a:off x="0" y="723869"/>
            <a:ext cx="7740352" cy="6165304"/>
          </a:xfrm>
          <a:prstGeom prst="rect">
            <a:avLst/>
          </a:prstGeom>
        </p:spPr>
      </p:pic>
      <p:sp>
        <p:nvSpPr>
          <p:cNvPr id="9" name="TextBox 8"/>
          <p:cNvSpPr txBox="1"/>
          <p:nvPr/>
        </p:nvSpPr>
        <p:spPr>
          <a:xfrm>
            <a:off x="1250757" y="1042344"/>
            <a:ext cx="6947669" cy="5632311"/>
          </a:xfrm>
          <a:prstGeom prst="rect">
            <a:avLst/>
          </a:prstGeom>
          <a:noFill/>
        </p:spPr>
        <p:txBody>
          <a:bodyPr wrap="square" rtlCol="0">
            <a:spAutoFit/>
          </a:bodyPr>
          <a:lstStyle/>
          <a:p>
            <a:r>
              <a:rPr lang="en-IN" sz="2000" b="1" dirty="0"/>
              <a:t>In order to calculate the ‘Price Elasticity of Supply’, you need to look at how many percentage points does the supply change if the price changes by 1%. Based on the ‘Law of Supply’, it is assumed that the change will always be in the same direction, that is, if price moves upwards, so does the quantity supplied and vice versa.</a:t>
            </a:r>
          </a:p>
          <a:p>
            <a:r>
              <a:rPr lang="en-IN" sz="2000" b="1" dirty="0"/>
              <a:t>Hence, the formula for ‘Price Elasticity of Supply’ is as follows:</a:t>
            </a:r>
          </a:p>
          <a:p>
            <a:endParaRPr lang="en-IN" sz="2000" b="1" dirty="0"/>
          </a:p>
          <a:p>
            <a:r>
              <a:rPr lang="en-IN" sz="2400" b="1" dirty="0">
                <a:solidFill>
                  <a:srgbClr val="FF0000"/>
                </a:solidFill>
              </a:rPr>
              <a:t>Price Elasticity of Supply = Percentage Change in Quantity Supplied / Percentage Change in Prices</a:t>
            </a:r>
          </a:p>
          <a:p>
            <a:endParaRPr lang="en-IN" sz="2400" b="1" dirty="0">
              <a:solidFill>
                <a:srgbClr val="FF0000"/>
              </a:solidFill>
            </a:endParaRPr>
          </a:p>
          <a:p>
            <a:r>
              <a:rPr lang="en-IN" sz="2400" b="1" dirty="0">
                <a:solidFill>
                  <a:srgbClr val="FF0000"/>
                </a:solidFill>
              </a:rPr>
              <a:t>Price Elasticity of Supply = (Q</a:t>
            </a:r>
            <a:r>
              <a:rPr lang="en-IN" sz="2400" b="1" baseline="-25000" dirty="0">
                <a:solidFill>
                  <a:srgbClr val="FF0000"/>
                </a:solidFill>
              </a:rPr>
              <a:t>2</a:t>
            </a:r>
            <a:r>
              <a:rPr lang="en-IN" sz="2400" b="1" dirty="0">
                <a:solidFill>
                  <a:srgbClr val="FF0000"/>
                </a:solidFill>
              </a:rPr>
              <a:t>-Q</a:t>
            </a:r>
            <a:r>
              <a:rPr lang="en-IN" sz="2400" b="1" baseline="-25000" dirty="0">
                <a:solidFill>
                  <a:srgbClr val="FF0000"/>
                </a:solidFill>
              </a:rPr>
              <a:t>1</a:t>
            </a:r>
            <a:r>
              <a:rPr lang="en-IN" sz="2400" b="1" dirty="0">
                <a:solidFill>
                  <a:srgbClr val="FF0000"/>
                </a:solidFill>
              </a:rPr>
              <a:t>) / Q</a:t>
            </a:r>
            <a:r>
              <a:rPr lang="en-IN" sz="2400" b="1" baseline="-25000" dirty="0">
                <a:solidFill>
                  <a:srgbClr val="FF0000"/>
                </a:solidFill>
              </a:rPr>
              <a:t>1</a:t>
            </a:r>
            <a:r>
              <a:rPr lang="en-IN" sz="2400" b="1" dirty="0">
                <a:solidFill>
                  <a:srgbClr val="FF0000"/>
                </a:solidFill>
              </a:rPr>
              <a:t> * 100 / (P</a:t>
            </a:r>
            <a:r>
              <a:rPr lang="en-IN" sz="2400" b="1" baseline="-25000" dirty="0">
                <a:solidFill>
                  <a:srgbClr val="FF0000"/>
                </a:solidFill>
              </a:rPr>
              <a:t>2</a:t>
            </a:r>
            <a:r>
              <a:rPr lang="en-IN" sz="2400" b="1" dirty="0">
                <a:solidFill>
                  <a:srgbClr val="FF0000"/>
                </a:solidFill>
              </a:rPr>
              <a:t>-P</a:t>
            </a:r>
            <a:r>
              <a:rPr lang="en-IN" sz="2400" b="1" baseline="-25000" dirty="0">
                <a:solidFill>
                  <a:srgbClr val="FF0000"/>
                </a:solidFill>
              </a:rPr>
              <a:t>1</a:t>
            </a:r>
            <a:r>
              <a:rPr lang="en-IN" sz="2400" b="1" dirty="0">
                <a:solidFill>
                  <a:srgbClr val="FF0000"/>
                </a:solidFill>
              </a:rPr>
              <a:t>) / P</a:t>
            </a:r>
            <a:r>
              <a:rPr lang="en-IN" sz="2400" b="1" baseline="-25000" dirty="0">
                <a:solidFill>
                  <a:srgbClr val="FF0000"/>
                </a:solidFill>
              </a:rPr>
              <a:t>1</a:t>
            </a:r>
            <a:r>
              <a:rPr lang="en-IN" sz="2400" b="1" dirty="0">
                <a:solidFill>
                  <a:srgbClr val="FF0000"/>
                </a:solidFill>
              </a:rPr>
              <a:t> * 100</a:t>
            </a:r>
          </a:p>
          <a:p>
            <a:endParaRPr lang="en-IN" sz="2000" b="1" dirty="0"/>
          </a:p>
          <a:p>
            <a:r>
              <a:rPr lang="en-IN" sz="2000" b="1" dirty="0"/>
              <a:t>Where:</a:t>
            </a:r>
          </a:p>
          <a:p>
            <a:pPr marL="342900" indent="-342900">
              <a:buFont typeface="Arial" panose="020B0604020202020204" pitchFamily="34" charset="0"/>
              <a:buChar char="•"/>
            </a:pPr>
            <a:r>
              <a:rPr lang="en-IN" sz="2000" b="1" dirty="0"/>
              <a:t>Q  – Quantity supplied of a commodity</a:t>
            </a:r>
          </a:p>
          <a:p>
            <a:pPr marL="342900" indent="-342900">
              <a:buFont typeface="Arial" panose="020B0604020202020204" pitchFamily="34" charset="0"/>
              <a:buChar char="•"/>
            </a:pPr>
            <a:r>
              <a:rPr lang="en-IN" sz="2000" b="1" dirty="0"/>
              <a:t>P – Price of a commodity</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Calculation of Price Elasticity of Supply</a:t>
              </a:r>
            </a:p>
          </p:txBody>
        </p:sp>
      </p:grpSp>
      <p:sp>
        <p:nvSpPr>
          <p:cNvPr id="10" name="TextBox 9"/>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07279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7746549_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a:off x="7575812" y="723869"/>
            <a:ext cx="1568188" cy="6165304"/>
          </a:xfrm>
          <a:prstGeom prst="rect">
            <a:avLst/>
          </a:prstGeom>
        </p:spPr>
      </p:pic>
      <p:pic>
        <p:nvPicPr>
          <p:cNvPr id="8" name="Picture 7" descr="7746549_l.jpg"/>
          <p:cNvPicPr>
            <a:picLocks noGrp="1" noSelect="1" noRot="1" noMove="1" noResize="1" noEditPoints="1" noAdjustHandles="1" noChangeArrowheads="1" noChangeShapeType="1"/>
          </p:cNvPicPr>
          <p:nvPr>
            <p:custDataLst>
              <p:tags r:id="rId3"/>
            </p:custDataLst>
          </p:nvPr>
        </p:nvPicPr>
        <p:blipFill>
          <a:blip r:embed="rId7" cstate="email"/>
          <a:srcRect/>
          <a:stretch>
            <a:fillRect/>
          </a:stretch>
        </p:blipFill>
        <p:spPr>
          <a:xfrm>
            <a:off x="0" y="723869"/>
            <a:ext cx="7740352" cy="6165304"/>
          </a:xfrm>
          <a:prstGeom prst="rect">
            <a:avLst/>
          </a:prstGeom>
        </p:spPr>
      </p:pic>
      <p:sp>
        <p:nvSpPr>
          <p:cNvPr id="9" name="TextBox 8"/>
          <p:cNvSpPr txBox="1"/>
          <p:nvPr/>
        </p:nvSpPr>
        <p:spPr>
          <a:xfrm>
            <a:off x="1517074" y="1229380"/>
            <a:ext cx="6359236" cy="4708981"/>
          </a:xfrm>
          <a:prstGeom prst="rect">
            <a:avLst/>
          </a:prstGeom>
          <a:noFill/>
        </p:spPr>
        <p:txBody>
          <a:bodyPr wrap="square" rtlCol="0">
            <a:spAutoFit/>
          </a:bodyPr>
          <a:lstStyle/>
          <a:p>
            <a:r>
              <a:rPr lang="en-IN" sz="2000" b="1" dirty="0"/>
              <a:t>Let us consider an example for better understanding of ‘Price Elasticity of Supply’. </a:t>
            </a:r>
          </a:p>
          <a:p>
            <a:endParaRPr lang="en-IN" sz="2000" b="1" dirty="0"/>
          </a:p>
          <a:p>
            <a:r>
              <a:rPr lang="en-IN" sz="2000" b="1" dirty="0"/>
              <a:t>Let’s say that for a given product X, the price earlier was $3 and the units supplied were 300. </a:t>
            </a:r>
          </a:p>
          <a:p>
            <a:endParaRPr lang="en-IN" sz="2000" b="1" dirty="0"/>
          </a:p>
          <a:p>
            <a:r>
              <a:rPr lang="en-IN" sz="2000" b="1" dirty="0"/>
              <a:t>Now, the price increased to $3.5 and the units supplied have changed to 500. In this case, the calculation will be as follows:</a:t>
            </a:r>
          </a:p>
          <a:p>
            <a:endParaRPr lang="en-IN" sz="2000" b="1" dirty="0"/>
          </a:p>
          <a:p>
            <a:r>
              <a:rPr lang="en-IN" sz="2000" b="1" dirty="0"/>
              <a:t>= (500 - 300) / 300 * 100 / ($3.5 - $3) / $3 * 100</a:t>
            </a:r>
          </a:p>
          <a:p>
            <a:endParaRPr lang="en-IN" sz="2000" b="1" dirty="0"/>
          </a:p>
          <a:p>
            <a:r>
              <a:rPr lang="en-IN" sz="2000" b="1" dirty="0"/>
              <a:t>= 66.66% / 16.66%</a:t>
            </a:r>
          </a:p>
          <a:p>
            <a:endParaRPr lang="en-IN" sz="2000" b="1" dirty="0"/>
          </a:p>
          <a:p>
            <a:r>
              <a:rPr lang="en-IN" sz="2000" b="1" dirty="0"/>
              <a:t>= 4</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Example of Price Elasticity of Supply</a:t>
              </a:r>
            </a:p>
          </p:txBody>
        </p:sp>
      </p:grpSp>
      <p:sp>
        <p:nvSpPr>
          <p:cNvPr id="10" name="TextBox 9"/>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58909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7746549_l.jpg"/>
          <p:cNvPicPr>
            <a:picLocks noGrp="1" noSelect="1" noRot="1" noMove="1" noResize="1" noEditPoints="1" noAdjustHandles="1" noChangeArrowheads="1" noChangeShapeType="1"/>
          </p:cNvPicPr>
          <p:nvPr>
            <p:custDataLst>
              <p:tags r:id="rId2"/>
            </p:custDataLst>
          </p:nvPr>
        </p:nvPicPr>
        <p:blipFill>
          <a:blip r:embed="rId6" cstate="email">
            <a:grayscl/>
          </a:blip>
          <a:srcRect/>
          <a:stretch>
            <a:fillRect/>
          </a:stretch>
        </p:blipFill>
        <p:spPr>
          <a:xfrm>
            <a:off x="7575812" y="723869"/>
            <a:ext cx="1568188" cy="6165304"/>
          </a:xfrm>
          <a:prstGeom prst="rect">
            <a:avLst/>
          </a:prstGeom>
        </p:spPr>
      </p:pic>
      <p:pic>
        <p:nvPicPr>
          <p:cNvPr id="8" name="Picture 7" descr="7746549_l.jpg"/>
          <p:cNvPicPr>
            <a:picLocks noGrp="1" noSelect="1" noRot="1" noMove="1" noResize="1" noEditPoints="1" noAdjustHandles="1" noChangeArrowheads="1" noChangeShapeType="1"/>
          </p:cNvPicPr>
          <p:nvPr>
            <p:custDataLst>
              <p:tags r:id="rId3"/>
            </p:custDataLst>
          </p:nvPr>
        </p:nvPicPr>
        <p:blipFill>
          <a:blip r:embed="rId7" cstate="email">
            <a:grayscl/>
          </a:blip>
          <a:srcRect/>
          <a:stretch>
            <a:fillRect/>
          </a:stretch>
        </p:blipFill>
        <p:spPr>
          <a:xfrm>
            <a:off x="0" y="723869"/>
            <a:ext cx="7740352" cy="6165304"/>
          </a:xfrm>
          <a:prstGeom prst="rect">
            <a:avLst/>
          </a:prstGeom>
        </p:spPr>
      </p:pic>
      <p:sp>
        <p:nvSpPr>
          <p:cNvPr id="9" name="TextBox 8"/>
          <p:cNvSpPr txBox="1"/>
          <p:nvPr/>
        </p:nvSpPr>
        <p:spPr>
          <a:xfrm>
            <a:off x="1517074" y="1229380"/>
            <a:ext cx="6359236" cy="4708981"/>
          </a:xfrm>
          <a:prstGeom prst="rect">
            <a:avLst/>
          </a:prstGeom>
          <a:noFill/>
        </p:spPr>
        <p:txBody>
          <a:bodyPr wrap="square" rtlCol="0">
            <a:spAutoFit/>
          </a:bodyPr>
          <a:lstStyle/>
          <a:p>
            <a:r>
              <a:rPr lang="en-IN" sz="2000" b="1" dirty="0"/>
              <a:t>Let us consider an example for better understanding of ‘Price Elasticity of Supply’. </a:t>
            </a:r>
          </a:p>
          <a:p>
            <a:endParaRPr lang="en-IN" sz="2000" b="1" dirty="0"/>
          </a:p>
          <a:p>
            <a:r>
              <a:rPr lang="en-IN" sz="2000" b="1" dirty="0"/>
              <a:t>Let’s say that for a given product X, the price earlier was $3 and the units supplied were 300. </a:t>
            </a:r>
          </a:p>
          <a:p>
            <a:endParaRPr lang="en-IN" sz="2000" b="1" dirty="0"/>
          </a:p>
          <a:p>
            <a:r>
              <a:rPr lang="en-IN" sz="2000" b="1" dirty="0"/>
              <a:t>Now, the price increased to $3.5 and the units supplied have changed to 500. In this case, the calculation will be as follows:</a:t>
            </a:r>
          </a:p>
          <a:p>
            <a:endParaRPr lang="en-IN" sz="2000" b="1" dirty="0"/>
          </a:p>
          <a:p>
            <a:r>
              <a:rPr lang="en-IN" sz="2000" b="1" dirty="0"/>
              <a:t>= (500 - 300) / 300 * 100 / ($3.5 - $3) / $3 * 100</a:t>
            </a:r>
          </a:p>
          <a:p>
            <a:endParaRPr lang="en-IN" sz="2000" b="1" dirty="0"/>
          </a:p>
          <a:p>
            <a:r>
              <a:rPr lang="en-IN" sz="2000" b="1" dirty="0"/>
              <a:t>= 66.66% / 16.66%</a:t>
            </a:r>
          </a:p>
          <a:p>
            <a:endParaRPr lang="en-IN" sz="2000" b="1" dirty="0"/>
          </a:p>
          <a:p>
            <a:r>
              <a:rPr lang="en-IN" sz="2000" b="1" dirty="0"/>
              <a:t>= 4</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Example of Price Elasticity of Supply</a:t>
              </a:r>
            </a:p>
          </p:txBody>
        </p:sp>
      </p:grpSp>
      <p:grpSp>
        <p:nvGrpSpPr>
          <p:cNvPr id="10" name="Gruppieren 20"/>
          <p:cNvGrpSpPr/>
          <p:nvPr/>
        </p:nvGrpSpPr>
        <p:grpSpPr>
          <a:xfrm rot="383809">
            <a:off x="2356795" y="2590560"/>
            <a:ext cx="5264689" cy="3477397"/>
            <a:chOff x="4645151" y="-658054"/>
            <a:chExt cx="11304309" cy="4300939"/>
          </a:xfrm>
        </p:grpSpPr>
        <p:sp>
          <p:nvSpPr>
            <p:cNvPr id="11" name="Rechteck 21"/>
            <p:cNvSpPr/>
            <p:nvPr/>
          </p:nvSpPr>
          <p:spPr bwMode="auto">
            <a:xfrm>
              <a:off x="5473047" y="-493353"/>
              <a:ext cx="10476413" cy="4136238"/>
            </a:xfrm>
            <a:prstGeom prst="rect">
              <a:avLst/>
            </a:prstGeom>
            <a:gradFill flip="none" rotWithShape="1">
              <a:gsLst>
                <a:gs pos="0">
                  <a:srgbClr val="FF0066">
                    <a:shade val="30000"/>
                    <a:satMod val="115000"/>
                  </a:srgbClr>
                </a:gs>
                <a:gs pos="50000">
                  <a:srgbClr val="FF0066">
                    <a:shade val="67500"/>
                    <a:satMod val="115000"/>
                  </a:srgbClr>
                </a:gs>
                <a:gs pos="100000">
                  <a:srgbClr val="FF0066">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200" b="1" dirty="0">
                  <a:solidFill>
                    <a:schemeClr val="bg1"/>
                  </a:solidFill>
                  <a:effectLst>
                    <a:outerShdw blurRad="38100" dist="38100" dir="2700000" algn="tl">
                      <a:srgbClr val="000000">
                        <a:alpha val="43137"/>
                      </a:srgbClr>
                    </a:outerShdw>
                  </a:effectLst>
                  <a:cs typeface="MV Boli" pitchFamily="2" charset="0"/>
                </a:rPr>
                <a:t>In this case the interpretation is that a 1% change in price will lead to a 2% change in the quantity supplied. As we can see here, that the elasticity of supply could range anywhere between negative infinity to positive infinity. However in 95% of the cases, it will be restricted from negative 10 to positive 10.</a:t>
              </a:r>
              <a:endParaRPr lang="en-US" sz="2200" dirty="0">
                <a:solidFill>
                  <a:schemeClr val="bg1"/>
                </a:solidFill>
                <a:cs typeface="MV Boli" pitchFamily="2" charset="0"/>
              </a:endParaRPr>
            </a:p>
          </p:txBody>
        </p:sp>
        <p:pic>
          <p:nvPicPr>
            <p:cNvPr id="12" name="Picture 5" descr="Tessafilm_4"/>
            <p:cNvPicPr>
              <a:picLocks noChangeAspect="1" noChangeArrowheads="1"/>
            </p:cNvPicPr>
            <p:nvPr/>
          </p:nvPicPr>
          <p:blipFill>
            <a:blip r:embed="rId9" cstate="email"/>
            <a:srcRect/>
            <a:stretch>
              <a:fillRect/>
            </a:stretch>
          </p:blipFill>
          <p:spPr bwMode="gray">
            <a:xfrm rot="20222041">
              <a:off x="4645151" y="-658054"/>
              <a:ext cx="2229621" cy="525903"/>
            </a:xfrm>
            <a:prstGeom prst="rect">
              <a:avLst/>
            </a:prstGeom>
            <a:noFill/>
          </p:spPr>
        </p:pic>
      </p:grpSp>
      <p:sp>
        <p:nvSpPr>
          <p:cNvPr id="13" name="TextBox 12"/>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90080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5708048"/>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100343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Price Elasticity of Supply and Supply Curve</a:t>
              </a:r>
            </a:p>
          </p:txBody>
        </p:sp>
      </p:grpSp>
      <p:pic>
        <p:nvPicPr>
          <p:cNvPr id="30" name="Picture 29"/>
          <p:cNvPicPr>
            <a:picLocks noGrp="1" noSelect="1" noRot="1" noMove="1" noResize="1" noEditPoints="1" noAdjustHandles="1" noChangeArrowheads="1" noChangeShapeType="1"/>
          </p:cNvPicPr>
          <p:nvPr>
            <p:custDataLst>
              <p:tags r:id="rId2"/>
            </p:custDataLst>
          </p:nvPr>
        </p:nvPicPr>
        <p:blipFill rotWithShape="1">
          <a:blip r:embed="rId6" cstate="email">
            <a:extLst>
              <a:ext uri="{28A0092B-C50C-407E-A947-70E740481C1C}">
                <a14:useLocalDpi xmlns:a14="http://schemas.microsoft.com/office/drawing/2010/main"/>
              </a:ext>
            </a:extLst>
          </a:blip>
          <a:srcRect/>
          <a:stretch/>
        </p:blipFill>
        <p:spPr>
          <a:xfrm>
            <a:off x="2195736" y="908720"/>
            <a:ext cx="6914728" cy="5977878"/>
          </a:xfrm>
          <a:prstGeom prst="rect">
            <a:avLst/>
          </a:prstGeom>
        </p:spPr>
      </p:pic>
      <p:sp>
        <p:nvSpPr>
          <p:cNvPr id="31" name="Rectangle 30"/>
          <p:cNvSpPr/>
          <p:nvPr/>
        </p:nvSpPr>
        <p:spPr>
          <a:xfrm>
            <a:off x="0" y="836712"/>
            <a:ext cx="3707904" cy="6048000"/>
          </a:xfrm>
          <a:prstGeom prst="rect">
            <a:avLst/>
          </a:prstGeom>
          <a:gradFill flip="none" rotWithShape="1">
            <a:gsLst>
              <a:gs pos="43000">
                <a:sysClr val="windowText" lastClr="000000">
                  <a:lumMod val="95000"/>
                  <a:lumOff val="5000"/>
                </a:sysClr>
              </a:gs>
              <a:gs pos="90000">
                <a:schemeClr val="tx1">
                  <a:lumMod val="75000"/>
                  <a:lumOff val="25000"/>
                </a:schemeClr>
              </a:gs>
            </a:gsLst>
            <a:lin ang="17400000" scaled="0"/>
            <a:tileRect/>
          </a:gradFill>
          <a:ln w="9525" cap="flat" cmpd="sng" algn="ctr">
            <a:noFill/>
            <a:prstDash val="solid"/>
          </a:ln>
          <a:effectLst/>
        </p:spPr>
        <p:txBody>
          <a:bodyPr anchor="ctr"/>
          <a:lstStyle/>
          <a:p>
            <a:pPr>
              <a:defRPr/>
            </a:pPr>
            <a:r>
              <a:rPr lang="en-IN" sz="2000" dirty="0">
                <a:solidFill>
                  <a:srgbClr val="FFFFFF"/>
                </a:solidFill>
                <a:latin typeface="Calibri" pitchFamily="-109" charset="0"/>
              </a:rPr>
              <a:t>In many markets as well as well as industries, the idea that the elasticity of supply remains the same across the supply curve is not well received. There are economists who believe that suppliers react more to price changes when they first happen and when they happen in large magnitudes. Hence, in these cases elasticity may be computed at multiple points on the same curve to receive different elasticity numbers. In fact, the concept of elasticity has a major correlation with the shape of the supply curve.</a:t>
            </a: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09877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slide(fromRight)">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What is Managerial Economics?</a:t>
              </a:r>
              <a:endParaRPr lang="en-IN" sz="3200" dirty="0"/>
            </a:p>
          </p:txBody>
        </p:sp>
      </p:grpSp>
      <p:pic>
        <p:nvPicPr>
          <p:cNvPr id="6" name="Picture 5"/>
          <p:cNvPicPr>
            <a:picLocks noGrp="1" noSelect="1" noRot="1" noMove="1" noResize="1" noEditPoints="1" noAdjustHandles="1" noChangeArrowheads="1" noChangeShapeType="1"/>
          </p:cNvPicPr>
          <p:nvPr>
            <p:custDataLst>
              <p:tags r:id="rId2"/>
            </p:custDataLst>
          </p:nvPr>
        </p:nvPicPr>
        <p:blipFill>
          <a:blip r:embed="rId6" cstate="email">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a:off x="0" y="883227"/>
            <a:ext cx="9144000" cy="5974773"/>
          </a:xfrm>
          <a:prstGeom prst="rect">
            <a:avLst/>
          </a:prstGeom>
        </p:spPr>
      </p:pic>
      <p:sp>
        <p:nvSpPr>
          <p:cNvPr id="7" name="Rounded Rectangle 6"/>
          <p:cNvSpPr/>
          <p:nvPr/>
        </p:nvSpPr>
        <p:spPr>
          <a:xfrm>
            <a:off x="155136" y="2429469"/>
            <a:ext cx="7020272" cy="900000"/>
          </a:xfrm>
          <a:prstGeom prst="roundRect">
            <a:avLst>
              <a:gd name="adj" fmla="val 3111"/>
            </a:avLst>
          </a:prstGeom>
          <a:solidFill>
            <a:srgbClr val="FAC090">
              <a:alpha val="85098"/>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effectLst>
                  <a:outerShdw blurRad="38100" dist="38100" dir="2700000" algn="tl">
                    <a:srgbClr val="000000">
                      <a:alpha val="43137"/>
                    </a:srgbClr>
                  </a:outerShdw>
                </a:effectLst>
              </a:rPr>
              <a:t>It makes use of economic theory and concepts. </a:t>
            </a:r>
          </a:p>
        </p:txBody>
      </p:sp>
      <p:sp>
        <p:nvSpPr>
          <p:cNvPr id="8" name="Rounded Rectangle 7"/>
          <p:cNvSpPr/>
          <p:nvPr/>
        </p:nvSpPr>
        <p:spPr>
          <a:xfrm>
            <a:off x="155136" y="3462074"/>
            <a:ext cx="7020272" cy="900000"/>
          </a:xfrm>
          <a:prstGeom prst="roundRect">
            <a:avLst>
              <a:gd name="adj" fmla="val 3111"/>
            </a:avLst>
          </a:prstGeom>
          <a:solidFill>
            <a:srgbClr val="FF9999">
              <a:alpha val="85098"/>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effectLst>
                  <a:outerShdw blurRad="38100" dist="38100" dir="2700000" algn="tl">
                    <a:srgbClr val="000000">
                      <a:alpha val="43137"/>
                    </a:srgbClr>
                  </a:outerShdw>
                </a:effectLst>
              </a:rPr>
              <a:t>It helps in formulating logical managerial decisions. </a:t>
            </a:r>
          </a:p>
        </p:txBody>
      </p:sp>
      <p:sp>
        <p:nvSpPr>
          <p:cNvPr id="9" name="Rounded Rectangle 8"/>
          <p:cNvSpPr/>
          <p:nvPr/>
        </p:nvSpPr>
        <p:spPr>
          <a:xfrm>
            <a:off x="155136" y="4482894"/>
            <a:ext cx="7020272" cy="1080000"/>
          </a:xfrm>
          <a:prstGeom prst="roundRect">
            <a:avLst>
              <a:gd name="adj" fmla="val 3111"/>
            </a:avLst>
          </a:prstGeom>
          <a:solidFill>
            <a:srgbClr val="D68ACB">
              <a:alpha val="8470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effectLst>
                  <a:outerShdw blurRad="38100" dist="38100" dir="2700000" algn="tl">
                    <a:srgbClr val="000000">
                      <a:alpha val="43137"/>
                    </a:srgbClr>
                  </a:outerShdw>
                </a:effectLst>
              </a:rPr>
              <a:t>The key to Managerial Economics is the micro-economic theory of the firm. </a:t>
            </a:r>
          </a:p>
        </p:txBody>
      </p:sp>
      <p:sp>
        <p:nvSpPr>
          <p:cNvPr id="10" name="Rounded Rectangle 9"/>
          <p:cNvSpPr/>
          <p:nvPr/>
        </p:nvSpPr>
        <p:spPr>
          <a:xfrm>
            <a:off x="155136" y="5645395"/>
            <a:ext cx="7020272" cy="1080000"/>
          </a:xfrm>
          <a:prstGeom prst="roundRect">
            <a:avLst>
              <a:gd name="adj" fmla="val 3111"/>
            </a:avLst>
          </a:prstGeom>
          <a:solidFill>
            <a:srgbClr val="9F89B9">
              <a:alpha val="8470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effectLst>
                  <a:outerShdw blurRad="38100" dist="38100" dir="2700000" algn="tl">
                    <a:srgbClr val="000000">
                      <a:alpha val="43137"/>
                    </a:srgbClr>
                  </a:outerShdw>
                </a:effectLst>
              </a:rPr>
              <a:t>It lessens the gap between economics in theory and economics in practice. </a:t>
            </a:r>
          </a:p>
        </p:txBody>
      </p:sp>
      <p:sp>
        <p:nvSpPr>
          <p:cNvPr id="11" name="TextBox 1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8544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par>
                          <p:cTn id="12" fill="hold">
                            <p:stCondLst>
                              <p:cond delay="1000"/>
                            </p:stCondLst>
                            <p:childTnLst>
                              <p:par>
                                <p:cTn id="13" presetID="12" presetClass="entr" presetSubtype="8" fill="hold" grpId="0" nodeType="afterEffect">
                                  <p:stCondLst>
                                    <p:cond delay="1500"/>
                                  </p:stCondLst>
                                  <p:childTnLst>
                                    <p:set>
                                      <p:cBhvr>
                                        <p:cTn id="14" dur="1" fill="hold">
                                          <p:stCondLst>
                                            <p:cond delay="0"/>
                                          </p:stCondLst>
                                        </p:cTn>
                                        <p:tgtEl>
                                          <p:spTgt spid="8"/>
                                        </p:tgtEl>
                                        <p:attrNameLst>
                                          <p:attrName>style.visibility</p:attrName>
                                        </p:attrNameLst>
                                      </p:cBhvr>
                                      <p:to>
                                        <p:strVal val="visible"/>
                                      </p:to>
                                    </p:set>
                                    <p:animEffect transition="in" filter="slide(fromLeft)">
                                      <p:cBhvr>
                                        <p:cTn id="15" dur="500"/>
                                        <p:tgtEl>
                                          <p:spTgt spid="8"/>
                                        </p:tgtEl>
                                      </p:cBhvr>
                                    </p:animEffect>
                                  </p:childTnLst>
                                </p:cTn>
                              </p:par>
                            </p:childTnLst>
                          </p:cTn>
                        </p:par>
                        <p:par>
                          <p:cTn id="16" fill="hold">
                            <p:stCondLst>
                              <p:cond delay="3000"/>
                            </p:stCondLst>
                            <p:childTnLst>
                              <p:par>
                                <p:cTn id="17" presetID="12" presetClass="entr" presetSubtype="8" fill="hold" grpId="0" nodeType="afterEffect">
                                  <p:stCondLst>
                                    <p:cond delay="1500"/>
                                  </p:stCondLst>
                                  <p:childTnLst>
                                    <p:set>
                                      <p:cBhvr>
                                        <p:cTn id="18" dur="1" fill="hold">
                                          <p:stCondLst>
                                            <p:cond delay="0"/>
                                          </p:stCondLst>
                                        </p:cTn>
                                        <p:tgtEl>
                                          <p:spTgt spid="9"/>
                                        </p:tgtEl>
                                        <p:attrNameLst>
                                          <p:attrName>style.visibility</p:attrName>
                                        </p:attrNameLst>
                                      </p:cBhvr>
                                      <p:to>
                                        <p:strVal val="visible"/>
                                      </p:to>
                                    </p:set>
                                    <p:animEffect transition="in" filter="slide(fromLeft)">
                                      <p:cBhvr>
                                        <p:cTn id="19" dur="500"/>
                                        <p:tgtEl>
                                          <p:spTgt spid="9"/>
                                        </p:tgtEl>
                                      </p:cBhvr>
                                    </p:animEffect>
                                  </p:childTnLst>
                                </p:cTn>
                              </p:par>
                            </p:childTnLst>
                          </p:cTn>
                        </p:par>
                        <p:par>
                          <p:cTn id="20" fill="hold">
                            <p:stCondLst>
                              <p:cond delay="5000"/>
                            </p:stCondLst>
                            <p:childTnLst>
                              <p:par>
                                <p:cTn id="21" presetID="12" presetClass="entr" presetSubtype="8" fill="hold" grpId="0" nodeType="afterEffect">
                                  <p:stCondLst>
                                    <p:cond delay="2500"/>
                                  </p:stCondLst>
                                  <p:childTnLst>
                                    <p:set>
                                      <p:cBhvr>
                                        <p:cTn id="22" dur="1" fill="hold">
                                          <p:stCondLst>
                                            <p:cond delay="0"/>
                                          </p:stCondLst>
                                        </p:cTn>
                                        <p:tgtEl>
                                          <p:spTgt spid="10"/>
                                        </p:tgtEl>
                                        <p:attrNameLst>
                                          <p:attrName>style.visibility</p:attrName>
                                        </p:attrNameLst>
                                      </p:cBhvr>
                                      <p:to>
                                        <p:strVal val="visible"/>
                                      </p:to>
                                    </p:set>
                                    <p:animEffect transition="in" filter="slide(from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young-business-man.jpg"/>
          <p:cNvPicPr>
            <a:picLocks noGrp="1" noSelect="1" noRot="1" noMove="1" noResize="1" noEditPoints="1" noAdjustHandles="1" noChangeArrowheads="1" noChangeShapeType="1"/>
          </p:cNvPicPr>
          <p:nvPr>
            <p:custDataLst>
              <p:tags r:id="rId2"/>
            </p:custDataLst>
          </p:nvPr>
        </p:nvPicPr>
        <p:blipFill rotWithShape="1">
          <a:blip r:embed="rId5" cstate="print"/>
          <a:srcRect/>
          <a:stretch/>
        </p:blipFill>
        <p:spPr>
          <a:xfrm>
            <a:off x="4139952" y="836712"/>
            <a:ext cx="5004048" cy="6021288"/>
          </a:xfrm>
          <a:prstGeom prst="rect">
            <a:avLst/>
          </a:prstGeom>
        </p:spPr>
      </p:pic>
      <p:sp>
        <p:nvSpPr>
          <p:cNvPr id="7" name="Rectangle 6"/>
          <p:cNvSpPr/>
          <p:nvPr/>
        </p:nvSpPr>
        <p:spPr>
          <a:xfrm>
            <a:off x="0" y="836712"/>
            <a:ext cx="4355976" cy="6048000"/>
          </a:xfrm>
          <a:prstGeom prst="rect">
            <a:avLst/>
          </a:prstGeom>
          <a:gradFill flip="none" rotWithShape="1">
            <a:gsLst>
              <a:gs pos="43000">
                <a:sysClr val="windowText" lastClr="000000">
                  <a:lumMod val="95000"/>
                  <a:lumOff val="5000"/>
                </a:sysClr>
              </a:gs>
              <a:gs pos="90000">
                <a:schemeClr val="tx1">
                  <a:lumMod val="75000"/>
                  <a:lumOff val="25000"/>
                </a:schemeClr>
              </a:gs>
            </a:gsLst>
            <a:lin ang="17400000" scaled="0"/>
            <a:tileRect/>
          </a:gradFill>
          <a:ln w="9525" cap="flat" cmpd="sng" algn="ctr">
            <a:noFill/>
            <a:prstDash val="solid"/>
          </a:ln>
          <a:effectLst/>
        </p:spPr>
        <p:txBody>
          <a:bodyPr anchor="ctr"/>
          <a:lstStyle/>
          <a:p>
            <a:pPr>
              <a:defRPr/>
            </a:pPr>
            <a:r>
              <a:rPr lang="en-IN" sz="2200" dirty="0">
                <a:solidFill>
                  <a:srgbClr val="FFFFFF"/>
                </a:solidFill>
                <a:latin typeface="Calibri" pitchFamily="-109" charset="0"/>
              </a:rPr>
              <a:t>The ‘Price Elasticity of Supply’ looks at the market from the point of view of the supplier. Hence, in almost all cases it is only sensitive to prices. It is not affected by factors such as income levels of suppliers. Hence, we do not have such a concept as income elasticity of supply. Also, the supply of one product is less likely to interfere in the quantity supplied of another product. Hence, cross elasticity of supply is also not much of a consideration. Hence, unlike elasticity of demand where there are different types possible, the elasticity of supply is more or less based on a single type.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Supplier and Price Elasticity of Supply</a:t>
              </a:r>
            </a:p>
          </p:txBody>
        </p:sp>
      </p:gr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solidFill>
                  <a:schemeClr val="bg1"/>
                </a:solidFill>
              </a:rPr>
              <a:t>© ManagementStudyGuide.com. All rights reserved.</a:t>
            </a:r>
            <a:endParaRPr lang="en-US" sz="1200" dirty="0">
              <a:solidFill>
                <a:schemeClr val="bg1"/>
              </a:solidFill>
            </a:endParaRPr>
          </a:p>
        </p:txBody>
      </p:sp>
    </p:spTree>
    <p:custDataLst>
      <p:tags r:id="rId1"/>
    </p:custDataLst>
    <p:extLst>
      <p:ext uri="{BB962C8B-B14F-4D97-AF65-F5344CB8AC3E}">
        <p14:creationId xmlns:p14="http://schemas.microsoft.com/office/powerpoint/2010/main" val="309846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6092515"/>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6089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Determinants of Price Elasticity of Supply</a:t>
              </a:r>
            </a:p>
          </p:txBody>
        </p:sp>
      </p:grpSp>
      <p:pic>
        <p:nvPicPr>
          <p:cNvPr id="26" name="Picture 25" descr="13436092_xl.jpg"/>
          <p:cNvPicPr>
            <a:picLocks noGrp="1" noSelect="1" noRot="1" noMove="1" noResize="1" noEditPoints="1" noAdjustHandles="1" noChangeArrowheads="1" noChangeShapeType="1"/>
          </p:cNvPicPr>
          <p:nvPr>
            <p:custDataLst>
              <p:tags r:id="rId2"/>
            </p:custDataLst>
          </p:nvPr>
        </p:nvPicPr>
        <p:blipFill>
          <a:blip r:embed="rId7" cstate="print">
            <a:clrChange>
              <a:clrFrom>
                <a:srgbClr val="7E8B9C"/>
              </a:clrFrom>
              <a:clrTo>
                <a:srgbClr val="7E8B9C">
                  <a:alpha val="0"/>
                </a:srgbClr>
              </a:clrTo>
            </a:clrChange>
          </a:blip>
          <a:srcRect/>
          <a:stretch>
            <a:fillRect/>
          </a:stretch>
        </p:blipFill>
        <p:spPr>
          <a:xfrm>
            <a:off x="179512" y="620688"/>
            <a:ext cx="8280920" cy="5904656"/>
          </a:xfrm>
          <a:prstGeom prst="rect">
            <a:avLst/>
          </a:prstGeom>
        </p:spPr>
      </p:pic>
      <p:sp>
        <p:nvSpPr>
          <p:cNvPr id="27" name="TextBox 26"/>
          <p:cNvSpPr txBox="1"/>
          <p:nvPr/>
        </p:nvSpPr>
        <p:spPr>
          <a:xfrm>
            <a:off x="899592" y="1268760"/>
            <a:ext cx="6768752" cy="3477875"/>
          </a:xfrm>
          <a:prstGeom prst="rect">
            <a:avLst/>
          </a:prstGeom>
          <a:noFill/>
        </p:spPr>
        <p:txBody>
          <a:bodyPr wrap="square" rtlCol="0">
            <a:spAutoFit/>
          </a:bodyPr>
          <a:lstStyle/>
          <a:p>
            <a:r>
              <a:rPr lang="en-IN" sz="2200" b="1" dirty="0"/>
              <a:t>Similar to Price Elasticity of Demand, the ‘Price Elasticity of Supply’ is also dependent on many factors. </a:t>
            </a:r>
          </a:p>
          <a:p>
            <a:endParaRPr lang="en-IN" sz="2200" b="1" dirty="0"/>
          </a:p>
          <a:p>
            <a:r>
              <a:rPr lang="en-IN" sz="2200" b="1" dirty="0"/>
              <a:t>Some of these factors are within the control of the organization whereas others may be beyond their control. </a:t>
            </a:r>
          </a:p>
          <a:p>
            <a:endParaRPr lang="en-IN" sz="2200" b="1" dirty="0"/>
          </a:p>
          <a:p>
            <a:r>
              <a:rPr lang="en-IN" sz="2200" b="1" dirty="0"/>
              <a:t>Regardless of the control, if the management has knowledge about these factors, it can manage its supply better.</a:t>
            </a:r>
          </a:p>
        </p:txBody>
      </p:sp>
      <p:pic>
        <p:nvPicPr>
          <p:cNvPr id="28" name="Picture 27" descr="22065458_high (1).jpg"/>
          <p:cNvPicPr>
            <a:picLocks noGrp="1" noSelect="1" noRot="1" noMove="1" noResize="1" noEditPoints="1" noAdjustHandles="1" noChangeArrowheads="1" noChangeShapeType="1"/>
          </p:cNvPicPr>
          <p:nvPr>
            <p:custDataLst>
              <p:tags r:id="rId3"/>
            </p:custDataLst>
          </p:nvPr>
        </p:nvPicPr>
        <p:blipFill>
          <a:blip r:embed="rId8" cstate="email">
            <a:clrChange>
              <a:clrFrom>
                <a:srgbClr val="FFFFFF"/>
              </a:clrFrom>
              <a:clrTo>
                <a:srgbClr val="FFFFFF">
                  <a:alpha val="0"/>
                </a:srgbClr>
              </a:clrTo>
            </a:clrChange>
          </a:blip>
          <a:stretch>
            <a:fillRect/>
          </a:stretch>
        </p:blipFill>
        <p:spPr>
          <a:xfrm flipH="1">
            <a:off x="6864275" y="1484784"/>
            <a:ext cx="2172221" cy="5373216"/>
          </a:xfrm>
          <a:prstGeom prst="rect">
            <a:avLst/>
          </a:prstGeom>
        </p:spPr>
      </p:pic>
      <p:sp>
        <p:nvSpPr>
          <p:cNvPr id="9" name="TextBox 8"/>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06530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10"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Determinants of Price Elasticity of Supply</a:t>
              </a:r>
            </a:p>
          </p:txBody>
        </p:sp>
      </p:grpSp>
      <p:sp>
        <p:nvSpPr>
          <p:cNvPr id="6" name="TextBox 5"/>
          <p:cNvSpPr txBox="1"/>
          <p:nvPr/>
        </p:nvSpPr>
        <p:spPr>
          <a:xfrm>
            <a:off x="683568" y="973177"/>
            <a:ext cx="8352928" cy="707886"/>
          </a:xfrm>
          <a:prstGeom prst="rect">
            <a:avLst/>
          </a:prstGeom>
          <a:noFill/>
        </p:spPr>
        <p:txBody>
          <a:bodyPr wrap="square" rtlCol="0">
            <a:spAutoFit/>
          </a:bodyPr>
          <a:lstStyle/>
          <a:p>
            <a:r>
              <a:rPr lang="en-IN" sz="2000" dirty="0"/>
              <a:t>The following is a list of determinants which generally affect the ‘Price Elasticity of Supply’ in the market:</a:t>
            </a:r>
          </a:p>
        </p:txBody>
      </p:sp>
      <p:pic>
        <p:nvPicPr>
          <p:cNvPr id="8" name="Picture 7" descr="color-pencils-preview.png"/>
          <p:cNvPicPr>
            <a:picLocks noGrp="1" noSelect="1" noRot="1" noMove="1" noResize="1" noEditPoints="1" noAdjustHandles="1" noChangeArrowheads="1" noChangeShapeType="1"/>
          </p:cNvPicPr>
          <p:nvPr>
            <p:custDataLst>
              <p:tags r:id="rId2"/>
            </p:custDataLst>
          </p:nvPr>
        </p:nvPicPr>
        <p:blipFill>
          <a:blip r:embed="rId11" cstate="print"/>
          <a:srcRect/>
          <a:stretch>
            <a:fillRect/>
          </a:stretch>
        </p:blipFill>
        <p:spPr>
          <a:xfrm rot="5400000">
            <a:off x="4228368" y="-32907"/>
            <a:ext cx="590299" cy="9120058"/>
          </a:xfrm>
          <a:prstGeom prst="rect">
            <a:avLst/>
          </a:prstGeom>
        </p:spPr>
      </p:pic>
      <p:sp>
        <p:nvSpPr>
          <p:cNvPr id="9" name="TextBox 8"/>
          <p:cNvSpPr txBox="1"/>
          <p:nvPr/>
        </p:nvSpPr>
        <p:spPr>
          <a:xfrm>
            <a:off x="1487210" y="4296652"/>
            <a:ext cx="6408712" cy="400110"/>
          </a:xfrm>
          <a:prstGeom prst="rect">
            <a:avLst/>
          </a:prstGeom>
          <a:noFill/>
        </p:spPr>
        <p:txBody>
          <a:bodyPr wrap="square" rtlCol="0">
            <a:spAutoFit/>
          </a:bodyPr>
          <a:lstStyle/>
          <a:p>
            <a:pPr algn="ctr"/>
            <a:r>
              <a:rPr lang="en-IN" sz="2000" b="1" dirty="0">
                <a:solidFill>
                  <a:schemeClr val="bg1"/>
                </a:solidFill>
              </a:rPr>
              <a:t>Marginal Cost of Production</a:t>
            </a:r>
          </a:p>
        </p:txBody>
      </p:sp>
      <p:pic>
        <p:nvPicPr>
          <p:cNvPr id="11" name="Picture 10" descr="color-pencils-preview.png"/>
          <p:cNvPicPr>
            <a:picLocks noGrp="1" noSelect="1" noRot="1" noMove="1" noResize="1" noEditPoints="1" noAdjustHandles="1" noChangeArrowheads="1" noChangeShapeType="1"/>
          </p:cNvPicPr>
          <p:nvPr>
            <p:custDataLst>
              <p:tags r:id="rId3"/>
            </p:custDataLst>
          </p:nvPr>
        </p:nvPicPr>
        <p:blipFill>
          <a:blip r:embed="rId12" cstate="print"/>
          <a:srcRect/>
          <a:stretch>
            <a:fillRect/>
          </a:stretch>
        </p:blipFill>
        <p:spPr>
          <a:xfrm rot="5400000">
            <a:off x="4228368" y="518038"/>
            <a:ext cx="590298" cy="9120058"/>
          </a:xfrm>
          <a:prstGeom prst="rect">
            <a:avLst/>
          </a:prstGeom>
        </p:spPr>
      </p:pic>
      <p:sp>
        <p:nvSpPr>
          <p:cNvPr id="12" name="TextBox 11"/>
          <p:cNvSpPr txBox="1"/>
          <p:nvPr/>
        </p:nvSpPr>
        <p:spPr>
          <a:xfrm>
            <a:off x="1127170" y="4808624"/>
            <a:ext cx="6984776" cy="400111"/>
          </a:xfrm>
          <a:prstGeom prst="rect">
            <a:avLst/>
          </a:prstGeom>
          <a:noFill/>
        </p:spPr>
        <p:txBody>
          <a:bodyPr wrap="square" rtlCol="0">
            <a:spAutoFit/>
          </a:bodyPr>
          <a:lstStyle/>
          <a:p>
            <a:pPr algn="ctr"/>
            <a:r>
              <a:rPr lang="en-IN" sz="2000" b="1" dirty="0">
                <a:solidFill>
                  <a:schemeClr val="bg1"/>
                </a:solidFill>
              </a:rPr>
              <a:t>Long Run vs. Short Run</a:t>
            </a:r>
          </a:p>
        </p:txBody>
      </p:sp>
      <p:pic>
        <p:nvPicPr>
          <p:cNvPr id="14" name="Picture 13" descr="color-pencils-preview.png"/>
          <p:cNvPicPr>
            <a:picLocks noGrp="1" noSelect="1" noRot="1" noMove="1" noResize="1" noEditPoints="1" noAdjustHandles="1" noChangeArrowheads="1" noChangeShapeType="1"/>
          </p:cNvPicPr>
          <p:nvPr>
            <p:custDataLst>
              <p:tags r:id="rId4"/>
            </p:custDataLst>
          </p:nvPr>
        </p:nvPicPr>
        <p:blipFill>
          <a:blip r:embed="rId13" cstate="print"/>
          <a:srcRect/>
          <a:stretch>
            <a:fillRect/>
          </a:stretch>
        </p:blipFill>
        <p:spPr>
          <a:xfrm rot="5400000">
            <a:off x="4251294" y="-583852"/>
            <a:ext cx="590298" cy="9120058"/>
          </a:xfrm>
          <a:prstGeom prst="rect">
            <a:avLst/>
          </a:prstGeom>
        </p:spPr>
      </p:pic>
      <p:sp>
        <p:nvSpPr>
          <p:cNvPr id="15" name="TextBox 14"/>
          <p:cNvSpPr txBox="1"/>
          <p:nvPr/>
        </p:nvSpPr>
        <p:spPr>
          <a:xfrm>
            <a:off x="1510136" y="3682880"/>
            <a:ext cx="6408712" cy="400111"/>
          </a:xfrm>
          <a:prstGeom prst="rect">
            <a:avLst/>
          </a:prstGeom>
          <a:noFill/>
        </p:spPr>
        <p:txBody>
          <a:bodyPr wrap="square" rtlCol="0">
            <a:spAutoFit/>
          </a:bodyPr>
          <a:lstStyle/>
          <a:p>
            <a:pPr algn="ctr"/>
            <a:r>
              <a:rPr lang="en-IN" sz="2000" b="1" dirty="0">
                <a:solidFill>
                  <a:schemeClr val="bg1"/>
                </a:solidFill>
              </a:rPr>
              <a:t>Length of Production Period</a:t>
            </a:r>
          </a:p>
        </p:txBody>
      </p:sp>
      <p:pic>
        <p:nvPicPr>
          <p:cNvPr id="17" name="Picture 16" descr="color-pencils-preview.png"/>
          <p:cNvPicPr>
            <a:picLocks noGrp="1" noSelect="1" noRot="1" noMove="1" noResize="1" noEditPoints="1" noAdjustHandles="1" noChangeArrowheads="1" noChangeShapeType="1"/>
          </p:cNvPicPr>
          <p:nvPr>
            <p:custDataLst>
              <p:tags r:id="rId5"/>
            </p:custDataLst>
          </p:nvPr>
        </p:nvPicPr>
        <p:blipFill>
          <a:blip r:embed="rId14" cstate="print"/>
          <a:srcRect/>
          <a:stretch>
            <a:fillRect/>
          </a:stretch>
        </p:blipFill>
        <p:spPr>
          <a:xfrm rot="5400000">
            <a:off x="4228368" y="-1134799"/>
            <a:ext cx="590298" cy="9120058"/>
          </a:xfrm>
          <a:prstGeom prst="rect">
            <a:avLst/>
          </a:prstGeom>
        </p:spPr>
      </p:pic>
      <p:sp>
        <p:nvSpPr>
          <p:cNvPr id="18" name="TextBox 17"/>
          <p:cNvSpPr txBox="1"/>
          <p:nvPr/>
        </p:nvSpPr>
        <p:spPr>
          <a:xfrm>
            <a:off x="1487210" y="3163681"/>
            <a:ext cx="6408712" cy="400111"/>
          </a:xfrm>
          <a:prstGeom prst="rect">
            <a:avLst/>
          </a:prstGeom>
          <a:noFill/>
        </p:spPr>
        <p:txBody>
          <a:bodyPr wrap="square" rtlCol="0">
            <a:spAutoFit/>
          </a:bodyPr>
          <a:lstStyle/>
          <a:p>
            <a:pPr algn="ctr"/>
            <a:r>
              <a:rPr lang="en-IN" sz="2000" b="1" dirty="0">
                <a:solidFill>
                  <a:schemeClr val="bg1"/>
                </a:solidFill>
              </a:rPr>
              <a:t>Perishable vs. Non Perishable</a:t>
            </a:r>
          </a:p>
        </p:txBody>
      </p:sp>
      <p:pic>
        <p:nvPicPr>
          <p:cNvPr id="20" name="Picture 19" descr="color-pencils-preview.png"/>
          <p:cNvPicPr>
            <a:picLocks noGrp="1" noSelect="1" noRot="1" noMove="1" noResize="1" noEditPoints="1" noAdjustHandles="1" noChangeArrowheads="1" noChangeShapeType="1"/>
          </p:cNvPicPr>
          <p:nvPr>
            <p:custDataLst>
              <p:tags r:id="rId6"/>
            </p:custDataLst>
          </p:nvPr>
        </p:nvPicPr>
        <p:blipFill>
          <a:blip r:embed="rId15" cstate="print"/>
          <a:srcRect/>
          <a:stretch>
            <a:fillRect/>
          </a:stretch>
        </p:blipFill>
        <p:spPr>
          <a:xfrm rot="5400000">
            <a:off x="4228369" y="-1685745"/>
            <a:ext cx="590296" cy="9120058"/>
          </a:xfrm>
          <a:prstGeom prst="rect">
            <a:avLst/>
          </a:prstGeom>
        </p:spPr>
      </p:pic>
      <p:sp>
        <p:nvSpPr>
          <p:cNvPr id="21" name="TextBox 20"/>
          <p:cNvSpPr txBox="1"/>
          <p:nvPr/>
        </p:nvSpPr>
        <p:spPr>
          <a:xfrm>
            <a:off x="1487210" y="2588885"/>
            <a:ext cx="6408712" cy="400110"/>
          </a:xfrm>
          <a:prstGeom prst="rect">
            <a:avLst/>
          </a:prstGeom>
          <a:noFill/>
        </p:spPr>
        <p:txBody>
          <a:bodyPr wrap="square" rtlCol="0">
            <a:spAutoFit/>
          </a:bodyPr>
          <a:lstStyle/>
          <a:p>
            <a:pPr algn="ctr"/>
            <a:r>
              <a:rPr lang="en-IN" sz="2000" b="1" dirty="0">
                <a:solidFill>
                  <a:schemeClr val="bg1"/>
                </a:solidFill>
              </a:rPr>
              <a:t>Related Infrastructure Growth</a:t>
            </a:r>
          </a:p>
        </p:txBody>
      </p:sp>
      <p:pic>
        <p:nvPicPr>
          <p:cNvPr id="23" name="Picture 22" descr="color-pencils-preview.png"/>
          <p:cNvPicPr>
            <a:picLocks noGrp="1" noSelect="1" noRot="1" noMove="1" noResize="1" noEditPoints="1" noAdjustHandles="1" noChangeArrowheads="1" noChangeShapeType="1"/>
          </p:cNvPicPr>
          <p:nvPr>
            <p:custDataLst>
              <p:tags r:id="rId7"/>
            </p:custDataLst>
          </p:nvPr>
        </p:nvPicPr>
        <p:blipFill>
          <a:blip r:embed="rId16" cstate="print"/>
          <a:srcRect/>
          <a:stretch>
            <a:fillRect/>
          </a:stretch>
        </p:blipFill>
        <p:spPr>
          <a:xfrm rot="5400000">
            <a:off x="4228368" y="-2276039"/>
            <a:ext cx="590299" cy="9120058"/>
          </a:xfrm>
          <a:prstGeom prst="rect">
            <a:avLst/>
          </a:prstGeom>
        </p:spPr>
      </p:pic>
      <p:sp>
        <p:nvSpPr>
          <p:cNvPr id="24" name="TextBox 23"/>
          <p:cNvSpPr txBox="1"/>
          <p:nvPr/>
        </p:nvSpPr>
        <p:spPr>
          <a:xfrm>
            <a:off x="1510136" y="2063103"/>
            <a:ext cx="6408712" cy="400110"/>
          </a:xfrm>
          <a:prstGeom prst="rect">
            <a:avLst/>
          </a:prstGeom>
          <a:noFill/>
        </p:spPr>
        <p:txBody>
          <a:bodyPr wrap="square" rtlCol="0">
            <a:spAutoFit/>
          </a:bodyPr>
          <a:lstStyle/>
          <a:p>
            <a:pPr algn="ctr"/>
            <a:r>
              <a:rPr lang="en-IN" sz="2000" b="1" dirty="0">
                <a:solidFill>
                  <a:schemeClr val="bg1"/>
                </a:solidFill>
              </a:rPr>
              <a:t>Capacity Addition</a:t>
            </a:r>
          </a:p>
        </p:txBody>
      </p:sp>
      <p:sp>
        <p:nvSpPr>
          <p:cNvPr id="25" name="TextBox 24"/>
          <p:cNvSpPr txBox="1"/>
          <p:nvPr/>
        </p:nvSpPr>
        <p:spPr>
          <a:xfrm>
            <a:off x="827584" y="6021288"/>
            <a:ext cx="8136904" cy="400110"/>
          </a:xfrm>
          <a:prstGeom prst="rect">
            <a:avLst/>
          </a:prstGeom>
          <a:noFill/>
        </p:spPr>
        <p:txBody>
          <a:bodyPr wrap="square" rtlCol="0">
            <a:spAutoFit/>
          </a:bodyPr>
          <a:lstStyle/>
          <a:p>
            <a:r>
              <a:rPr lang="en-IN" sz="2000" dirty="0"/>
              <a:t>Let’s look at each in detail.</a:t>
            </a:r>
          </a:p>
        </p:txBody>
      </p:sp>
      <p:sp>
        <p:nvSpPr>
          <p:cNvPr id="26" name="TextBox 25"/>
          <p:cNvSpPr txBox="1">
            <a:spLocks noGrp="1" noSelect="1" noRot="1" noMove="1" noResize="1" noEditPoints="1" noAdjustHandles="1" noChangeArrowheads="1" noChangeShapeType="1" noTextEdit="1"/>
          </p:cNvSpPr>
          <p:nvPr>
            <p:custDataLst>
              <p:tags r:id="rId8"/>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54221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8" fill="hold" nodeType="afterEffect">
                                  <p:stCondLst>
                                    <p:cond delay="25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ppt_x</p:attrName>
                                        </p:attrNameLst>
                                      </p:cBhvr>
                                      <p:tavLst>
                                        <p:tav tm="0">
                                          <p:val>
                                            <p:strVal val="#ppt_x-#ppt_w*1.125000"/>
                                          </p:val>
                                        </p:tav>
                                        <p:tav tm="100000">
                                          <p:val>
                                            <p:strVal val="#ppt_x"/>
                                          </p:val>
                                        </p:tav>
                                      </p:tavLst>
                                    </p:anim>
                                    <p:animEffect transition="in" filter="wipe(right)">
                                      <p:cBhvr>
                                        <p:cTn id="12" dur="500"/>
                                        <p:tgtEl>
                                          <p:spTgt spid="23"/>
                                        </p:tgtEl>
                                      </p:cBhvr>
                                    </p:animEffect>
                                  </p:childTnLst>
                                </p:cTn>
                              </p:par>
                              <p:par>
                                <p:cTn id="13" presetID="12" presetClass="entr" presetSubtype="8" fill="hold" grpId="0" nodeType="withEffect">
                                  <p:stCondLst>
                                    <p:cond delay="2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ppt_x</p:attrName>
                                        </p:attrNameLst>
                                      </p:cBhvr>
                                      <p:tavLst>
                                        <p:tav tm="0">
                                          <p:val>
                                            <p:strVal val="#ppt_x-#ppt_w*1.125000"/>
                                          </p:val>
                                        </p:tav>
                                        <p:tav tm="100000">
                                          <p:val>
                                            <p:strVal val="#ppt_x"/>
                                          </p:val>
                                        </p:tav>
                                      </p:tavLst>
                                    </p:anim>
                                    <p:animEffect transition="in" filter="wipe(right)">
                                      <p:cBhvr>
                                        <p:cTn id="16" dur="500"/>
                                        <p:tgtEl>
                                          <p:spTgt spid="24"/>
                                        </p:tgtEl>
                                      </p:cBhvr>
                                    </p:animEffect>
                                  </p:childTnLst>
                                </p:cTn>
                              </p:par>
                            </p:childTnLst>
                          </p:cTn>
                        </p:par>
                        <p:par>
                          <p:cTn id="17" fill="hold">
                            <p:stCondLst>
                              <p:cond delay="3500"/>
                            </p:stCondLst>
                            <p:childTnLst>
                              <p:par>
                                <p:cTn id="18" presetID="12" presetClass="entr" presetSubtype="8"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p:tgtEl>
                                          <p:spTgt spid="20"/>
                                        </p:tgtEl>
                                        <p:attrNameLst>
                                          <p:attrName>ppt_x</p:attrName>
                                        </p:attrNameLst>
                                      </p:cBhvr>
                                      <p:tavLst>
                                        <p:tav tm="0">
                                          <p:val>
                                            <p:strVal val="#ppt_x-#ppt_w*1.125000"/>
                                          </p:val>
                                        </p:tav>
                                        <p:tav tm="100000">
                                          <p:val>
                                            <p:strVal val="#ppt_x"/>
                                          </p:val>
                                        </p:tav>
                                      </p:tavLst>
                                    </p:anim>
                                    <p:animEffect transition="in" filter="wipe(right)">
                                      <p:cBhvr>
                                        <p:cTn id="21" dur="500"/>
                                        <p:tgtEl>
                                          <p:spTgt spid="20"/>
                                        </p:tgtEl>
                                      </p:cBhvr>
                                    </p:animEffect>
                                  </p:childTnLst>
                                </p:cTn>
                              </p:par>
                              <p:par>
                                <p:cTn id="22" presetID="12" presetClass="entr" presetSubtype="8" fill="hold" grpId="0" nodeType="withEffect">
                                  <p:stCondLst>
                                    <p:cond delay="100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p:tgtEl>
                                          <p:spTgt spid="21"/>
                                        </p:tgtEl>
                                        <p:attrNameLst>
                                          <p:attrName>ppt_x</p:attrName>
                                        </p:attrNameLst>
                                      </p:cBhvr>
                                      <p:tavLst>
                                        <p:tav tm="0">
                                          <p:val>
                                            <p:strVal val="#ppt_x-#ppt_w*1.125000"/>
                                          </p:val>
                                        </p:tav>
                                        <p:tav tm="100000">
                                          <p:val>
                                            <p:strVal val="#ppt_x"/>
                                          </p:val>
                                        </p:tav>
                                      </p:tavLst>
                                    </p:anim>
                                    <p:animEffect transition="in" filter="wipe(right)">
                                      <p:cBhvr>
                                        <p:cTn id="25" dur="500"/>
                                        <p:tgtEl>
                                          <p:spTgt spid="21"/>
                                        </p:tgtEl>
                                      </p:cBhvr>
                                    </p:animEffect>
                                  </p:childTnLst>
                                </p:cTn>
                              </p:par>
                            </p:childTnLst>
                          </p:cTn>
                        </p:par>
                        <p:par>
                          <p:cTn id="26" fill="hold">
                            <p:stCondLst>
                              <p:cond delay="5000"/>
                            </p:stCondLst>
                            <p:childTnLst>
                              <p:par>
                                <p:cTn id="27" presetID="12" presetClass="entr" presetSubtype="8" fill="hold" nodeType="afterEffect">
                                  <p:stCondLst>
                                    <p:cond delay="100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ppt_x</p:attrName>
                                        </p:attrNameLst>
                                      </p:cBhvr>
                                      <p:tavLst>
                                        <p:tav tm="0">
                                          <p:val>
                                            <p:strVal val="#ppt_x-#ppt_w*1.125000"/>
                                          </p:val>
                                        </p:tav>
                                        <p:tav tm="100000">
                                          <p:val>
                                            <p:strVal val="#ppt_x"/>
                                          </p:val>
                                        </p:tav>
                                      </p:tavLst>
                                    </p:anim>
                                    <p:animEffect transition="in" filter="wipe(right)">
                                      <p:cBhvr>
                                        <p:cTn id="30" dur="500"/>
                                        <p:tgtEl>
                                          <p:spTgt spid="17"/>
                                        </p:tgtEl>
                                      </p:cBhvr>
                                    </p:animEffect>
                                  </p:childTnLst>
                                </p:cTn>
                              </p:par>
                              <p:par>
                                <p:cTn id="31" presetID="12" presetClass="entr" presetSubtype="8" fill="hold" grpId="0" nodeType="withEffect">
                                  <p:stCondLst>
                                    <p:cond delay="100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p:tgtEl>
                                          <p:spTgt spid="18"/>
                                        </p:tgtEl>
                                        <p:attrNameLst>
                                          <p:attrName>ppt_x</p:attrName>
                                        </p:attrNameLst>
                                      </p:cBhvr>
                                      <p:tavLst>
                                        <p:tav tm="0">
                                          <p:val>
                                            <p:strVal val="#ppt_x-#ppt_w*1.125000"/>
                                          </p:val>
                                        </p:tav>
                                        <p:tav tm="100000">
                                          <p:val>
                                            <p:strVal val="#ppt_x"/>
                                          </p:val>
                                        </p:tav>
                                      </p:tavLst>
                                    </p:anim>
                                    <p:animEffect transition="in" filter="wipe(right)">
                                      <p:cBhvr>
                                        <p:cTn id="34" dur="500"/>
                                        <p:tgtEl>
                                          <p:spTgt spid="18"/>
                                        </p:tgtEl>
                                      </p:cBhvr>
                                    </p:animEffect>
                                  </p:childTnLst>
                                </p:cTn>
                              </p:par>
                            </p:childTnLst>
                          </p:cTn>
                        </p:par>
                        <p:par>
                          <p:cTn id="35" fill="hold">
                            <p:stCondLst>
                              <p:cond delay="6500"/>
                            </p:stCondLst>
                            <p:childTnLst>
                              <p:par>
                                <p:cTn id="36" presetID="12" presetClass="entr" presetSubtype="8" fill="hold" nodeType="afterEffect">
                                  <p:stCondLst>
                                    <p:cond delay="100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p:tgtEl>
                                          <p:spTgt spid="14"/>
                                        </p:tgtEl>
                                        <p:attrNameLst>
                                          <p:attrName>ppt_x</p:attrName>
                                        </p:attrNameLst>
                                      </p:cBhvr>
                                      <p:tavLst>
                                        <p:tav tm="0">
                                          <p:val>
                                            <p:strVal val="#ppt_x-#ppt_w*1.125000"/>
                                          </p:val>
                                        </p:tav>
                                        <p:tav tm="100000">
                                          <p:val>
                                            <p:strVal val="#ppt_x"/>
                                          </p:val>
                                        </p:tav>
                                      </p:tavLst>
                                    </p:anim>
                                    <p:animEffect transition="in" filter="wipe(right)">
                                      <p:cBhvr>
                                        <p:cTn id="39" dur="500"/>
                                        <p:tgtEl>
                                          <p:spTgt spid="14"/>
                                        </p:tgtEl>
                                      </p:cBhvr>
                                    </p:animEffect>
                                  </p:childTnLst>
                                </p:cTn>
                              </p:par>
                              <p:par>
                                <p:cTn id="40" presetID="12" presetClass="entr" presetSubtype="8" fill="hold" grpId="0" nodeType="withEffect">
                                  <p:stCondLst>
                                    <p:cond delay="100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p:tgtEl>
                                          <p:spTgt spid="15"/>
                                        </p:tgtEl>
                                        <p:attrNameLst>
                                          <p:attrName>ppt_x</p:attrName>
                                        </p:attrNameLst>
                                      </p:cBhvr>
                                      <p:tavLst>
                                        <p:tav tm="0">
                                          <p:val>
                                            <p:strVal val="#ppt_x-#ppt_w*1.125000"/>
                                          </p:val>
                                        </p:tav>
                                        <p:tav tm="100000">
                                          <p:val>
                                            <p:strVal val="#ppt_x"/>
                                          </p:val>
                                        </p:tav>
                                      </p:tavLst>
                                    </p:anim>
                                    <p:animEffect transition="in" filter="wipe(right)">
                                      <p:cBhvr>
                                        <p:cTn id="43" dur="500"/>
                                        <p:tgtEl>
                                          <p:spTgt spid="15"/>
                                        </p:tgtEl>
                                      </p:cBhvr>
                                    </p:animEffect>
                                  </p:childTnLst>
                                </p:cTn>
                              </p:par>
                            </p:childTnLst>
                          </p:cTn>
                        </p:par>
                        <p:par>
                          <p:cTn id="44" fill="hold">
                            <p:stCondLst>
                              <p:cond delay="8000"/>
                            </p:stCondLst>
                            <p:childTnLst>
                              <p:par>
                                <p:cTn id="45" presetID="12" presetClass="entr" presetSubtype="8" fill="hold" nodeType="afterEffect">
                                  <p:stCondLst>
                                    <p:cond delay="100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p:tgtEl>
                                          <p:spTgt spid="8"/>
                                        </p:tgtEl>
                                        <p:attrNameLst>
                                          <p:attrName>ppt_x</p:attrName>
                                        </p:attrNameLst>
                                      </p:cBhvr>
                                      <p:tavLst>
                                        <p:tav tm="0">
                                          <p:val>
                                            <p:strVal val="#ppt_x-#ppt_w*1.125000"/>
                                          </p:val>
                                        </p:tav>
                                        <p:tav tm="100000">
                                          <p:val>
                                            <p:strVal val="#ppt_x"/>
                                          </p:val>
                                        </p:tav>
                                      </p:tavLst>
                                    </p:anim>
                                    <p:animEffect transition="in" filter="wipe(right)">
                                      <p:cBhvr>
                                        <p:cTn id="48" dur="500"/>
                                        <p:tgtEl>
                                          <p:spTgt spid="8"/>
                                        </p:tgtEl>
                                      </p:cBhvr>
                                    </p:animEffect>
                                  </p:childTnLst>
                                </p:cTn>
                              </p:par>
                              <p:par>
                                <p:cTn id="49" presetID="12" presetClass="entr" presetSubtype="8" fill="hold" grpId="0" nodeType="withEffect">
                                  <p:stCondLst>
                                    <p:cond delay="100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p:tgtEl>
                                          <p:spTgt spid="9"/>
                                        </p:tgtEl>
                                        <p:attrNameLst>
                                          <p:attrName>ppt_x</p:attrName>
                                        </p:attrNameLst>
                                      </p:cBhvr>
                                      <p:tavLst>
                                        <p:tav tm="0">
                                          <p:val>
                                            <p:strVal val="#ppt_x-#ppt_w*1.125000"/>
                                          </p:val>
                                        </p:tav>
                                        <p:tav tm="100000">
                                          <p:val>
                                            <p:strVal val="#ppt_x"/>
                                          </p:val>
                                        </p:tav>
                                      </p:tavLst>
                                    </p:anim>
                                    <p:animEffect transition="in" filter="wipe(right)">
                                      <p:cBhvr>
                                        <p:cTn id="52" dur="500"/>
                                        <p:tgtEl>
                                          <p:spTgt spid="9"/>
                                        </p:tgtEl>
                                      </p:cBhvr>
                                    </p:animEffect>
                                  </p:childTnLst>
                                </p:cTn>
                              </p:par>
                            </p:childTnLst>
                          </p:cTn>
                        </p:par>
                        <p:par>
                          <p:cTn id="53" fill="hold">
                            <p:stCondLst>
                              <p:cond delay="9500"/>
                            </p:stCondLst>
                            <p:childTnLst>
                              <p:par>
                                <p:cTn id="54" presetID="12" presetClass="entr" presetSubtype="8" fill="hold" nodeType="afterEffect">
                                  <p:stCondLst>
                                    <p:cond delay="100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p:tgtEl>
                                          <p:spTgt spid="11"/>
                                        </p:tgtEl>
                                        <p:attrNameLst>
                                          <p:attrName>ppt_x</p:attrName>
                                        </p:attrNameLst>
                                      </p:cBhvr>
                                      <p:tavLst>
                                        <p:tav tm="0">
                                          <p:val>
                                            <p:strVal val="#ppt_x-#ppt_w*1.125000"/>
                                          </p:val>
                                        </p:tav>
                                        <p:tav tm="100000">
                                          <p:val>
                                            <p:strVal val="#ppt_x"/>
                                          </p:val>
                                        </p:tav>
                                      </p:tavLst>
                                    </p:anim>
                                    <p:animEffect transition="in" filter="wipe(right)">
                                      <p:cBhvr>
                                        <p:cTn id="57" dur="500"/>
                                        <p:tgtEl>
                                          <p:spTgt spid="11"/>
                                        </p:tgtEl>
                                      </p:cBhvr>
                                    </p:animEffect>
                                  </p:childTnLst>
                                </p:cTn>
                              </p:par>
                              <p:par>
                                <p:cTn id="58" presetID="12" presetClass="entr" presetSubtype="8" fill="hold" grpId="0" nodeType="withEffect">
                                  <p:stCondLst>
                                    <p:cond delay="10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p:tgtEl>
                                          <p:spTgt spid="12"/>
                                        </p:tgtEl>
                                        <p:attrNameLst>
                                          <p:attrName>ppt_x</p:attrName>
                                        </p:attrNameLst>
                                      </p:cBhvr>
                                      <p:tavLst>
                                        <p:tav tm="0">
                                          <p:val>
                                            <p:strVal val="#ppt_x-#ppt_w*1.125000"/>
                                          </p:val>
                                        </p:tav>
                                        <p:tav tm="100000">
                                          <p:val>
                                            <p:strVal val="#ppt_x"/>
                                          </p:val>
                                        </p:tav>
                                      </p:tavLst>
                                    </p:anim>
                                    <p:animEffect transition="in" filter="wipe(right)">
                                      <p:cBhvr>
                                        <p:cTn id="61" dur="500"/>
                                        <p:tgtEl>
                                          <p:spTgt spid="12"/>
                                        </p:tgtEl>
                                      </p:cBhvr>
                                    </p:animEffect>
                                  </p:childTnLst>
                                </p:cTn>
                              </p:par>
                            </p:childTnLst>
                          </p:cTn>
                        </p:par>
                        <p:par>
                          <p:cTn id="62" fill="hold">
                            <p:stCondLst>
                              <p:cond delay="1100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5" grpId="0"/>
      <p:bldP spid="18" grpId="0"/>
      <p:bldP spid="21" grpId="0"/>
      <p:bldP spid="24" grpId="0"/>
      <p:bldP spid="2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Capacity Addition</a:t>
              </a:r>
            </a:p>
          </p:txBody>
        </p:sp>
      </p:grpSp>
      <p:pic>
        <p:nvPicPr>
          <p:cNvPr id="7" name="Picture 6" descr="color-pencils-preview.png"/>
          <p:cNvPicPr>
            <a:picLocks noGrp="1" noSelect="1" noRot="1" noMove="1" noResize="1" noEditPoints="1" noAdjustHandles="1" noChangeArrowheads="1" noChangeShapeType="1"/>
          </p:cNvPicPr>
          <p:nvPr>
            <p:custDataLst>
              <p:tags r:id="rId2"/>
            </p:custDataLst>
          </p:nvPr>
        </p:nvPicPr>
        <p:blipFill>
          <a:blip r:embed="rId7" cstate="print"/>
          <a:srcRect/>
          <a:stretch>
            <a:fillRect/>
          </a:stretch>
        </p:blipFill>
        <p:spPr>
          <a:xfrm rot="5400000">
            <a:off x="4228368" y="-3356159"/>
            <a:ext cx="590299" cy="9120058"/>
          </a:xfrm>
          <a:prstGeom prst="rect">
            <a:avLst/>
          </a:prstGeom>
        </p:spPr>
      </p:pic>
      <p:sp>
        <p:nvSpPr>
          <p:cNvPr id="8" name="TextBox 7"/>
          <p:cNvSpPr txBox="1"/>
          <p:nvPr/>
        </p:nvSpPr>
        <p:spPr>
          <a:xfrm>
            <a:off x="1510136" y="982983"/>
            <a:ext cx="6408712" cy="400110"/>
          </a:xfrm>
          <a:prstGeom prst="rect">
            <a:avLst/>
          </a:prstGeom>
          <a:noFill/>
        </p:spPr>
        <p:txBody>
          <a:bodyPr wrap="square" rtlCol="0">
            <a:spAutoFit/>
          </a:bodyPr>
          <a:lstStyle/>
          <a:p>
            <a:pPr algn="ctr"/>
            <a:r>
              <a:rPr lang="en-IN" sz="2000" b="1" dirty="0">
                <a:solidFill>
                  <a:schemeClr val="bg1"/>
                </a:solidFill>
              </a:rPr>
              <a:t>Capacity Addition</a:t>
            </a:r>
          </a:p>
        </p:txBody>
      </p:sp>
      <p:sp>
        <p:nvSpPr>
          <p:cNvPr id="9" name="Rectangle 8"/>
          <p:cNvSpPr/>
          <p:nvPr/>
        </p:nvSpPr>
        <p:spPr>
          <a:xfrm>
            <a:off x="-36512" y="1484784"/>
            <a:ext cx="4716000" cy="5400600"/>
          </a:xfrm>
          <a:prstGeom prst="rect">
            <a:avLst/>
          </a:prstGeom>
          <a:solidFill>
            <a:schemeClr val="accent4">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The theoretical model stated in the Law of Supply simply assumes that supply will be able to adjust up and down as and when the price changes. In doing so, the law of supply ignores the ground realities that are related with supply.</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Let us consider the fact that most manufactured goods today are mass produced in massive factories and most of these factories are working on their optimum levels. Hence, if supply has to be increased, new capacity needs to be added, that is, and new factories need to be built.</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4668980" y="1484784"/>
            <a:ext cx="4475019" cy="5373216"/>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72871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Right)">
                                      <p:cBhvr>
                                        <p:cTn id="16" dur="500"/>
                                        <p:tgtEl>
                                          <p:spTgt spid="9"/>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Capacity Addition</a:t>
              </a:r>
            </a:p>
          </p:txBody>
        </p:sp>
      </p:grpSp>
      <p:pic>
        <p:nvPicPr>
          <p:cNvPr id="7" name="Picture 6" descr="color-pencils-preview.png"/>
          <p:cNvPicPr>
            <a:picLocks noGrp="1" noSelect="1" noRot="1" noMove="1" noResize="1" noEditPoints="1" noAdjustHandles="1" noChangeArrowheads="1" noChangeShapeType="1"/>
          </p:cNvPicPr>
          <p:nvPr>
            <p:custDataLst>
              <p:tags r:id="rId2"/>
            </p:custDataLst>
          </p:nvPr>
        </p:nvPicPr>
        <p:blipFill>
          <a:blip r:embed="rId7" cstate="print">
            <a:grayscl/>
          </a:blip>
          <a:srcRect/>
          <a:stretch>
            <a:fillRect/>
          </a:stretch>
        </p:blipFill>
        <p:spPr>
          <a:xfrm rot="5400000">
            <a:off x="4228368" y="-3356159"/>
            <a:ext cx="590299" cy="9120058"/>
          </a:xfrm>
          <a:prstGeom prst="rect">
            <a:avLst/>
          </a:prstGeom>
        </p:spPr>
      </p:pic>
      <p:sp>
        <p:nvSpPr>
          <p:cNvPr id="8" name="TextBox 7"/>
          <p:cNvSpPr txBox="1"/>
          <p:nvPr/>
        </p:nvSpPr>
        <p:spPr>
          <a:xfrm>
            <a:off x="1510136" y="982983"/>
            <a:ext cx="6408712" cy="400110"/>
          </a:xfrm>
          <a:prstGeom prst="rect">
            <a:avLst/>
          </a:prstGeom>
          <a:noFill/>
        </p:spPr>
        <p:txBody>
          <a:bodyPr wrap="square" rtlCol="0">
            <a:spAutoFit/>
          </a:bodyPr>
          <a:lstStyle/>
          <a:p>
            <a:pPr algn="ctr"/>
            <a:r>
              <a:rPr lang="en-IN" sz="2000" b="1" dirty="0">
                <a:solidFill>
                  <a:schemeClr val="bg1"/>
                </a:solidFill>
              </a:rPr>
              <a:t>Capacity Addition</a:t>
            </a:r>
          </a:p>
        </p:txBody>
      </p:sp>
      <p:sp>
        <p:nvSpPr>
          <p:cNvPr id="9" name="Rectangle 8"/>
          <p:cNvSpPr/>
          <p:nvPr/>
        </p:nvSpPr>
        <p:spPr>
          <a:xfrm>
            <a:off x="-36512" y="1484784"/>
            <a:ext cx="4716000" cy="5400600"/>
          </a:xfrm>
          <a:prstGeom prst="rect">
            <a:avLst/>
          </a:prstGeom>
          <a:solidFill>
            <a:schemeClr val="bg1">
              <a:lumMod val="65000"/>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The theoretical model stated in the Law of Supply simply assumes that supply will be able to adjust up and down as and when the price changes. In doing so, the law of supply ignores the ground realities that are related with supply.</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Let us consider the fact that most manufactured goods today are mass produced in massive factories and most of these factories are working on their optimum levels. Hence, if supply has to be increased, new capacity needs to be added, that is, and new factories need to be built.</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grayscl/>
            <a:extLst>
              <a:ext uri="{28A0092B-C50C-407E-A947-70E740481C1C}">
                <a14:useLocalDpi xmlns:a14="http://schemas.microsoft.com/office/drawing/2010/main"/>
              </a:ext>
            </a:extLst>
          </a:blip>
          <a:stretch>
            <a:fillRect/>
          </a:stretch>
        </p:blipFill>
        <p:spPr>
          <a:xfrm>
            <a:off x="4668980" y="1484784"/>
            <a:ext cx="4475019" cy="5373216"/>
          </a:xfrm>
          <a:prstGeom prst="rect">
            <a:avLst/>
          </a:prstGeom>
        </p:spPr>
      </p:pic>
      <p:grpSp>
        <p:nvGrpSpPr>
          <p:cNvPr id="11" name="Gruppieren 20"/>
          <p:cNvGrpSpPr/>
          <p:nvPr/>
        </p:nvGrpSpPr>
        <p:grpSpPr>
          <a:xfrm rot="615035">
            <a:off x="1632517" y="2149600"/>
            <a:ext cx="6501090" cy="3703494"/>
            <a:chOff x="4014000" y="-784817"/>
            <a:chExt cx="12329928" cy="4580581"/>
          </a:xfrm>
        </p:grpSpPr>
        <p:sp>
          <p:nvSpPr>
            <p:cNvPr id="12" name="Rechteck 21"/>
            <p:cNvSpPr/>
            <p:nvPr/>
          </p:nvSpPr>
          <p:spPr bwMode="auto">
            <a:xfrm rot="21216191">
              <a:off x="5063754" y="-784817"/>
              <a:ext cx="11280174" cy="4580581"/>
            </a:xfrm>
            <a:prstGeom prst="rect">
              <a:avLst/>
            </a:prstGeom>
            <a:solidFill>
              <a:schemeClr val="accent4"/>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200" b="1" dirty="0">
                  <a:solidFill>
                    <a:schemeClr val="bg1"/>
                  </a:solidFill>
                  <a:cs typeface="MV Boli" pitchFamily="2" charset="0"/>
                </a:rPr>
                <a:t>This obviously means that supply will remain stagnant for a while when capacity is stagnant and may then increase by leaps and bounds when additional capacity is introduced. This is an important determinant of elasticity of supply. Products where capacity can be easily added and reduced have an elastic supply whereas products where it is difficult to increase or decrease capacity have inelastic demand.</a:t>
              </a:r>
              <a:endParaRPr lang="en-IN" sz="2000" b="1" dirty="0">
                <a:solidFill>
                  <a:schemeClr val="bg1"/>
                </a:solidFill>
                <a:cs typeface="MV Boli" pitchFamily="2" charset="0"/>
              </a:endParaRPr>
            </a:p>
          </p:txBody>
        </p:sp>
        <p:pic>
          <p:nvPicPr>
            <p:cNvPr id="13" name="Picture 5" descr="Tessafilm_4"/>
            <p:cNvPicPr>
              <a:picLocks noChangeAspect="1" noChangeArrowheads="1"/>
            </p:cNvPicPr>
            <p:nvPr/>
          </p:nvPicPr>
          <p:blipFill>
            <a:blip r:embed="rId9" cstate="email"/>
            <a:srcRect/>
            <a:stretch>
              <a:fillRect/>
            </a:stretch>
          </p:blipFill>
          <p:spPr bwMode="gray">
            <a:xfrm rot="19913375">
              <a:off x="4014000" y="-522167"/>
              <a:ext cx="2229621" cy="525903"/>
            </a:xfrm>
            <a:prstGeom prst="rect">
              <a:avLst/>
            </a:prstGeom>
            <a:noFill/>
          </p:spPr>
        </p:pic>
      </p:grpSp>
      <p:sp>
        <p:nvSpPr>
          <p:cNvPr id="14" name="TextBox 13"/>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93803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Related Infrastructure Growth</a:t>
              </a:r>
            </a:p>
          </p:txBody>
        </p:sp>
      </p:grpSp>
      <p:pic>
        <p:nvPicPr>
          <p:cNvPr id="7" name="Picture 6" descr="color-pencils-preview.png"/>
          <p:cNvPicPr>
            <a:picLocks noGrp="1" noSelect="1" noRot="1" noMove="1" noResize="1" noEditPoints="1" noAdjustHandles="1" noChangeArrowheads="1" noChangeShapeType="1"/>
          </p:cNvPicPr>
          <p:nvPr>
            <p:custDataLst>
              <p:tags r:id="rId2"/>
            </p:custDataLst>
          </p:nvPr>
        </p:nvPicPr>
        <p:blipFill>
          <a:blip r:embed="rId7" cstate="print"/>
          <a:srcRect/>
          <a:stretch>
            <a:fillRect/>
          </a:stretch>
        </p:blipFill>
        <p:spPr>
          <a:xfrm rot="5400000">
            <a:off x="4228369" y="-3356161"/>
            <a:ext cx="590296" cy="9120058"/>
          </a:xfrm>
          <a:prstGeom prst="rect">
            <a:avLst/>
          </a:prstGeom>
        </p:spPr>
      </p:pic>
      <p:sp>
        <p:nvSpPr>
          <p:cNvPr id="8" name="TextBox 7"/>
          <p:cNvSpPr txBox="1"/>
          <p:nvPr/>
        </p:nvSpPr>
        <p:spPr>
          <a:xfrm>
            <a:off x="1487210" y="918469"/>
            <a:ext cx="6408712" cy="400110"/>
          </a:xfrm>
          <a:prstGeom prst="rect">
            <a:avLst/>
          </a:prstGeom>
          <a:noFill/>
        </p:spPr>
        <p:txBody>
          <a:bodyPr wrap="square" rtlCol="0">
            <a:spAutoFit/>
          </a:bodyPr>
          <a:lstStyle/>
          <a:p>
            <a:pPr algn="ctr"/>
            <a:r>
              <a:rPr lang="en-IN" sz="2000" b="1" dirty="0">
                <a:solidFill>
                  <a:schemeClr val="bg1"/>
                </a:solidFill>
              </a:rPr>
              <a:t>Related Infrastructure Growth</a:t>
            </a:r>
          </a:p>
        </p:txBody>
      </p:sp>
      <p:sp>
        <p:nvSpPr>
          <p:cNvPr id="9" name="Rectangle 8"/>
          <p:cNvSpPr/>
          <p:nvPr/>
        </p:nvSpPr>
        <p:spPr>
          <a:xfrm>
            <a:off x="-36512" y="1484784"/>
            <a:ext cx="4716000" cy="5400600"/>
          </a:xfrm>
          <a:prstGeom prst="rect">
            <a:avLst/>
          </a:prstGeom>
          <a:solidFill>
            <a:schemeClr val="accent5">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Industry is usually an interconnected supply chain. </a:t>
            </a:r>
          </a:p>
          <a:p>
            <a:pPr marL="457200" indent="-457200">
              <a:buFont typeface="Arial" pitchFamily="34" charset="0"/>
              <a:buChar char="•"/>
            </a:pPr>
            <a:r>
              <a:rPr lang="en-IN" sz="2000" b="1" dirty="0">
                <a:solidFill>
                  <a:schemeClr val="tx1"/>
                </a:solidFill>
              </a:rPr>
              <a:t>If one part of the supply chain grows, whereas the rest of the supply chain remains stagnant, the growth will be lopsided. </a:t>
            </a:r>
          </a:p>
          <a:p>
            <a:pPr marL="457200" indent="-457200">
              <a:buFont typeface="Arial" pitchFamily="34" charset="0"/>
              <a:buChar char="•"/>
            </a:pPr>
            <a:r>
              <a:rPr lang="en-IN" sz="2000" b="1" dirty="0">
                <a:solidFill>
                  <a:schemeClr val="tx1"/>
                </a:solidFill>
              </a:rPr>
              <a:t>This affects the elasticity of supply as well.</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Let us consider the case of agriculture. </a:t>
            </a:r>
          </a:p>
          <a:p>
            <a:pPr marL="457200" indent="-457200">
              <a:buFont typeface="Arial" pitchFamily="34" charset="0"/>
              <a:buChar char="•"/>
            </a:pPr>
            <a:r>
              <a:rPr lang="en-IN" sz="2000" b="1" dirty="0">
                <a:solidFill>
                  <a:schemeClr val="tx1"/>
                </a:solidFill>
              </a:rPr>
              <a:t>Let us assume that farmers have got hold of a revolutionary technique with which they can increase productivity two fold. </a:t>
            </a:r>
            <a:endParaRPr lang="en-IN" sz="2000" dirty="0">
              <a:solidFill>
                <a:schemeClr val="tx1"/>
              </a:solidFill>
            </a:endParaRP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4668980" y="1484784"/>
            <a:ext cx="4475019" cy="5373216"/>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15194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Right)">
                                      <p:cBhvr>
                                        <p:cTn id="16" dur="500"/>
                                        <p:tgtEl>
                                          <p:spTgt spid="9"/>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Related Infrastructure Growth</a:t>
              </a:r>
            </a:p>
          </p:txBody>
        </p:sp>
      </p:grpSp>
      <p:pic>
        <p:nvPicPr>
          <p:cNvPr id="7" name="Picture 6" descr="color-pencils-preview.png"/>
          <p:cNvPicPr>
            <a:picLocks noGrp="1" noSelect="1" noRot="1" noMove="1" noResize="1" noEditPoints="1" noAdjustHandles="1" noChangeArrowheads="1" noChangeShapeType="1"/>
          </p:cNvPicPr>
          <p:nvPr>
            <p:custDataLst>
              <p:tags r:id="rId2"/>
            </p:custDataLst>
          </p:nvPr>
        </p:nvPicPr>
        <p:blipFill>
          <a:blip r:embed="rId7" cstate="print">
            <a:grayscl/>
          </a:blip>
          <a:srcRect/>
          <a:stretch>
            <a:fillRect/>
          </a:stretch>
        </p:blipFill>
        <p:spPr>
          <a:xfrm rot="5400000">
            <a:off x="4228369" y="-3356161"/>
            <a:ext cx="590296" cy="9120058"/>
          </a:xfrm>
          <a:prstGeom prst="rect">
            <a:avLst/>
          </a:prstGeom>
        </p:spPr>
      </p:pic>
      <p:sp>
        <p:nvSpPr>
          <p:cNvPr id="8" name="TextBox 7"/>
          <p:cNvSpPr txBox="1"/>
          <p:nvPr/>
        </p:nvSpPr>
        <p:spPr>
          <a:xfrm>
            <a:off x="1487210" y="918469"/>
            <a:ext cx="6408712" cy="400110"/>
          </a:xfrm>
          <a:prstGeom prst="rect">
            <a:avLst/>
          </a:prstGeom>
          <a:noFill/>
        </p:spPr>
        <p:txBody>
          <a:bodyPr wrap="square" rtlCol="0">
            <a:spAutoFit/>
          </a:bodyPr>
          <a:lstStyle/>
          <a:p>
            <a:pPr algn="ctr"/>
            <a:r>
              <a:rPr lang="en-IN" sz="2000" b="1" dirty="0">
                <a:solidFill>
                  <a:schemeClr val="bg1"/>
                </a:solidFill>
              </a:rPr>
              <a:t>Related Infrastructure Growth</a:t>
            </a:r>
          </a:p>
        </p:txBody>
      </p:sp>
      <p:sp>
        <p:nvSpPr>
          <p:cNvPr id="9" name="Rectangle 8"/>
          <p:cNvSpPr/>
          <p:nvPr/>
        </p:nvSpPr>
        <p:spPr>
          <a:xfrm>
            <a:off x="-36512" y="1484784"/>
            <a:ext cx="4716000" cy="5400600"/>
          </a:xfrm>
          <a:prstGeom prst="rect">
            <a:avLst/>
          </a:prstGeom>
          <a:solidFill>
            <a:schemeClr val="bg1">
              <a:lumMod val="65000"/>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Industry is usually an interconnected supply chain. </a:t>
            </a:r>
          </a:p>
          <a:p>
            <a:pPr marL="457200" indent="-457200">
              <a:buFont typeface="Arial" pitchFamily="34" charset="0"/>
              <a:buChar char="•"/>
            </a:pPr>
            <a:r>
              <a:rPr lang="en-IN" sz="2000" b="1" dirty="0">
                <a:solidFill>
                  <a:schemeClr val="tx1"/>
                </a:solidFill>
              </a:rPr>
              <a:t>If one part of the supply chain grows, whereas the rest of the supply chain remains stagnant, the growth will be lopsided. </a:t>
            </a:r>
          </a:p>
          <a:p>
            <a:pPr marL="457200" indent="-457200">
              <a:buFont typeface="Arial" pitchFamily="34" charset="0"/>
              <a:buChar char="•"/>
            </a:pPr>
            <a:r>
              <a:rPr lang="en-IN" sz="2000" b="1" dirty="0">
                <a:solidFill>
                  <a:schemeClr val="tx1"/>
                </a:solidFill>
              </a:rPr>
              <a:t>This affects the elasticity of supply as well.</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Let us consider the case of agriculture. </a:t>
            </a:r>
          </a:p>
          <a:p>
            <a:pPr marL="457200" indent="-457200">
              <a:buFont typeface="Arial" pitchFamily="34" charset="0"/>
              <a:buChar char="•"/>
            </a:pPr>
            <a:r>
              <a:rPr lang="en-IN" sz="2000" b="1" dirty="0">
                <a:solidFill>
                  <a:schemeClr val="tx1"/>
                </a:solidFill>
              </a:rPr>
              <a:t>Let us assume that farmers have got hold of a revolutionary technique with which they can increase productivity two fold. </a:t>
            </a:r>
            <a:endParaRPr lang="en-IN" sz="2000" dirty="0">
              <a:solidFill>
                <a:schemeClr val="tx1"/>
              </a:solidFill>
            </a:endParaRP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grayscl/>
            <a:extLst>
              <a:ext uri="{28A0092B-C50C-407E-A947-70E740481C1C}">
                <a14:useLocalDpi xmlns:a14="http://schemas.microsoft.com/office/drawing/2010/main"/>
              </a:ext>
            </a:extLst>
          </a:blip>
          <a:stretch>
            <a:fillRect/>
          </a:stretch>
        </p:blipFill>
        <p:spPr>
          <a:xfrm>
            <a:off x="4668980" y="1484784"/>
            <a:ext cx="4475019" cy="5373216"/>
          </a:xfrm>
          <a:prstGeom prst="rect">
            <a:avLst/>
          </a:prstGeom>
        </p:spPr>
      </p:pic>
      <p:grpSp>
        <p:nvGrpSpPr>
          <p:cNvPr id="11" name="Gruppieren 20"/>
          <p:cNvGrpSpPr/>
          <p:nvPr/>
        </p:nvGrpSpPr>
        <p:grpSpPr>
          <a:xfrm rot="615035">
            <a:off x="1632517" y="2149600"/>
            <a:ext cx="6501090" cy="3703494"/>
            <a:chOff x="4014000" y="-784817"/>
            <a:chExt cx="12329928" cy="4580581"/>
          </a:xfrm>
        </p:grpSpPr>
        <p:sp>
          <p:nvSpPr>
            <p:cNvPr id="12" name="Rechteck 21"/>
            <p:cNvSpPr/>
            <p:nvPr/>
          </p:nvSpPr>
          <p:spPr bwMode="auto">
            <a:xfrm rot="21216191">
              <a:off x="5063754" y="-784817"/>
              <a:ext cx="11280174" cy="4580581"/>
            </a:xfrm>
            <a:prstGeom prst="rect">
              <a:avLst/>
            </a:prstGeom>
            <a:solidFill>
              <a:schemeClr val="accent5"/>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200" b="1" dirty="0">
                  <a:solidFill>
                    <a:schemeClr val="bg1"/>
                  </a:solidFill>
                  <a:cs typeface="MV Boli" pitchFamily="2" charset="0"/>
                </a:rPr>
                <a:t>However, more production would mean more warehouses, more cold storages and even more transport vehicles. If this related infrastructure does not grow, producers may have to wilfully cut down their production to avoid wastage. So, if the related infrastructure is easily scalable, then the supply of such a product will be highly elastic or else it will be inelastic.</a:t>
              </a:r>
              <a:endParaRPr lang="en-IN" sz="2000" b="1" dirty="0">
                <a:solidFill>
                  <a:schemeClr val="bg1"/>
                </a:solidFill>
                <a:cs typeface="MV Boli" pitchFamily="2" charset="0"/>
              </a:endParaRPr>
            </a:p>
          </p:txBody>
        </p:sp>
        <p:pic>
          <p:nvPicPr>
            <p:cNvPr id="13" name="Picture 5" descr="Tessafilm_4"/>
            <p:cNvPicPr>
              <a:picLocks noChangeAspect="1" noChangeArrowheads="1"/>
            </p:cNvPicPr>
            <p:nvPr/>
          </p:nvPicPr>
          <p:blipFill>
            <a:blip r:embed="rId9" cstate="email"/>
            <a:srcRect/>
            <a:stretch>
              <a:fillRect/>
            </a:stretch>
          </p:blipFill>
          <p:spPr bwMode="gray">
            <a:xfrm rot="19913375">
              <a:off x="4014000" y="-522167"/>
              <a:ext cx="2229621" cy="525903"/>
            </a:xfrm>
            <a:prstGeom prst="rect">
              <a:avLst/>
            </a:prstGeom>
            <a:noFill/>
          </p:spPr>
        </p:pic>
      </p:grpSp>
      <p:sp>
        <p:nvSpPr>
          <p:cNvPr id="14" name="TextBox 13"/>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27051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Perishable vs. Non Perishable</a:t>
              </a:r>
            </a:p>
          </p:txBody>
        </p:sp>
      </p:grpSp>
      <p:pic>
        <p:nvPicPr>
          <p:cNvPr id="7" name="Picture 6" descr="color-pencils-preview.png"/>
          <p:cNvPicPr>
            <a:picLocks noGrp="1" noSelect="1" noRot="1" noMove="1" noResize="1" noEditPoints="1" noAdjustHandles="1" noChangeArrowheads="1" noChangeShapeType="1"/>
          </p:cNvPicPr>
          <p:nvPr>
            <p:custDataLst>
              <p:tags r:id="rId2"/>
            </p:custDataLst>
          </p:nvPr>
        </p:nvPicPr>
        <p:blipFill>
          <a:blip r:embed="rId7" cstate="print"/>
          <a:srcRect/>
          <a:stretch>
            <a:fillRect/>
          </a:stretch>
        </p:blipFill>
        <p:spPr>
          <a:xfrm rot="5400000">
            <a:off x="4228368" y="-3356160"/>
            <a:ext cx="590298" cy="9120058"/>
          </a:xfrm>
          <a:prstGeom prst="rect">
            <a:avLst/>
          </a:prstGeom>
        </p:spPr>
      </p:pic>
      <p:sp>
        <p:nvSpPr>
          <p:cNvPr id="8" name="TextBox 7"/>
          <p:cNvSpPr txBox="1"/>
          <p:nvPr/>
        </p:nvSpPr>
        <p:spPr>
          <a:xfrm>
            <a:off x="1487210" y="942320"/>
            <a:ext cx="6408712" cy="400111"/>
          </a:xfrm>
          <a:prstGeom prst="rect">
            <a:avLst/>
          </a:prstGeom>
          <a:noFill/>
        </p:spPr>
        <p:txBody>
          <a:bodyPr wrap="square" rtlCol="0">
            <a:spAutoFit/>
          </a:bodyPr>
          <a:lstStyle/>
          <a:p>
            <a:pPr algn="ctr"/>
            <a:r>
              <a:rPr lang="en-IN" sz="2000" b="1" dirty="0">
                <a:solidFill>
                  <a:schemeClr val="bg1"/>
                </a:solidFill>
              </a:rPr>
              <a:t>Perishable vs. Non Perishable</a:t>
            </a:r>
          </a:p>
        </p:txBody>
      </p:sp>
      <p:sp>
        <p:nvSpPr>
          <p:cNvPr id="9" name="Rectangle 8"/>
          <p:cNvSpPr/>
          <p:nvPr/>
        </p:nvSpPr>
        <p:spPr>
          <a:xfrm>
            <a:off x="-36512" y="1484784"/>
            <a:ext cx="4716000" cy="5400600"/>
          </a:xfrm>
          <a:prstGeom prst="rect">
            <a:avLst/>
          </a:prstGeom>
          <a:solidFill>
            <a:srgbClr val="92D050">
              <a:alpha val="6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Storage capacity is not the only issue. The supplier also needs to consider whether or not the goods that they hold are perishable or not.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Perishable goods have a limited shelf life and the buyers know it.</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The buyers can wait for some time and producers will have to lower the prices or take the losses that arise from wastage. </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4700196" y="1484784"/>
            <a:ext cx="4443803" cy="5400600"/>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5139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Right)">
                                      <p:cBhvr>
                                        <p:cTn id="16" dur="500"/>
                                        <p:tgtEl>
                                          <p:spTgt spid="9"/>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Perishable vs. Non Perishable</a:t>
              </a:r>
            </a:p>
          </p:txBody>
        </p:sp>
      </p:grpSp>
      <p:pic>
        <p:nvPicPr>
          <p:cNvPr id="7" name="Picture 6" descr="color-pencils-preview.png"/>
          <p:cNvPicPr>
            <a:picLocks noGrp="1" noSelect="1" noRot="1" noMove="1" noResize="1" noEditPoints="1" noAdjustHandles="1" noChangeArrowheads="1" noChangeShapeType="1"/>
          </p:cNvPicPr>
          <p:nvPr>
            <p:custDataLst>
              <p:tags r:id="rId2"/>
            </p:custDataLst>
          </p:nvPr>
        </p:nvPicPr>
        <p:blipFill>
          <a:blip r:embed="rId7" cstate="print">
            <a:grayscl/>
          </a:blip>
          <a:srcRect/>
          <a:stretch>
            <a:fillRect/>
          </a:stretch>
        </p:blipFill>
        <p:spPr>
          <a:xfrm rot="5400000">
            <a:off x="4228368" y="-3356160"/>
            <a:ext cx="590298" cy="9120058"/>
          </a:xfrm>
          <a:prstGeom prst="rect">
            <a:avLst/>
          </a:prstGeom>
        </p:spPr>
      </p:pic>
      <p:sp>
        <p:nvSpPr>
          <p:cNvPr id="8" name="TextBox 7"/>
          <p:cNvSpPr txBox="1"/>
          <p:nvPr/>
        </p:nvSpPr>
        <p:spPr>
          <a:xfrm>
            <a:off x="1487210" y="942320"/>
            <a:ext cx="6408712" cy="400111"/>
          </a:xfrm>
          <a:prstGeom prst="rect">
            <a:avLst/>
          </a:prstGeom>
          <a:noFill/>
        </p:spPr>
        <p:txBody>
          <a:bodyPr wrap="square" rtlCol="0">
            <a:spAutoFit/>
          </a:bodyPr>
          <a:lstStyle/>
          <a:p>
            <a:pPr algn="ctr"/>
            <a:r>
              <a:rPr lang="en-IN" sz="2000" b="1" dirty="0">
                <a:solidFill>
                  <a:schemeClr val="bg1"/>
                </a:solidFill>
              </a:rPr>
              <a:t>Perishable vs. Non Perishable</a:t>
            </a:r>
          </a:p>
        </p:txBody>
      </p:sp>
      <p:sp>
        <p:nvSpPr>
          <p:cNvPr id="9" name="Rectangle 8"/>
          <p:cNvSpPr/>
          <p:nvPr/>
        </p:nvSpPr>
        <p:spPr>
          <a:xfrm>
            <a:off x="-36512" y="1484784"/>
            <a:ext cx="4716000" cy="5400600"/>
          </a:xfrm>
          <a:prstGeom prst="rect">
            <a:avLst/>
          </a:prstGeom>
          <a:solidFill>
            <a:schemeClr val="bg1">
              <a:lumMod val="65000"/>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Storage capacity is not the only issue. The supplier also needs to consider whether or not the goods that they hold are perishable or not.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Perishable goods have a limited shelf life and the buyers know it.</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The buyers can wait for some time and producers will have to lower the prices or take the losses that arise from wastage. </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grayscl/>
            <a:extLst>
              <a:ext uri="{28A0092B-C50C-407E-A947-70E740481C1C}">
                <a14:useLocalDpi xmlns:a14="http://schemas.microsoft.com/office/drawing/2010/main"/>
              </a:ext>
            </a:extLst>
          </a:blip>
          <a:stretch>
            <a:fillRect/>
          </a:stretch>
        </p:blipFill>
        <p:spPr>
          <a:xfrm>
            <a:off x="4700196" y="1484784"/>
            <a:ext cx="4443803" cy="5400600"/>
          </a:xfrm>
          <a:prstGeom prst="rect">
            <a:avLst/>
          </a:prstGeom>
        </p:spPr>
      </p:pic>
      <p:grpSp>
        <p:nvGrpSpPr>
          <p:cNvPr id="11" name="Gruppieren 20"/>
          <p:cNvGrpSpPr/>
          <p:nvPr/>
        </p:nvGrpSpPr>
        <p:grpSpPr>
          <a:xfrm rot="615035">
            <a:off x="1632517" y="2149600"/>
            <a:ext cx="6501090" cy="3703494"/>
            <a:chOff x="4014000" y="-784817"/>
            <a:chExt cx="12329928" cy="4580581"/>
          </a:xfrm>
        </p:grpSpPr>
        <p:sp>
          <p:nvSpPr>
            <p:cNvPr id="12" name="Rechteck 21"/>
            <p:cNvSpPr/>
            <p:nvPr/>
          </p:nvSpPr>
          <p:spPr bwMode="auto">
            <a:xfrm rot="21216191">
              <a:off x="5063754" y="-784817"/>
              <a:ext cx="11280174" cy="4580581"/>
            </a:xfrm>
            <a:prstGeom prst="rect">
              <a:avLst/>
            </a:prstGeom>
            <a:solidFill>
              <a:srgbClr val="92D050"/>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200" b="1" dirty="0">
                  <a:cs typeface="MV Boli" pitchFamily="2" charset="0"/>
                </a:rPr>
                <a:t>The supply of perishable goods is therefore highly elastic since whatever has been produced has to be disposed off at the earliest. However, when it comes to non perishable goods it has been observed that the supply is usually inelastic since producers can hold on for as long as they have to. They are under no immediate compulsion to sell and hence the supply is inelastic.</a:t>
              </a:r>
              <a:endParaRPr lang="en-IN" sz="2000" b="1" dirty="0">
                <a:cs typeface="MV Boli" pitchFamily="2" charset="0"/>
              </a:endParaRPr>
            </a:p>
          </p:txBody>
        </p:sp>
        <p:pic>
          <p:nvPicPr>
            <p:cNvPr id="13" name="Picture 5" descr="Tessafilm_4"/>
            <p:cNvPicPr>
              <a:picLocks noChangeAspect="1" noChangeArrowheads="1"/>
            </p:cNvPicPr>
            <p:nvPr/>
          </p:nvPicPr>
          <p:blipFill>
            <a:blip r:embed="rId9" cstate="email"/>
            <a:srcRect/>
            <a:stretch>
              <a:fillRect/>
            </a:stretch>
          </p:blipFill>
          <p:spPr bwMode="gray">
            <a:xfrm rot="19913375">
              <a:off x="4014000" y="-522167"/>
              <a:ext cx="2229621" cy="525903"/>
            </a:xfrm>
            <a:prstGeom prst="rect">
              <a:avLst/>
            </a:prstGeom>
            <a:noFill/>
          </p:spPr>
        </p:pic>
      </p:grpSp>
      <p:sp>
        <p:nvSpPr>
          <p:cNvPr id="14" name="TextBox 13"/>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08334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Grp="1" noSelect="1" noRot="1" noMove="1" noResize="1" noEditPoints="1" noAdjustHandles="1" noChangeArrowheads="1" noChangeShapeType="1"/>
          </p:cNvPicPr>
          <p:nvPr>
            <p:custDataLst>
              <p:tags r:id="rId2"/>
            </p:custDataLst>
          </p:nvPr>
        </p:nvPicPr>
        <p:blipFill>
          <a:blip r:embed="rId5" cstate="emai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tretch>
            <a:fillRect/>
          </a:stretch>
        </p:blipFill>
        <p:spPr>
          <a:xfrm>
            <a:off x="0" y="845423"/>
            <a:ext cx="9144000" cy="5995794"/>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What is Managerial Economics?</a:t>
              </a:r>
              <a:endParaRPr lang="en-IN" sz="3200" dirty="0"/>
            </a:p>
          </p:txBody>
        </p:sp>
      </p:grpSp>
      <p:sp>
        <p:nvSpPr>
          <p:cNvPr id="7" name="Rounded Rectangle 6"/>
          <p:cNvSpPr/>
          <p:nvPr/>
        </p:nvSpPr>
        <p:spPr>
          <a:xfrm>
            <a:off x="123963" y="3035432"/>
            <a:ext cx="7020272" cy="1080000"/>
          </a:xfrm>
          <a:prstGeom prst="roundRect">
            <a:avLst>
              <a:gd name="adj" fmla="val 3111"/>
            </a:avLst>
          </a:prstGeom>
          <a:solidFill>
            <a:srgbClr val="FAC090">
              <a:alpha val="85098"/>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effectLst>
                  <a:outerShdw blurRad="38100" dist="38100" dir="2700000" algn="tl">
                    <a:srgbClr val="000000">
                      <a:alpha val="43137"/>
                    </a:srgbClr>
                  </a:outerShdw>
                </a:effectLst>
              </a:rPr>
              <a:t>Managerial Economics is a science dealing with effective use of scarce resources. </a:t>
            </a:r>
          </a:p>
        </p:txBody>
      </p:sp>
      <p:sp>
        <p:nvSpPr>
          <p:cNvPr id="8" name="Rounded Rectangle 7"/>
          <p:cNvSpPr/>
          <p:nvPr/>
        </p:nvSpPr>
        <p:spPr>
          <a:xfrm>
            <a:off x="123963" y="4187540"/>
            <a:ext cx="7020272" cy="1368000"/>
          </a:xfrm>
          <a:prstGeom prst="roundRect">
            <a:avLst>
              <a:gd name="adj" fmla="val 3111"/>
            </a:avLst>
          </a:prstGeom>
          <a:solidFill>
            <a:srgbClr val="FF9999">
              <a:alpha val="85098"/>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effectLst>
                  <a:outerShdw blurRad="38100" dist="38100" dir="2700000" algn="tl">
                    <a:srgbClr val="000000">
                      <a:alpha val="43137"/>
                    </a:srgbClr>
                  </a:outerShdw>
                </a:effectLst>
              </a:rPr>
              <a:t>It guides the managers in taking decisions relating to the firm’s customers, competitors, suppliers as well as relating to the internal functioning of a firm. </a:t>
            </a:r>
          </a:p>
        </p:txBody>
      </p:sp>
      <p:sp>
        <p:nvSpPr>
          <p:cNvPr id="9" name="Rounded Rectangle 8"/>
          <p:cNvSpPr/>
          <p:nvPr/>
        </p:nvSpPr>
        <p:spPr>
          <a:xfrm>
            <a:off x="123963" y="5656658"/>
            <a:ext cx="7020272" cy="1080000"/>
          </a:xfrm>
          <a:prstGeom prst="roundRect">
            <a:avLst>
              <a:gd name="adj" fmla="val 3111"/>
            </a:avLst>
          </a:prstGeom>
          <a:solidFill>
            <a:srgbClr val="D68ACB">
              <a:alpha val="8470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effectLst>
                  <a:outerShdw blurRad="38100" dist="38100" dir="2700000" algn="tl">
                    <a:srgbClr val="000000">
                      <a:alpha val="43137"/>
                    </a:srgbClr>
                  </a:outerShdw>
                </a:effectLst>
              </a:rPr>
              <a:t>It makes use of statistical and analytical tools to assess economic theories in solving practical business problems.</a:t>
            </a:r>
          </a:p>
        </p:txBody>
      </p:sp>
      <p:sp>
        <p:nvSpPr>
          <p:cNvPr id="10" name="TextBox 9"/>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44161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par>
                          <p:cTn id="12" fill="hold">
                            <p:stCondLst>
                              <p:cond delay="1000"/>
                            </p:stCondLst>
                            <p:childTnLst>
                              <p:par>
                                <p:cTn id="13" presetID="12" presetClass="entr" presetSubtype="8" fill="hold" grpId="0" nodeType="after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slide(fromLeft)">
                                      <p:cBhvr>
                                        <p:cTn id="15" dur="500"/>
                                        <p:tgtEl>
                                          <p:spTgt spid="8"/>
                                        </p:tgtEl>
                                      </p:cBhvr>
                                    </p:animEffect>
                                  </p:childTnLst>
                                </p:cTn>
                              </p:par>
                            </p:childTnLst>
                          </p:cTn>
                        </p:par>
                        <p:par>
                          <p:cTn id="16" fill="hold">
                            <p:stCondLst>
                              <p:cond delay="3500"/>
                            </p:stCondLst>
                            <p:childTnLst>
                              <p:par>
                                <p:cTn id="17" presetID="12" presetClass="entr" presetSubtype="8" fill="hold" grpId="0" nodeType="afterEffect">
                                  <p:stCondLst>
                                    <p:cond delay="4000"/>
                                  </p:stCondLst>
                                  <p:childTnLst>
                                    <p:set>
                                      <p:cBhvr>
                                        <p:cTn id="18" dur="1" fill="hold">
                                          <p:stCondLst>
                                            <p:cond delay="0"/>
                                          </p:stCondLst>
                                        </p:cTn>
                                        <p:tgtEl>
                                          <p:spTgt spid="9"/>
                                        </p:tgtEl>
                                        <p:attrNameLst>
                                          <p:attrName>style.visibility</p:attrName>
                                        </p:attrNameLst>
                                      </p:cBhvr>
                                      <p:to>
                                        <p:strVal val="visible"/>
                                      </p:to>
                                    </p:set>
                                    <p:animEffect transition="in" filter="slide(from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Length of Production Period</a:t>
              </a:r>
            </a:p>
          </p:txBody>
        </p:sp>
      </p:grpSp>
      <p:pic>
        <p:nvPicPr>
          <p:cNvPr id="7" name="Picture 6" descr="color-pencils-preview.png"/>
          <p:cNvPicPr>
            <a:picLocks noGrp="1" noSelect="1" noRot="1" noMove="1" noResize="1" noEditPoints="1" noAdjustHandles="1" noChangeArrowheads="1" noChangeShapeType="1"/>
          </p:cNvPicPr>
          <p:nvPr>
            <p:custDataLst>
              <p:tags r:id="rId2"/>
            </p:custDataLst>
          </p:nvPr>
        </p:nvPicPr>
        <p:blipFill>
          <a:blip r:embed="rId7" cstate="print"/>
          <a:srcRect/>
          <a:stretch>
            <a:fillRect/>
          </a:stretch>
        </p:blipFill>
        <p:spPr>
          <a:xfrm rot="5400000">
            <a:off x="4251294" y="-3356160"/>
            <a:ext cx="590298" cy="9120058"/>
          </a:xfrm>
          <a:prstGeom prst="rect">
            <a:avLst/>
          </a:prstGeom>
        </p:spPr>
      </p:pic>
      <p:sp>
        <p:nvSpPr>
          <p:cNvPr id="8" name="TextBox 7"/>
          <p:cNvSpPr txBox="1"/>
          <p:nvPr/>
        </p:nvSpPr>
        <p:spPr>
          <a:xfrm>
            <a:off x="1510136" y="910572"/>
            <a:ext cx="6408712" cy="400111"/>
          </a:xfrm>
          <a:prstGeom prst="rect">
            <a:avLst/>
          </a:prstGeom>
          <a:noFill/>
        </p:spPr>
        <p:txBody>
          <a:bodyPr wrap="square" rtlCol="0">
            <a:spAutoFit/>
          </a:bodyPr>
          <a:lstStyle/>
          <a:p>
            <a:pPr algn="ctr"/>
            <a:r>
              <a:rPr lang="en-IN" sz="2000" b="1" dirty="0">
                <a:solidFill>
                  <a:schemeClr val="bg1"/>
                </a:solidFill>
              </a:rPr>
              <a:t>Length of Production Period</a:t>
            </a:r>
          </a:p>
        </p:txBody>
      </p:sp>
      <p:sp>
        <p:nvSpPr>
          <p:cNvPr id="9" name="Rectangle 8"/>
          <p:cNvSpPr/>
          <p:nvPr/>
        </p:nvSpPr>
        <p:spPr>
          <a:xfrm>
            <a:off x="-36512" y="1484784"/>
            <a:ext cx="4716000" cy="5400600"/>
          </a:xfrm>
          <a:prstGeom prst="rect">
            <a:avLst/>
          </a:prstGeom>
          <a:solidFill>
            <a:srgbClr val="FF7D7D">
              <a:alpha val="6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The ‘Law of Supply’ assumes that changes in price will produce an immediate effect in the quantity supplied.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This may be theoretically correct.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However, this is not possible in reality for many products.</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Production is a time and resource consuming process.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Hence, it cannot be scaled up or down with much ease. In many cases, the time required for production stretches to many months or even years. </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4696530" y="1484784"/>
            <a:ext cx="4432867" cy="5400599"/>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9737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Right)">
                                      <p:cBhvr>
                                        <p:cTn id="16" dur="500"/>
                                        <p:tgtEl>
                                          <p:spTgt spid="9"/>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Length of Production Period</a:t>
              </a:r>
            </a:p>
          </p:txBody>
        </p:sp>
      </p:grpSp>
      <p:pic>
        <p:nvPicPr>
          <p:cNvPr id="7" name="Picture 6" descr="color-pencils-preview.png"/>
          <p:cNvPicPr>
            <a:picLocks noGrp="1" noSelect="1" noRot="1" noMove="1" noResize="1" noEditPoints="1" noAdjustHandles="1" noChangeArrowheads="1" noChangeShapeType="1"/>
          </p:cNvPicPr>
          <p:nvPr>
            <p:custDataLst>
              <p:tags r:id="rId2"/>
            </p:custDataLst>
          </p:nvPr>
        </p:nvPicPr>
        <p:blipFill>
          <a:blip r:embed="rId7" cstate="print">
            <a:grayscl/>
          </a:blip>
          <a:srcRect/>
          <a:stretch>
            <a:fillRect/>
          </a:stretch>
        </p:blipFill>
        <p:spPr>
          <a:xfrm rot="5400000">
            <a:off x="4251294" y="-3356160"/>
            <a:ext cx="590298" cy="9120058"/>
          </a:xfrm>
          <a:prstGeom prst="rect">
            <a:avLst/>
          </a:prstGeom>
        </p:spPr>
      </p:pic>
      <p:sp>
        <p:nvSpPr>
          <p:cNvPr id="8" name="TextBox 7"/>
          <p:cNvSpPr txBox="1"/>
          <p:nvPr/>
        </p:nvSpPr>
        <p:spPr>
          <a:xfrm>
            <a:off x="1510136" y="910572"/>
            <a:ext cx="6408712" cy="400111"/>
          </a:xfrm>
          <a:prstGeom prst="rect">
            <a:avLst/>
          </a:prstGeom>
          <a:noFill/>
        </p:spPr>
        <p:txBody>
          <a:bodyPr wrap="square" rtlCol="0">
            <a:spAutoFit/>
          </a:bodyPr>
          <a:lstStyle/>
          <a:p>
            <a:pPr algn="ctr"/>
            <a:r>
              <a:rPr lang="en-IN" sz="2000" b="1" dirty="0">
                <a:solidFill>
                  <a:schemeClr val="bg1"/>
                </a:solidFill>
              </a:rPr>
              <a:t>Length of Production Period</a:t>
            </a:r>
          </a:p>
        </p:txBody>
      </p:sp>
      <p:sp>
        <p:nvSpPr>
          <p:cNvPr id="9" name="Rectangle 8"/>
          <p:cNvSpPr/>
          <p:nvPr/>
        </p:nvSpPr>
        <p:spPr>
          <a:xfrm>
            <a:off x="-36512" y="1484784"/>
            <a:ext cx="4716000" cy="5400600"/>
          </a:xfrm>
          <a:prstGeom prst="rect">
            <a:avLst/>
          </a:prstGeom>
          <a:solidFill>
            <a:schemeClr val="bg1">
              <a:lumMod val="65000"/>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The ‘Law of Supply’ assumes that changes in price will produce an immediate effect in the quantity supplied.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This may be theoretically correct.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However, this is not possible in reality for many products.</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Production is a time and resource consuming process.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Hence, it cannot be scaled up or down with much ease. In many cases, the time required for production stretches to many months or even years. </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grayscl/>
            <a:extLst>
              <a:ext uri="{28A0092B-C50C-407E-A947-70E740481C1C}">
                <a14:useLocalDpi xmlns:a14="http://schemas.microsoft.com/office/drawing/2010/main"/>
              </a:ext>
            </a:extLst>
          </a:blip>
          <a:stretch>
            <a:fillRect/>
          </a:stretch>
        </p:blipFill>
        <p:spPr>
          <a:xfrm>
            <a:off x="4696530" y="1484784"/>
            <a:ext cx="4432867" cy="5400599"/>
          </a:xfrm>
          <a:prstGeom prst="rect">
            <a:avLst/>
          </a:prstGeom>
        </p:spPr>
      </p:pic>
      <p:grpSp>
        <p:nvGrpSpPr>
          <p:cNvPr id="11" name="Gruppieren 20"/>
          <p:cNvGrpSpPr/>
          <p:nvPr/>
        </p:nvGrpSpPr>
        <p:grpSpPr>
          <a:xfrm rot="615035">
            <a:off x="1632517" y="2149600"/>
            <a:ext cx="6501090" cy="3703494"/>
            <a:chOff x="4014000" y="-784817"/>
            <a:chExt cx="12329928" cy="4580581"/>
          </a:xfrm>
        </p:grpSpPr>
        <p:sp>
          <p:nvSpPr>
            <p:cNvPr id="12" name="Rechteck 21"/>
            <p:cNvSpPr/>
            <p:nvPr/>
          </p:nvSpPr>
          <p:spPr bwMode="auto">
            <a:xfrm rot="21216191">
              <a:off x="5063754" y="-784817"/>
              <a:ext cx="11280174" cy="4580581"/>
            </a:xfrm>
            <a:prstGeom prst="rect">
              <a:avLst/>
            </a:prstGeom>
            <a:solidFill>
              <a:srgbClr val="FF7D7D"/>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200" b="1" dirty="0">
                  <a:cs typeface="MV Boli" pitchFamily="2" charset="0"/>
                </a:rPr>
                <a:t>Hence, there is a lagging effect on supply. This is another important determinant of the elasticity of supply. </a:t>
              </a:r>
            </a:p>
            <a:p>
              <a:pPr>
                <a:spcAft>
                  <a:spcPts val="1200"/>
                </a:spcAft>
              </a:pPr>
              <a:r>
                <a:rPr lang="en-IN" sz="2200" b="1" dirty="0">
                  <a:cs typeface="MV Boli" pitchFamily="2" charset="0"/>
                </a:rPr>
                <a:t>Products whose production times take longer have relatively inelastic supply compared to those products where the production time is less.</a:t>
              </a:r>
              <a:endParaRPr lang="en-IN" sz="2000" b="1" dirty="0">
                <a:cs typeface="MV Boli" pitchFamily="2" charset="0"/>
              </a:endParaRPr>
            </a:p>
          </p:txBody>
        </p:sp>
        <p:pic>
          <p:nvPicPr>
            <p:cNvPr id="13" name="Picture 5" descr="Tessafilm_4"/>
            <p:cNvPicPr>
              <a:picLocks noChangeAspect="1" noChangeArrowheads="1"/>
            </p:cNvPicPr>
            <p:nvPr/>
          </p:nvPicPr>
          <p:blipFill>
            <a:blip r:embed="rId9" cstate="email"/>
            <a:srcRect/>
            <a:stretch>
              <a:fillRect/>
            </a:stretch>
          </p:blipFill>
          <p:spPr bwMode="gray">
            <a:xfrm rot="19913375">
              <a:off x="4014000" y="-522167"/>
              <a:ext cx="2229621" cy="525903"/>
            </a:xfrm>
            <a:prstGeom prst="rect">
              <a:avLst/>
            </a:prstGeom>
            <a:noFill/>
          </p:spPr>
        </p:pic>
      </p:grpSp>
      <p:sp>
        <p:nvSpPr>
          <p:cNvPr id="14" name="TextBox 13"/>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85991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Marginal Cost of Production</a:t>
              </a:r>
            </a:p>
          </p:txBody>
        </p:sp>
      </p:grpSp>
      <p:pic>
        <p:nvPicPr>
          <p:cNvPr id="7" name="Picture 6" descr="color-pencils-preview.png"/>
          <p:cNvPicPr>
            <a:picLocks noGrp="1" noSelect="1" noRot="1" noMove="1" noResize="1" noEditPoints="1" noAdjustHandles="1" noChangeArrowheads="1" noChangeShapeType="1"/>
          </p:cNvPicPr>
          <p:nvPr>
            <p:custDataLst>
              <p:tags r:id="rId2"/>
            </p:custDataLst>
          </p:nvPr>
        </p:nvPicPr>
        <p:blipFill>
          <a:blip r:embed="rId7" cstate="print"/>
          <a:srcRect/>
          <a:stretch>
            <a:fillRect/>
          </a:stretch>
        </p:blipFill>
        <p:spPr>
          <a:xfrm rot="5400000">
            <a:off x="4228368" y="-3356160"/>
            <a:ext cx="590299" cy="9120058"/>
          </a:xfrm>
          <a:prstGeom prst="rect">
            <a:avLst/>
          </a:prstGeom>
        </p:spPr>
      </p:pic>
      <p:sp>
        <p:nvSpPr>
          <p:cNvPr id="8" name="TextBox 7"/>
          <p:cNvSpPr txBox="1"/>
          <p:nvPr/>
        </p:nvSpPr>
        <p:spPr>
          <a:xfrm>
            <a:off x="1487210" y="973399"/>
            <a:ext cx="6408712" cy="400110"/>
          </a:xfrm>
          <a:prstGeom prst="rect">
            <a:avLst/>
          </a:prstGeom>
          <a:noFill/>
        </p:spPr>
        <p:txBody>
          <a:bodyPr wrap="square" rtlCol="0">
            <a:spAutoFit/>
          </a:bodyPr>
          <a:lstStyle/>
          <a:p>
            <a:pPr algn="ctr"/>
            <a:r>
              <a:rPr lang="en-IN" sz="2000" b="1" dirty="0">
                <a:solidFill>
                  <a:schemeClr val="bg1"/>
                </a:solidFill>
              </a:rPr>
              <a:t>Marginal Cost of Production</a:t>
            </a:r>
          </a:p>
        </p:txBody>
      </p:sp>
      <p:sp>
        <p:nvSpPr>
          <p:cNvPr id="9" name="Rectangle 8"/>
          <p:cNvSpPr/>
          <p:nvPr/>
        </p:nvSpPr>
        <p:spPr>
          <a:xfrm>
            <a:off x="-36512" y="1484784"/>
            <a:ext cx="4716000" cy="5400600"/>
          </a:xfrm>
          <a:prstGeom prst="rect">
            <a:avLst/>
          </a:prstGeom>
          <a:solidFill>
            <a:schemeClr val="accent6">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The ‘Law of Supply’ also assumes that the profitability of the supplier does not change with the number of units sold.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That is not the case.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In reality, we have something called the economies of scale and diseconomies of scale.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This influences the marginal cost of production.</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4682576" y="1499020"/>
            <a:ext cx="4461423" cy="5386364"/>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27917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Right)">
                                      <p:cBhvr>
                                        <p:cTn id="16" dur="500"/>
                                        <p:tgtEl>
                                          <p:spTgt spid="9"/>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Marginal Cost of Production</a:t>
              </a:r>
            </a:p>
          </p:txBody>
        </p:sp>
      </p:grpSp>
      <p:pic>
        <p:nvPicPr>
          <p:cNvPr id="7" name="Picture 6" descr="color-pencils-preview.png"/>
          <p:cNvPicPr>
            <a:picLocks noGrp="1" noSelect="1" noRot="1" noMove="1" noResize="1" noEditPoints="1" noAdjustHandles="1" noChangeArrowheads="1" noChangeShapeType="1"/>
          </p:cNvPicPr>
          <p:nvPr>
            <p:custDataLst>
              <p:tags r:id="rId2"/>
            </p:custDataLst>
          </p:nvPr>
        </p:nvPicPr>
        <p:blipFill>
          <a:blip r:embed="rId7" cstate="print">
            <a:grayscl/>
          </a:blip>
          <a:srcRect/>
          <a:stretch>
            <a:fillRect/>
          </a:stretch>
        </p:blipFill>
        <p:spPr>
          <a:xfrm rot="5400000">
            <a:off x="4228368" y="-3356160"/>
            <a:ext cx="590299" cy="9120058"/>
          </a:xfrm>
          <a:prstGeom prst="rect">
            <a:avLst/>
          </a:prstGeom>
        </p:spPr>
      </p:pic>
      <p:sp>
        <p:nvSpPr>
          <p:cNvPr id="8" name="TextBox 7"/>
          <p:cNvSpPr txBox="1"/>
          <p:nvPr/>
        </p:nvSpPr>
        <p:spPr>
          <a:xfrm>
            <a:off x="1487210" y="973399"/>
            <a:ext cx="6408712" cy="400110"/>
          </a:xfrm>
          <a:prstGeom prst="rect">
            <a:avLst/>
          </a:prstGeom>
          <a:noFill/>
        </p:spPr>
        <p:txBody>
          <a:bodyPr wrap="square" rtlCol="0">
            <a:spAutoFit/>
          </a:bodyPr>
          <a:lstStyle/>
          <a:p>
            <a:pPr algn="ctr"/>
            <a:r>
              <a:rPr lang="en-IN" sz="2000" b="1" dirty="0">
                <a:solidFill>
                  <a:schemeClr val="bg1"/>
                </a:solidFill>
              </a:rPr>
              <a:t>Marginal Cost of Production</a:t>
            </a:r>
          </a:p>
        </p:txBody>
      </p:sp>
      <p:sp>
        <p:nvSpPr>
          <p:cNvPr id="9" name="Rectangle 8"/>
          <p:cNvSpPr/>
          <p:nvPr/>
        </p:nvSpPr>
        <p:spPr>
          <a:xfrm>
            <a:off x="-36512" y="1484784"/>
            <a:ext cx="4716000" cy="5400600"/>
          </a:xfrm>
          <a:prstGeom prst="rect">
            <a:avLst/>
          </a:prstGeom>
          <a:solidFill>
            <a:schemeClr val="bg1">
              <a:lumMod val="65000"/>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The ‘Law of Supply’ also assumes that the profitability of the supplier does not change with the number of units sold.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That is not the case.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In reality, we have something called the economies of scale and diseconomies of scale.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This influences the marginal cost of production.</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grayscl/>
            <a:extLst>
              <a:ext uri="{28A0092B-C50C-407E-A947-70E740481C1C}">
                <a14:useLocalDpi xmlns:a14="http://schemas.microsoft.com/office/drawing/2010/main"/>
              </a:ext>
            </a:extLst>
          </a:blip>
          <a:stretch>
            <a:fillRect/>
          </a:stretch>
        </p:blipFill>
        <p:spPr>
          <a:xfrm>
            <a:off x="4682576" y="1499020"/>
            <a:ext cx="4461423" cy="5386364"/>
          </a:xfrm>
          <a:prstGeom prst="rect">
            <a:avLst/>
          </a:prstGeom>
        </p:spPr>
      </p:pic>
      <p:grpSp>
        <p:nvGrpSpPr>
          <p:cNvPr id="11" name="Gruppieren 20"/>
          <p:cNvGrpSpPr/>
          <p:nvPr/>
        </p:nvGrpSpPr>
        <p:grpSpPr>
          <a:xfrm rot="615035">
            <a:off x="1632517" y="2149600"/>
            <a:ext cx="6501090" cy="3703494"/>
            <a:chOff x="4014000" y="-784817"/>
            <a:chExt cx="12329928" cy="4580581"/>
          </a:xfrm>
        </p:grpSpPr>
        <p:sp>
          <p:nvSpPr>
            <p:cNvPr id="12" name="Rechteck 21"/>
            <p:cNvSpPr/>
            <p:nvPr/>
          </p:nvSpPr>
          <p:spPr bwMode="auto">
            <a:xfrm rot="21216191">
              <a:off x="5063754" y="-784817"/>
              <a:ext cx="11280174" cy="4580581"/>
            </a:xfrm>
            <a:prstGeom prst="rect">
              <a:avLst/>
            </a:prstGeom>
            <a:solidFill>
              <a:schemeClr val="accent6"/>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200" b="1" dirty="0">
                  <a:cs typeface="MV Boli" pitchFamily="2" charset="0"/>
                </a:rPr>
                <a:t>Hence, it may sometimes make economic sense to sell more whereas at other times, it may make more economic sense to sell less. </a:t>
              </a:r>
            </a:p>
            <a:p>
              <a:pPr>
                <a:spcAft>
                  <a:spcPts val="1200"/>
                </a:spcAft>
              </a:pPr>
              <a:r>
                <a:rPr lang="en-IN" sz="2200" b="1" dirty="0">
                  <a:cs typeface="MV Boli" pitchFamily="2" charset="0"/>
                </a:rPr>
                <a:t>Because producers consider marginal cost of production while making their decisions, it has become an important determinant in the elasticity of supply.</a:t>
              </a:r>
              <a:endParaRPr lang="en-IN" sz="2000" b="1" dirty="0">
                <a:cs typeface="MV Boli" pitchFamily="2" charset="0"/>
              </a:endParaRPr>
            </a:p>
          </p:txBody>
        </p:sp>
        <p:pic>
          <p:nvPicPr>
            <p:cNvPr id="13" name="Picture 5" descr="Tessafilm_4"/>
            <p:cNvPicPr>
              <a:picLocks noChangeAspect="1" noChangeArrowheads="1"/>
            </p:cNvPicPr>
            <p:nvPr/>
          </p:nvPicPr>
          <p:blipFill>
            <a:blip r:embed="rId9" cstate="email"/>
            <a:srcRect/>
            <a:stretch>
              <a:fillRect/>
            </a:stretch>
          </p:blipFill>
          <p:spPr bwMode="gray">
            <a:xfrm rot="19913375">
              <a:off x="4014000" y="-522167"/>
              <a:ext cx="2229621" cy="525903"/>
            </a:xfrm>
            <a:prstGeom prst="rect">
              <a:avLst/>
            </a:prstGeom>
            <a:noFill/>
          </p:spPr>
        </p:pic>
      </p:grpSp>
      <p:sp>
        <p:nvSpPr>
          <p:cNvPr id="14" name="TextBox 13"/>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09065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Long Run vs. Short Run</a:t>
              </a:r>
            </a:p>
          </p:txBody>
        </p:sp>
      </p:grpSp>
      <p:pic>
        <p:nvPicPr>
          <p:cNvPr id="7" name="Picture 6" descr="color-pencils-preview.png"/>
          <p:cNvPicPr>
            <a:picLocks noGrp="1" noSelect="1" noRot="1" noMove="1" noResize="1" noEditPoints="1" noAdjustHandles="1" noChangeArrowheads="1" noChangeShapeType="1"/>
          </p:cNvPicPr>
          <p:nvPr>
            <p:custDataLst>
              <p:tags r:id="rId2"/>
            </p:custDataLst>
          </p:nvPr>
        </p:nvPicPr>
        <p:blipFill>
          <a:blip r:embed="rId7" cstate="print"/>
          <a:srcRect/>
          <a:stretch>
            <a:fillRect/>
          </a:stretch>
        </p:blipFill>
        <p:spPr>
          <a:xfrm rot="5400000">
            <a:off x="4228368" y="-3356160"/>
            <a:ext cx="590298" cy="9120058"/>
          </a:xfrm>
          <a:prstGeom prst="rect">
            <a:avLst/>
          </a:prstGeom>
        </p:spPr>
      </p:pic>
      <p:sp>
        <p:nvSpPr>
          <p:cNvPr id="8" name="TextBox 7"/>
          <p:cNvSpPr txBox="1"/>
          <p:nvPr/>
        </p:nvSpPr>
        <p:spPr>
          <a:xfrm>
            <a:off x="1127170" y="934426"/>
            <a:ext cx="6984776" cy="400111"/>
          </a:xfrm>
          <a:prstGeom prst="rect">
            <a:avLst/>
          </a:prstGeom>
          <a:noFill/>
        </p:spPr>
        <p:txBody>
          <a:bodyPr wrap="square" rtlCol="0">
            <a:spAutoFit/>
          </a:bodyPr>
          <a:lstStyle/>
          <a:p>
            <a:pPr algn="ctr"/>
            <a:r>
              <a:rPr lang="en-IN" sz="2000" b="1" dirty="0">
                <a:solidFill>
                  <a:schemeClr val="bg1"/>
                </a:solidFill>
              </a:rPr>
              <a:t>Long Run vs. Short Run</a:t>
            </a:r>
          </a:p>
        </p:txBody>
      </p:sp>
      <p:sp>
        <p:nvSpPr>
          <p:cNvPr id="9" name="Rectangle 8"/>
          <p:cNvSpPr/>
          <p:nvPr/>
        </p:nvSpPr>
        <p:spPr>
          <a:xfrm>
            <a:off x="-36512" y="1484784"/>
            <a:ext cx="4716000" cy="5400600"/>
          </a:xfrm>
          <a:prstGeom prst="rect">
            <a:avLst/>
          </a:prstGeom>
          <a:solidFill>
            <a:srgbClr val="FF7C80">
              <a:alpha val="6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In the short run, the supply of all products is more or less inelastic.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This is because there are many factors which producers cannot vary in the short run.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However, in the long run, all the factors are variable and hence the supply of all products is completely elastic.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Hence, companies must be careful while making capital decisions.</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4666310" y="1484784"/>
            <a:ext cx="4477689" cy="5373216"/>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77345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Right)">
                                      <p:cBhvr>
                                        <p:cTn id="16" dur="500"/>
                                        <p:tgtEl>
                                          <p:spTgt spid="9"/>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23220"/>
            </a:xfrm>
            <a:prstGeom prst="rect">
              <a:avLst/>
            </a:prstGeom>
            <a:solidFill>
              <a:srgbClr val="FFFFFF">
                <a:alpha val="69804"/>
              </a:srgbClr>
            </a:solidFill>
          </p:spPr>
          <p:txBody>
            <a:bodyPr wrap="square" rtlCol="0">
              <a:spAutoFit/>
            </a:bodyPr>
            <a:lstStyle/>
            <a:p>
              <a:r>
                <a:rPr lang="en-IN" sz="2800" dirty="0"/>
                <a:t>Role of </a:t>
              </a:r>
              <a:r>
                <a:rPr lang="en-US" sz="2800" dirty="0"/>
                <a:t>Managerial Economics </a:t>
              </a:r>
              <a:r>
                <a:rPr lang="en-IN" sz="2800" dirty="0"/>
                <a:t>in Business Decisions</a:t>
              </a:r>
            </a:p>
          </p:txBody>
        </p:sp>
      </p:grpSp>
      <p:pic>
        <p:nvPicPr>
          <p:cNvPr id="7" name="Picture 2"/>
          <p:cNvPicPr>
            <a:picLocks noGrp="1" noSelect="1" noRot="1" noMove="1" noResize="1" noEditPoints="1" noAdjustHandles="1" noChangeArrowheads="1" noChangeShapeType="1"/>
          </p:cNvPicPr>
          <p:nvPr>
            <p:custDataLst>
              <p:tags r:id="rId2"/>
            </p:custDataLst>
          </p:nvPr>
        </p:nvPicPr>
        <p:blipFill>
          <a:blip r:embed="rId7" cstate="email"/>
          <a:srcRect/>
          <a:stretch>
            <a:fillRect/>
          </a:stretch>
        </p:blipFill>
        <p:spPr bwMode="auto">
          <a:xfrm>
            <a:off x="0" y="908720"/>
            <a:ext cx="2483768" cy="5968330"/>
          </a:xfrm>
          <a:prstGeom prst="rect">
            <a:avLst/>
          </a:prstGeom>
          <a:noFill/>
          <a:ln w="9525">
            <a:noFill/>
            <a:miter lim="800000"/>
            <a:headEnd/>
            <a:tailEnd/>
          </a:ln>
        </p:spPr>
      </p:pic>
      <p:pic>
        <p:nvPicPr>
          <p:cNvPr id="8" name="Picture 2"/>
          <p:cNvPicPr>
            <a:picLocks noGrp="1" noSelect="1" noRot="1" noMove="1" noResize="1" noEditPoints="1" noAdjustHandles="1" noChangeArrowheads="1" noChangeShapeType="1"/>
          </p:cNvPicPr>
          <p:nvPr>
            <p:custDataLst>
              <p:tags r:id="rId3"/>
            </p:custDataLst>
          </p:nvPr>
        </p:nvPicPr>
        <p:blipFill>
          <a:blip r:embed="rId8" cstate="print"/>
          <a:srcRect/>
          <a:stretch>
            <a:fillRect/>
          </a:stretch>
        </p:blipFill>
        <p:spPr bwMode="auto">
          <a:xfrm>
            <a:off x="2483768" y="917054"/>
            <a:ext cx="6660232" cy="5968330"/>
          </a:xfrm>
          <a:prstGeom prst="rect">
            <a:avLst/>
          </a:prstGeom>
          <a:noFill/>
          <a:ln w="9525">
            <a:noFill/>
            <a:miter lim="800000"/>
            <a:headEnd/>
            <a:tailEnd/>
          </a:ln>
        </p:spPr>
      </p:pic>
      <p:sp>
        <p:nvSpPr>
          <p:cNvPr id="9" name="TextBox 8"/>
          <p:cNvSpPr txBox="1"/>
          <p:nvPr/>
        </p:nvSpPr>
        <p:spPr>
          <a:xfrm>
            <a:off x="2411760" y="908720"/>
            <a:ext cx="6696744" cy="707886"/>
          </a:xfrm>
          <a:prstGeom prst="rect">
            <a:avLst/>
          </a:prstGeom>
          <a:noFill/>
        </p:spPr>
        <p:txBody>
          <a:bodyPr wrap="square" rtlCol="0">
            <a:spAutoFit/>
          </a:bodyPr>
          <a:lstStyle/>
          <a:p>
            <a:pPr algn="r"/>
            <a:r>
              <a:rPr lang="en-IN" sz="2000" dirty="0"/>
              <a:t>Managerial Economics helps in achieving business objectives by making strategic business decisions as follows:</a:t>
            </a:r>
          </a:p>
        </p:txBody>
      </p:sp>
      <p:sp>
        <p:nvSpPr>
          <p:cNvPr id="10" name="TextBox 9"/>
          <p:cNvSpPr txBox="1"/>
          <p:nvPr/>
        </p:nvSpPr>
        <p:spPr>
          <a:xfrm>
            <a:off x="2411760" y="1867471"/>
            <a:ext cx="5904656" cy="769441"/>
          </a:xfrm>
          <a:prstGeom prst="rect">
            <a:avLst/>
          </a:prstGeom>
          <a:noFill/>
        </p:spPr>
        <p:txBody>
          <a:bodyPr wrap="square" rtlCol="0">
            <a:spAutoFit/>
          </a:bodyPr>
          <a:lstStyle/>
          <a:p>
            <a:r>
              <a:rPr lang="en-IN" sz="2200" dirty="0"/>
              <a:t>It is a source of information for planning and decision-making.</a:t>
            </a:r>
          </a:p>
        </p:txBody>
      </p:sp>
      <p:sp>
        <p:nvSpPr>
          <p:cNvPr id="11" name="TextBox 10"/>
          <p:cNvSpPr txBox="1"/>
          <p:nvPr/>
        </p:nvSpPr>
        <p:spPr>
          <a:xfrm>
            <a:off x="2411760" y="3212976"/>
            <a:ext cx="5904656" cy="769441"/>
          </a:xfrm>
          <a:prstGeom prst="rect">
            <a:avLst/>
          </a:prstGeom>
          <a:noFill/>
        </p:spPr>
        <p:txBody>
          <a:bodyPr wrap="square" rtlCol="0">
            <a:spAutoFit/>
          </a:bodyPr>
          <a:lstStyle/>
          <a:p>
            <a:r>
              <a:rPr lang="en-IN" sz="2200" dirty="0"/>
              <a:t>It helps in achieving of business objectives through proper planning.</a:t>
            </a:r>
          </a:p>
        </p:txBody>
      </p:sp>
      <p:sp>
        <p:nvSpPr>
          <p:cNvPr id="12" name="TextBox 11"/>
          <p:cNvSpPr txBox="1"/>
          <p:nvPr/>
        </p:nvSpPr>
        <p:spPr>
          <a:xfrm>
            <a:off x="2411760" y="4581128"/>
            <a:ext cx="5904656" cy="1107996"/>
          </a:xfrm>
          <a:prstGeom prst="rect">
            <a:avLst/>
          </a:prstGeom>
          <a:noFill/>
        </p:spPr>
        <p:txBody>
          <a:bodyPr wrap="square" rtlCol="0">
            <a:spAutoFit/>
          </a:bodyPr>
          <a:lstStyle/>
          <a:p>
            <a:r>
              <a:rPr lang="en-IN" sz="2200" dirty="0"/>
              <a:t>Managerial Economics provides information that helps in synchronizing the firm’s resources and capabilities with the competitive environment.</a:t>
            </a:r>
          </a:p>
        </p:txBody>
      </p:sp>
      <p:sp>
        <p:nvSpPr>
          <p:cNvPr id="13" name="TextBox 12"/>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17813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grpId="0" nodeType="afterEffect">
                                  <p:stCondLst>
                                    <p:cond delay="2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4000"/>
                            </p:stCondLst>
                            <p:childTnLst>
                              <p:par>
                                <p:cTn id="20" presetID="10" presetClass="entr" presetSubtype="0" fill="hold" grpId="0" nodeType="afterEffect">
                                  <p:stCondLst>
                                    <p:cond delay="1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6000"/>
                            </p:stCondLst>
                            <p:childTnLst>
                              <p:par>
                                <p:cTn id="24" presetID="10" presetClass="entr" presetSubtype="0" fill="hold" grpId="0" nodeType="afterEffect">
                                  <p:stCondLst>
                                    <p:cond delay="20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23220"/>
            </a:xfrm>
            <a:prstGeom prst="rect">
              <a:avLst/>
            </a:prstGeom>
            <a:solidFill>
              <a:srgbClr val="FFFFFF">
                <a:alpha val="69804"/>
              </a:srgbClr>
            </a:solidFill>
          </p:spPr>
          <p:txBody>
            <a:bodyPr wrap="square" rtlCol="0">
              <a:spAutoFit/>
            </a:bodyPr>
            <a:lstStyle/>
            <a:p>
              <a:r>
                <a:rPr lang="en-IN" sz="2800" dirty="0"/>
                <a:t>Role of </a:t>
              </a:r>
              <a:r>
                <a:rPr lang="en-US" sz="2800" dirty="0"/>
                <a:t>Managerial Economics </a:t>
              </a:r>
              <a:r>
                <a:rPr lang="en-IN" sz="2800" dirty="0"/>
                <a:t>in Business Decisions</a:t>
              </a:r>
            </a:p>
          </p:txBody>
        </p:sp>
      </p:grpSp>
      <p:pic>
        <p:nvPicPr>
          <p:cNvPr id="7" name="Picture 2"/>
          <p:cNvPicPr>
            <a:picLocks noGrp="1" noSelect="1" noRot="1" noMove="1" noResize="1" noEditPoints="1" noAdjustHandles="1" noChangeArrowheads="1" noChangeShapeType="1"/>
          </p:cNvPicPr>
          <p:nvPr>
            <p:custDataLst>
              <p:tags r:id="rId2"/>
            </p:custDataLst>
          </p:nvPr>
        </p:nvPicPr>
        <p:blipFill>
          <a:blip r:embed="rId7" cstate="email"/>
          <a:srcRect/>
          <a:stretch>
            <a:fillRect/>
          </a:stretch>
        </p:blipFill>
        <p:spPr bwMode="auto">
          <a:xfrm>
            <a:off x="0" y="908720"/>
            <a:ext cx="2483768" cy="5968330"/>
          </a:xfrm>
          <a:prstGeom prst="rect">
            <a:avLst/>
          </a:prstGeom>
          <a:noFill/>
          <a:ln w="9525">
            <a:noFill/>
            <a:miter lim="800000"/>
            <a:headEnd/>
            <a:tailEnd/>
          </a:ln>
        </p:spPr>
      </p:pic>
      <p:pic>
        <p:nvPicPr>
          <p:cNvPr id="8" name="Picture 2"/>
          <p:cNvPicPr>
            <a:picLocks noGrp="1" noSelect="1" noRot="1" noMove="1" noResize="1" noEditPoints="1" noAdjustHandles="1" noChangeArrowheads="1" noChangeShapeType="1"/>
          </p:cNvPicPr>
          <p:nvPr>
            <p:custDataLst>
              <p:tags r:id="rId3"/>
            </p:custDataLst>
          </p:nvPr>
        </p:nvPicPr>
        <p:blipFill>
          <a:blip r:embed="rId8" cstate="print"/>
          <a:srcRect/>
          <a:stretch>
            <a:fillRect/>
          </a:stretch>
        </p:blipFill>
        <p:spPr bwMode="auto">
          <a:xfrm>
            <a:off x="2483768" y="917054"/>
            <a:ext cx="6660232" cy="5968330"/>
          </a:xfrm>
          <a:prstGeom prst="rect">
            <a:avLst/>
          </a:prstGeom>
          <a:noFill/>
          <a:ln w="9525">
            <a:noFill/>
            <a:miter lim="800000"/>
            <a:headEnd/>
            <a:tailEnd/>
          </a:ln>
        </p:spPr>
      </p:pic>
      <p:sp>
        <p:nvSpPr>
          <p:cNvPr id="9" name="TextBox 8"/>
          <p:cNvSpPr txBox="1"/>
          <p:nvPr/>
        </p:nvSpPr>
        <p:spPr>
          <a:xfrm>
            <a:off x="2411760" y="908720"/>
            <a:ext cx="6696744" cy="707886"/>
          </a:xfrm>
          <a:prstGeom prst="rect">
            <a:avLst/>
          </a:prstGeom>
          <a:noFill/>
        </p:spPr>
        <p:txBody>
          <a:bodyPr wrap="square" rtlCol="0">
            <a:spAutoFit/>
          </a:bodyPr>
          <a:lstStyle/>
          <a:p>
            <a:pPr algn="r"/>
            <a:r>
              <a:rPr lang="en-IN" sz="2000" dirty="0"/>
              <a:t>Managerial Economics helps in achieving business objectives by making strategic business decisions as follows:</a:t>
            </a:r>
          </a:p>
        </p:txBody>
      </p:sp>
      <p:sp>
        <p:nvSpPr>
          <p:cNvPr id="10" name="TextBox 9"/>
          <p:cNvSpPr txBox="1"/>
          <p:nvPr/>
        </p:nvSpPr>
        <p:spPr>
          <a:xfrm>
            <a:off x="2411760" y="1795463"/>
            <a:ext cx="5904656" cy="769441"/>
          </a:xfrm>
          <a:prstGeom prst="rect">
            <a:avLst/>
          </a:prstGeom>
          <a:noFill/>
        </p:spPr>
        <p:txBody>
          <a:bodyPr wrap="square" rtlCol="0">
            <a:spAutoFit/>
          </a:bodyPr>
          <a:lstStyle/>
          <a:p>
            <a:r>
              <a:rPr lang="en-IN" sz="2200" dirty="0"/>
              <a:t>It helps to maximize organization’s response to demands and opportunities.</a:t>
            </a:r>
          </a:p>
        </p:txBody>
      </p:sp>
      <p:sp>
        <p:nvSpPr>
          <p:cNvPr id="11" name="TextBox 10"/>
          <p:cNvSpPr txBox="1"/>
          <p:nvPr/>
        </p:nvSpPr>
        <p:spPr>
          <a:xfrm>
            <a:off x="2411760" y="3284984"/>
            <a:ext cx="5904656" cy="430887"/>
          </a:xfrm>
          <a:prstGeom prst="rect">
            <a:avLst/>
          </a:prstGeom>
          <a:noFill/>
        </p:spPr>
        <p:txBody>
          <a:bodyPr wrap="square" rtlCol="0">
            <a:spAutoFit/>
          </a:bodyPr>
          <a:lstStyle/>
          <a:p>
            <a:r>
              <a:rPr lang="en-IN" sz="2200" dirty="0"/>
              <a:t>It helps to overcome organization’s threats.</a:t>
            </a:r>
          </a:p>
        </p:txBody>
      </p:sp>
      <p:sp>
        <p:nvSpPr>
          <p:cNvPr id="12" name="TextBox 11"/>
          <p:cNvSpPr txBox="1"/>
          <p:nvPr/>
        </p:nvSpPr>
        <p:spPr>
          <a:xfrm>
            <a:off x="2411760" y="4869160"/>
            <a:ext cx="5904656" cy="430887"/>
          </a:xfrm>
          <a:prstGeom prst="rect">
            <a:avLst/>
          </a:prstGeom>
          <a:noFill/>
        </p:spPr>
        <p:txBody>
          <a:bodyPr wrap="square" rtlCol="0">
            <a:spAutoFit/>
          </a:bodyPr>
          <a:lstStyle/>
          <a:p>
            <a:r>
              <a:rPr lang="en-IN" sz="2200" dirty="0"/>
              <a:t>It helps to reverse organization’s weaknesses.</a:t>
            </a:r>
          </a:p>
        </p:txBody>
      </p:sp>
      <p:sp>
        <p:nvSpPr>
          <p:cNvPr id="13" name="TextBox 12"/>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94977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500"/>
                            </p:stCondLst>
                            <p:childTnLst>
                              <p:par>
                                <p:cTn id="9" presetID="10" presetClass="entr" presetSubtype="0" fill="hold" grpId="0" nodeType="afterEffect">
                                  <p:stCondLst>
                                    <p:cond delay="20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4000"/>
                            </p:stCondLst>
                            <p:childTnLst>
                              <p:par>
                                <p:cTn id="13" presetID="10" presetClass="entr" presetSubtype="0" fill="hold" grpId="0" nodeType="afterEffect">
                                  <p:stCondLst>
                                    <p:cond delay="1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23220"/>
            </a:xfrm>
            <a:prstGeom prst="rect">
              <a:avLst/>
            </a:prstGeom>
            <a:solidFill>
              <a:srgbClr val="FFFFFF">
                <a:alpha val="69804"/>
              </a:srgbClr>
            </a:solidFill>
          </p:spPr>
          <p:txBody>
            <a:bodyPr wrap="square" rtlCol="0">
              <a:spAutoFit/>
            </a:bodyPr>
            <a:lstStyle/>
            <a:p>
              <a:r>
                <a:rPr lang="en-IN" sz="2800" dirty="0"/>
                <a:t>Role of </a:t>
              </a:r>
              <a:r>
                <a:rPr lang="en-US" sz="2800" dirty="0"/>
                <a:t>Managerial Economics </a:t>
              </a:r>
              <a:r>
                <a:rPr lang="en-IN" sz="2800" dirty="0"/>
                <a:t>in Business Decisions</a:t>
              </a:r>
            </a:p>
          </p:txBody>
        </p:sp>
      </p:grpSp>
      <p:pic>
        <p:nvPicPr>
          <p:cNvPr id="7" name="Picture 2"/>
          <p:cNvPicPr>
            <a:picLocks noGrp="1" noSelect="1" noRot="1" noMove="1" noResize="1" noEditPoints="1" noAdjustHandles="1" noChangeArrowheads="1" noChangeShapeType="1"/>
          </p:cNvPicPr>
          <p:nvPr>
            <p:custDataLst>
              <p:tags r:id="rId2"/>
            </p:custDataLst>
          </p:nvPr>
        </p:nvPicPr>
        <p:blipFill>
          <a:blip r:embed="rId7" cstate="email"/>
          <a:srcRect/>
          <a:stretch>
            <a:fillRect/>
          </a:stretch>
        </p:blipFill>
        <p:spPr bwMode="auto">
          <a:xfrm>
            <a:off x="0" y="908720"/>
            <a:ext cx="2483768" cy="5968330"/>
          </a:xfrm>
          <a:prstGeom prst="rect">
            <a:avLst/>
          </a:prstGeom>
          <a:noFill/>
          <a:ln w="9525">
            <a:noFill/>
            <a:miter lim="800000"/>
            <a:headEnd/>
            <a:tailEnd/>
          </a:ln>
        </p:spPr>
      </p:pic>
      <p:pic>
        <p:nvPicPr>
          <p:cNvPr id="8" name="Picture 2"/>
          <p:cNvPicPr>
            <a:picLocks noGrp="1" noSelect="1" noRot="1" noMove="1" noResize="1" noEditPoints="1" noAdjustHandles="1" noChangeArrowheads="1" noChangeShapeType="1"/>
          </p:cNvPicPr>
          <p:nvPr>
            <p:custDataLst>
              <p:tags r:id="rId3"/>
            </p:custDataLst>
          </p:nvPr>
        </p:nvPicPr>
        <p:blipFill>
          <a:blip r:embed="rId8" cstate="print"/>
          <a:srcRect/>
          <a:stretch>
            <a:fillRect/>
          </a:stretch>
        </p:blipFill>
        <p:spPr bwMode="auto">
          <a:xfrm>
            <a:off x="2483768" y="917054"/>
            <a:ext cx="6660232" cy="5968330"/>
          </a:xfrm>
          <a:prstGeom prst="rect">
            <a:avLst/>
          </a:prstGeom>
          <a:noFill/>
          <a:ln w="9525">
            <a:noFill/>
            <a:miter lim="800000"/>
            <a:headEnd/>
            <a:tailEnd/>
          </a:ln>
        </p:spPr>
      </p:pic>
      <p:sp>
        <p:nvSpPr>
          <p:cNvPr id="9" name="TextBox 8"/>
          <p:cNvSpPr txBox="1"/>
          <p:nvPr/>
        </p:nvSpPr>
        <p:spPr>
          <a:xfrm>
            <a:off x="2411760" y="908720"/>
            <a:ext cx="6696744" cy="707886"/>
          </a:xfrm>
          <a:prstGeom prst="rect">
            <a:avLst/>
          </a:prstGeom>
          <a:noFill/>
        </p:spPr>
        <p:txBody>
          <a:bodyPr wrap="square" rtlCol="0">
            <a:spAutoFit/>
          </a:bodyPr>
          <a:lstStyle/>
          <a:p>
            <a:pPr algn="r"/>
            <a:r>
              <a:rPr lang="en-IN" sz="2000" dirty="0"/>
              <a:t>Managerial Economics helps in achieving business objectives by making strategic business decisions as follows:</a:t>
            </a:r>
          </a:p>
        </p:txBody>
      </p:sp>
      <p:sp>
        <p:nvSpPr>
          <p:cNvPr id="10" name="TextBox 9"/>
          <p:cNvSpPr txBox="1"/>
          <p:nvPr/>
        </p:nvSpPr>
        <p:spPr>
          <a:xfrm>
            <a:off x="2411760" y="1672932"/>
            <a:ext cx="5904656" cy="1107996"/>
          </a:xfrm>
          <a:prstGeom prst="rect">
            <a:avLst/>
          </a:prstGeom>
          <a:noFill/>
        </p:spPr>
        <p:txBody>
          <a:bodyPr wrap="square" rtlCol="0">
            <a:spAutoFit/>
          </a:bodyPr>
          <a:lstStyle/>
          <a:p>
            <a:r>
              <a:rPr lang="en-IN" sz="2200" dirty="0"/>
              <a:t>It helps in knowing past, present and future so that by using past and current data, future plans can be chalked out.</a:t>
            </a:r>
          </a:p>
        </p:txBody>
      </p:sp>
      <p:sp>
        <p:nvSpPr>
          <p:cNvPr id="11" name="TextBox 10"/>
          <p:cNvSpPr txBox="1"/>
          <p:nvPr/>
        </p:nvSpPr>
        <p:spPr>
          <a:xfrm>
            <a:off x="2411760" y="3212976"/>
            <a:ext cx="5904656" cy="769441"/>
          </a:xfrm>
          <a:prstGeom prst="rect">
            <a:avLst/>
          </a:prstGeom>
          <a:noFill/>
        </p:spPr>
        <p:txBody>
          <a:bodyPr wrap="square" rtlCol="0">
            <a:spAutoFit/>
          </a:bodyPr>
          <a:lstStyle/>
          <a:p>
            <a:r>
              <a:rPr lang="en-IN" sz="2200" dirty="0"/>
              <a:t>It helps in identifying demand, supply, production costs etc. of the firm.</a:t>
            </a:r>
          </a:p>
        </p:txBody>
      </p:sp>
      <p:sp>
        <p:nvSpPr>
          <p:cNvPr id="12" name="TextBox 11"/>
          <p:cNvSpPr txBox="1"/>
          <p:nvPr/>
        </p:nvSpPr>
        <p:spPr>
          <a:xfrm>
            <a:off x="2411760" y="4869160"/>
            <a:ext cx="5904656" cy="430887"/>
          </a:xfrm>
          <a:prstGeom prst="rect">
            <a:avLst/>
          </a:prstGeom>
          <a:noFill/>
        </p:spPr>
        <p:txBody>
          <a:bodyPr wrap="square" rtlCol="0">
            <a:spAutoFit/>
          </a:bodyPr>
          <a:lstStyle/>
          <a:p>
            <a:r>
              <a:rPr lang="en-IN" sz="2200" dirty="0"/>
              <a:t>It helps to build organization’s strengths.</a:t>
            </a:r>
          </a:p>
        </p:txBody>
      </p:sp>
      <p:sp>
        <p:nvSpPr>
          <p:cNvPr id="13" name="TextBox 12"/>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46153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500"/>
                            </p:stCondLst>
                            <p:childTnLst>
                              <p:par>
                                <p:cTn id="9" presetID="10" presetClass="entr" presetSubtype="0" fill="hold" grpId="0" nodeType="afterEffect">
                                  <p:stCondLst>
                                    <p:cond delay="30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5000"/>
                            </p:stCondLst>
                            <p:childTnLst>
                              <p:par>
                                <p:cTn id="13" presetID="10" presetClass="entr" presetSubtype="0" fill="hold" grpId="0" nodeType="afterEffect">
                                  <p:stCondLst>
                                    <p:cond delay="2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5" cstate="email">
            <a:lum bright="40000"/>
          </a:blip>
          <a:stretch>
            <a:fillRect/>
          </a:stretch>
        </p:blipFill>
        <p:spPr>
          <a:xfrm>
            <a:off x="0" y="908720"/>
            <a:ext cx="9144000" cy="5949280"/>
          </a:xfrm>
          <a:prstGeom prst="rect">
            <a:avLst/>
          </a:prstGeom>
        </p:spPr>
      </p:pic>
      <p:sp>
        <p:nvSpPr>
          <p:cNvPr id="7" name="TextBox 6"/>
          <p:cNvSpPr txBox="1"/>
          <p:nvPr/>
        </p:nvSpPr>
        <p:spPr>
          <a:xfrm>
            <a:off x="539552" y="908720"/>
            <a:ext cx="8568952" cy="1323439"/>
          </a:xfrm>
          <a:prstGeom prst="rect">
            <a:avLst/>
          </a:prstGeom>
          <a:noFill/>
        </p:spPr>
        <p:txBody>
          <a:bodyPr wrap="square" rtlCol="0">
            <a:spAutoFit/>
          </a:bodyPr>
          <a:lstStyle/>
          <a:p>
            <a:pPr marL="457200" indent="-457200" algn="ctr"/>
            <a:r>
              <a:rPr lang="en-IN" sz="2000" b="1" dirty="0">
                <a:effectLst>
                  <a:glow rad="139700">
                    <a:schemeClr val="bg1">
                      <a:alpha val="40000"/>
                    </a:schemeClr>
                  </a:glow>
                </a:effectLst>
              </a:rPr>
              <a:t>A managerial economist helps the management by using his analytical skills and highly developed techniques in solving complex issues of successful decision-making and future advanced planning. The role of managerial economist can be summed up as follows:</a:t>
            </a:r>
          </a:p>
        </p:txBody>
      </p:sp>
      <p:grpSp>
        <p:nvGrpSpPr>
          <p:cNvPr id="11" name="Group 45"/>
          <p:cNvGrpSpPr/>
          <p:nvPr/>
        </p:nvGrpSpPr>
        <p:grpSpPr>
          <a:xfrm>
            <a:off x="-1" y="2421011"/>
            <a:ext cx="9144000" cy="736152"/>
            <a:chOff x="0" y="2807529"/>
            <a:chExt cx="9142985" cy="785317"/>
          </a:xfrm>
        </p:grpSpPr>
        <p:sp>
          <p:nvSpPr>
            <p:cNvPr id="12" name="Rectangle 11"/>
            <p:cNvSpPr/>
            <p:nvPr/>
          </p:nvSpPr>
          <p:spPr>
            <a:xfrm rot="5400000">
              <a:off x="4187450" y="-1379921"/>
              <a:ext cx="768086" cy="9142985"/>
            </a:xfrm>
            <a:prstGeom prst="rect">
              <a:avLst/>
            </a:prstGeom>
            <a:solidFill>
              <a:srgbClr val="739BC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p:cNvSpPr txBox="1"/>
            <p:nvPr/>
          </p:nvSpPr>
          <p:spPr>
            <a:xfrm>
              <a:off x="72008" y="2837683"/>
              <a:ext cx="8964488" cy="755163"/>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The most significant function of a managerial economist is to conduct a detailed research on industrial market.</a:t>
              </a:r>
            </a:p>
          </p:txBody>
        </p:sp>
      </p:grpSp>
      <p:grpSp>
        <p:nvGrpSpPr>
          <p:cNvPr id="14" name="Group 46"/>
          <p:cNvGrpSpPr/>
          <p:nvPr/>
        </p:nvGrpSpPr>
        <p:grpSpPr>
          <a:xfrm>
            <a:off x="1015" y="3141092"/>
            <a:ext cx="9142985" cy="720000"/>
            <a:chOff x="1015" y="3573016"/>
            <a:chExt cx="9142985" cy="811087"/>
          </a:xfrm>
        </p:grpSpPr>
        <p:sp>
          <p:nvSpPr>
            <p:cNvPr id="15" name="Rectangle 14"/>
            <p:cNvSpPr/>
            <p:nvPr/>
          </p:nvSpPr>
          <p:spPr>
            <a:xfrm rot="5400000">
              <a:off x="4166965" y="-592933"/>
              <a:ext cx="811086" cy="9142985"/>
            </a:xfrm>
            <a:prstGeom prst="rect">
              <a:avLst/>
            </a:prstGeom>
            <a:solidFill>
              <a:srgbClr val="285E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p:cNvSpPr txBox="1"/>
            <p:nvPr/>
          </p:nvSpPr>
          <p:spPr>
            <a:xfrm>
              <a:off x="72008" y="3573016"/>
              <a:ext cx="8964000" cy="797440"/>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He also advises the management on public relations, foreign exchange, and trade. </a:t>
              </a:r>
            </a:p>
          </p:txBody>
        </p:sp>
      </p:grpSp>
      <p:grpSp>
        <p:nvGrpSpPr>
          <p:cNvPr id="17" name="Group 47"/>
          <p:cNvGrpSpPr/>
          <p:nvPr/>
        </p:nvGrpSpPr>
        <p:grpSpPr>
          <a:xfrm>
            <a:off x="1015" y="3861172"/>
            <a:ext cx="9142985" cy="524032"/>
            <a:chOff x="1015" y="4822780"/>
            <a:chExt cx="9142985" cy="576000"/>
          </a:xfrm>
        </p:grpSpPr>
        <p:sp>
          <p:nvSpPr>
            <p:cNvPr id="18" name="Rectangle 17"/>
            <p:cNvSpPr/>
            <p:nvPr/>
          </p:nvSpPr>
          <p:spPr>
            <a:xfrm rot="5400000">
              <a:off x="4284508" y="539287"/>
              <a:ext cx="576000" cy="9142985"/>
            </a:xfrm>
            <a:prstGeom prst="rect">
              <a:avLst/>
            </a:prstGeom>
            <a:solidFill>
              <a:schemeClr val="accent4">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p:cNvSpPr txBox="1"/>
            <p:nvPr/>
          </p:nvSpPr>
          <p:spPr>
            <a:xfrm>
              <a:off x="72008" y="4913350"/>
              <a:ext cx="8964488" cy="439789"/>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He assists the business planning process of a firm.</a:t>
              </a:r>
            </a:p>
          </p:txBody>
        </p:sp>
      </p:grpSp>
      <p:grpSp>
        <p:nvGrpSpPr>
          <p:cNvPr id="20" name="Group 48"/>
          <p:cNvGrpSpPr/>
          <p:nvPr/>
        </p:nvGrpSpPr>
        <p:grpSpPr>
          <a:xfrm>
            <a:off x="0" y="4365227"/>
            <a:ext cx="9142985" cy="722762"/>
            <a:chOff x="0" y="5840389"/>
            <a:chExt cx="9142985" cy="867411"/>
          </a:xfrm>
        </p:grpSpPr>
        <p:sp>
          <p:nvSpPr>
            <p:cNvPr id="21" name="Rectangle 20"/>
            <p:cNvSpPr/>
            <p:nvPr/>
          </p:nvSpPr>
          <p:spPr>
            <a:xfrm rot="5400000">
              <a:off x="4139445" y="1700944"/>
              <a:ext cx="864096" cy="9142985"/>
            </a:xfrm>
            <a:prstGeom prst="rect">
              <a:avLst/>
            </a:prstGeom>
            <a:solidFill>
              <a:srgbClr val="ED7BC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p:cNvSpPr txBox="1"/>
            <p:nvPr/>
          </p:nvSpPr>
          <p:spPr>
            <a:xfrm>
              <a:off x="72008" y="5858242"/>
              <a:ext cx="8964488" cy="849558"/>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He studies the economic patterns at macro-level and analyzes its significance to the specific firm he is working in.</a:t>
              </a:r>
            </a:p>
          </p:txBody>
        </p:sp>
      </p:grpSp>
      <p:grpSp>
        <p:nvGrpSpPr>
          <p:cNvPr id="23" name="Group 48"/>
          <p:cNvGrpSpPr/>
          <p:nvPr/>
        </p:nvGrpSpPr>
        <p:grpSpPr>
          <a:xfrm>
            <a:off x="-36512" y="5085309"/>
            <a:ext cx="9180511" cy="730081"/>
            <a:chOff x="0" y="5840389"/>
            <a:chExt cx="9180511" cy="949105"/>
          </a:xfrm>
        </p:grpSpPr>
        <p:sp>
          <p:nvSpPr>
            <p:cNvPr id="24" name="Rectangle 23"/>
            <p:cNvSpPr/>
            <p:nvPr/>
          </p:nvSpPr>
          <p:spPr>
            <a:xfrm rot="5400000">
              <a:off x="4122256" y="1718133"/>
              <a:ext cx="936000" cy="9180511"/>
            </a:xfrm>
            <a:prstGeom prst="rect">
              <a:avLst/>
            </a:prstGeom>
            <a:solidFill>
              <a:schemeClr val="accent6">
                <a:lumMod val="60000"/>
                <a:lumOff val="4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p:cNvSpPr txBox="1"/>
            <p:nvPr/>
          </p:nvSpPr>
          <p:spPr>
            <a:xfrm>
              <a:off x="72008" y="5869242"/>
              <a:ext cx="8964488" cy="920252"/>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He has to consistently examine the probabilities of transforming an ever-changing economic environment into profitable business avenues.</a:t>
              </a:r>
            </a:p>
          </p:txBody>
        </p:sp>
      </p:grpSp>
      <p:grpSp>
        <p:nvGrpSpPr>
          <p:cNvPr id="26" name="Group 48"/>
          <p:cNvGrpSpPr/>
          <p:nvPr/>
        </p:nvGrpSpPr>
        <p:grpSpPr>
          <a:xfrm>
            <a:off x="-36000" y="5805263"/>
            <a:ext cx="9180000" cy="1080120"/>
            <a:chOff x="512" y="5840248"/>
            <a:chExt cx="9180000" cy="1187235"/>
          </a:xfrm>
        </p:grpSpPr>
        <p:sp>
          <p:nvSpPr>
            <p:cNvPr id="27" name="Rectangle 26"/>
            <p:cNvSpPr/>
            <p:nvPr/>
          </p:nvSpPr>
          <p:spPr>
            <a:xfrm rot="5400000">
              <a:off x="3996960" y="1843932"/>
              <a:ext cx="1187103" cy="9180000"/>
            </a:xfrm>
            <a:prstGeom prst="rect">
              <a:avLst/>
            </a:prstGeom>
            <a:solidFill>
              <a:schemeClr val="accent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p:cNvSpPr txBox="1"/>
            <p:nvPr/>
          </p:nvSpPr>
          <p:spPr>
            <a:xfrm>
              <a:off x="72008" y="5840248"/>
              <a:ext cx="8964488" cy="1116386"/>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He also provides management with economic information such as tax rates, competitor’s price and product, etc. They give their valuable advice to government authorities as well.</a:t>
              </a:r>
            </a:p>
          </p:txBody>
        </p:sp>
      </p:gr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8117532" cy="584775"/>
            </a:xfrm>
            <a:prstGeom prst="rect">
              <a:avLst/>
            </a:prstGeom>
            <a:solidFill>
              <a:srgbClr val="FFFFFF">
                <a:alpha val="69804"/>
              </a:srgbClr>
            </a:solidFill>
          </p:spPr>
          <p:txBody>
            <a:bodyPr wrap="square" rtlCol="0">
              <a:spAutoFit/>
            </a:bodyPr>
            <a:lstStyle/>
            <a:p>
              <a:r>
                <a:rPr lang="en-IN" sz="3200" dirty="0"/>
                <a:t>Role &amp; Responsibilities of Managerial Economist</a:t>
              </a:r>
            </a:p>
          </p:txBody>
        </p:sp>
      </p:grpSp>
      <p:sp>
        <p:nvSpPr>
          <p:cNvPr id="29" name="TextBox 28"/>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32624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2" presetClass="entr" presetSubtype="8" fill="hold" nodeType="afterEffect">
                                  <p:stCondLst>
                                    <p:cond delay="4500"/>
                                  </p:stCondLst>
                                  <p:childTnLst>
                                    <p:set>
                                      <p:cBhvr>
                                        <p:cTn id="14" dur="1" fill="hold">
                                          <p:stCondLst>
                                            <p:cond delay="0"/>
                                          </p:stCondLst>
                                        </p:cTn>
                                        <p:tgtEl>
                                          <p:spTgt spid="11"/>
                                        </p:tgtEl>
                                        <p:attrNameLst>
                                          <p:attrName>style.visibility</p:attrName>
                                        </p:attrNameLst>
                                      </p:cBhvr>
                                      <p:to>
                                        <p:strVal val="visible"/>
                                      </p:to>
                                    </p:set>
                                    <p:animEffect transition="in" filter="slide(fromLeft)">
                                      <p:cBhvr>
                                        <p:cTn id="15" dur="500"/>
                                        <p:tgtEl>
                                          <p:spTgt spid="11"/>
                                        </p:tgtEl>
                                      </p:cBhvr>
                                    </p:animEffect>
                                  </p:childTnLst>
                                </p:cTn>
                              </p:par>
                            </p:childTnLst>
                          </p:cTn>
                        </p:par>
                        <p:par>
                          <p:cTn id="16" fill="hold">
                            <p:stCondLst>
                              <p:cond delay="6000"/>
                            </p:stCondLst>
                            <p:childTnLst>
                              <p:par>
                                <p:cTn id="17" presetID="12" presetClass="entr" presetSubtype="8" fill="hold" nodeType="afterEffect">
                                  <p:stCondLst>
                                    <p:cond delay="3000"/>
                                  </p:stCondLst>
                                  <p:childTnLst>
                                    <p:set>
                                      <p:cBhvr>
                                        <p:cTn id="18" dur="1" fill="hold">
                                          <p:stCondLst>
                                            <p:cond delay="0"/>
                                          </p:stCondLst>
                                        </p:cTn>
                                        <p:tgtEl>
                                          <p:spTgt spid="14"/>
                                        </p:tgtEl>
                                        <p:attrNameLst>
                                          <p:attrName>style.visibility</p:attrName>
                                        </p:attrNameLst>
                                      </p:cBhvr>
                                      <p:to>
                                        <p:strVal val="visible"/>
                                      </p:to>
                                    </p:set>
                                    <p:animEffect transition="in" filter="slide(fromLeft)">
                                      <p:cBhvr>
                                        <p:cTn id="19" dur="500"/>
                                        <p:tgtEl>
                                          <p:spTgt spid="14"/>
                                        </p:tgtEl>
                                      </p:cBhvr>
                                    </p:animEffect>
                                  </p:childTnLst>
                                </p:cTn>
                              </p:par>
                            </p:childTnLst>
                          </p:cTn>
                        </p:par>
                        <p:par>
                          <p:cTn id="20" fill="hold">
                            <p:stCondLst>
                              <p:cond delay="9500"/>
                            </p:stCondLst>
                            <p:childTnLst>
                              <p:par>
                                <p:cTn id="21" presetID="12" presetClass="entr" presetSubtype="8" fill="hold" nodeType="afterEffect">
                                  <p:stCondLst>
                                    <p:cond delay="2500"/>
                                  </p:stCondLst>
                                  <p:childTnLst>
                                    <p:set>
                                      <p:cBhvr>
                                        <p:cTn id="22" dur="1" fill="hold">
                                          <p:stCondLst>
                                            <p:cond delay="0"/>
                                          </p:stCondLst>
                                        </p:cTn>
                                        <p:tgtEl>
                                          <p:spTgt spid="17"/>
                                        </p:tgtEl>
                                        <p:attrNameLst>
                                          <p:attrName>style.visibility</p:attrName>
                                        </p:attrNameLst>
                                      </p:cBhvr>
                                      <p:to>
                                        <p:strVal val="visible"/>
                                      </p:to>
                                    </p:set>
                                    <p:animEffect transition="in" filter="slide(fromLeft)">
                                      <p:cBhvr>
                                        <p:cTn id="23" dur="500"/>
                                        <p:tgtEl>
                                          <p:spTgt spid="17"/>
                                        </p:tgtEl>
                                      </p:cBhvr>
                                    </p:animEffect>
                                  </p:childTnLst>
                                </p:cTn>
                              </p:par>
                            </p:childTnLst>
                          </p:cTn>
                        </p:par>
                        <p:par>
                          <p:cTn id="24" fill="hold">
                            <p:stCondLst>
                              <p:cond delay="12500"/>
                            </p:stCondLst>
                            <p:childTnLst>
                              <p:par>
                                <p:cTn id="25" presetID="12" presetClass="entr" presetSubtype="8" fill="hold" nodeType="afterEffect">
                                  <p:stCondLst>
                                    <p:cond delay="1500"/>
                                  </p:stCondLst>
                                  <p:childTnLst>
                                    <p:set>
                                      <p:cBhvr>
                                        <p:cTn id="26" dur="1" fill="hold">
                                          <p:stCondLst>
                                            <p:cond delay="0"/>
                                          </p:stCondLst>
                                        </p:cTn>
                                        <p:tgtEl>
                                          <p:spTgt spid="20"/>
                                        </p:tgtEl>
                                        <p:attrNameLst>
                                          <p:attrName>style.visibility</p:attrName>
                                        </p:attrNameLst>
                                      </p:cBhvr>
                                      <p:to>
                                        <p:strVal val="visible"/>
                                      </p:to>
                                    </p:set>
                                    <p:animEffect transition="in" filter="slide(fromLeft)">
                                      <p:cBhvr>
                                        <p:cTn id="27" dur="500"/>
                                        <p:tgtEl>
                                          <p:spTgt spid="20"/>
                                        </p:tgtEl>
                                      </p:cBhvr>
                                    </p:animEffect>
                                  </p:childTnLst>
                                </p:cTn>
                              </p:par>
                            </p:childTnLst>
                          </p:cTn>
                        </p:par>
                        <p:par>
                          <p:cTn id="28" fill="hold">
                            <p:stCondLst>
                              <p:cond delay="14500"/>
                            </p:stCondLst>
                            <p:childTnLst>
                              <p:par>
                                <p:cTn id="29" presetID="12" presetClass="entr" presetSubtype="8" fill="hold" nodeType="afterEffect">
                                  <p:stCondLst>
                                    <p:cond delay="2500"/>
                                  </p:stCondLst>
                                  <p:childTnLst>
                                    <p:set>
                                      <p:cBhvr>
                                        <p:cTn id="30" dur="1" fill="hold">
                                          <p:stCondLst>
                                            <p:cond delay="0"/>
                                          </p:stCondLst>
                                        </p:cTn>
                                        <p:tgtEl>
                                          <p:spTgt spid="23"/>
                                        </p:tgtEl>
                                        <p:attrNameLst>
                                          <p:attrName>style.visibility</p:attrName>
                                        </p:attrNameLst>
                                      </p:cBhvr>
                                      <p:to>
                                        <p:strVal val="visible"/>
                                      </p:to>
                                    </p:set>
                                    <p:animEffect transition="in" filter="slide(fromLeft)">
                                      <p:cBhvr>
                                        <p:cTn id="31" dur="500"/>
                                        <p:tgtEl>
                                          <p:spTgt spid="23"/>
                                        </p:tgtEl>
                                      </p:cBhvr>
                                    </p:animEffect>
                                  </p:childTnLst>
                                </p:cTn>
                              </p:par>
                            </p:childTnLst>
                          </p:cTn>
                        </p:par>
                        <p:par>
                          <p:cTn id="32" fill="hold">
                            <p:stCondLst>
                              <p:cond delay="17500"/>
                            </p:stCondLst>
                            <p:childTnLst>
                              <p:par>
                                <p:cTn id="33" presetID="12" presetClass="entr" presetSubtype="8" fill="hold" nodeType="afterEffect">
                                  <p:stCondLst>
                                    <p:cond delay="3500"/>
                                  </p:stCondLst>
                                  <p:childTnLst>
                                    <p:set>
                                      <p:cBhvr>
                                        <p:cTn id="34" dur="1" fill="hold">
                                          <p:stCondLst>
                                            <p:cond delay="0"/>
                                          </p:stCondLst>
                                        </p:cTn>
                                        <p:tgtEl>
                                          <p:spTgt spid="26"/>
                                        </p:tgtEl>
                                        <p:attrNameLst>
                                          <p:attrName>style.visibility</p:attrName>
                                        </p:attrNameLst>
                                      </p:cBhvr>
                                      <p:to>
                                        <p:strVal val="visible"/>
                                      </p:to>
                                    </p:set>
                                    <p:animEffect transition="in" filter="slide(from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8117532" cy="584775"/>
            </a:xfrm>
            <a:prstGeom prst="rect">
              <a:avLst/>
            </a:prstGeom>
            <a:solidFill>
              <a:srgbClr val="FFFFFF">
                <a:alpha val="69804"/>
              </a:srgbClr>
            </a:solidFill>
          </p:spPr>
          <p:txBody>
            <a:bodyPr wrap="square" rtlCol="0">
              <a:spAutoFit/>
            </a:bodyPr>
            <a:lstStyle/>
            <a:p>
              <a:r>
                <a:rPr lang="en-IN" sz="3200" dirty="0"/>
                <a:t>Role &amp; Responsibilities of Managerial Economist</a:t>
              </a:r>
            </a:p>
          </p:txBody>
        </p:sp>
      </p:grpSp>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6" cstate="email">
            <a:lum bright="40000"/>
          </a:blip>
          <a:stretch>
            <a:fillRect/>
          </a:stretch>
        </p:blipFill>
        <p:spPr>
          <a:xfrm>
            <a:off x="0" y="908720"/>
            <a:ext cx="9144000" cy="5949280"/>
          </a:xfrm>
          <a:prstGeom prst="rect">
            <a:avLst/>
          </a:prstGeom>
        </p:spPr>
      </p:pic>
      <p:grpSp>
        <p:nvGrpSpPr>
          <p:cNvPr id="8" name="Group 44"/>
          <p:cNvGrpSpPr/>
          <p:nvPr/>
        </p:nvGrpSpPr>
        <p:grpSpPr>
          <a:xfrm>
            <a:off x="1" y="908720"/>
            <a:ext cx="9144000" cy="504000"/>
            <a:chOff x="1" y="1844826"/>
            <a:chExt cx="9144000" cy="743746"/>
          </a:xfrm>
          <a:solidFill>
            <a:schemeClr val="bg1">
              <a:lumMod val="75000"/>
            </a:schemeClr>
          </a:solidFill>
        </p:grpSpPr>
        <p:sp>
          <p:nvSpPr>
            <p:cNvPr id="9" name="Rectangle 8"/>
            <p:cNvSpPr/>
            <p:nvPr/>
          </p:nvSpPr>
          <p:spPr>
            <a:xfrm rot="5400000">
              <a:off x="4200128" y="-2355301"/>
              <a:ext cx="743746" cy="914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p:cNvSpPr txBox="1"/>
            <p:nvPr/>
          </p:nvSpPr>
          <p:spPr>
            <a:xfrm>
              <a:off x="72008" y="1844826"/>
              <a:ext cx="8964488" cy="358522"/>
            </a:xfrm>
            <a:prstGeom prst="rect">
              <a:avLst/>
            </a:prstGeom>
            <a:grp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He carries out cost-benefit analysis.</a:t>
              </a:r>
            </a:p>
          </p:txBody>
        </p:sp>
      </p:grpSp>
      <p:grpSp>
        <p:nvGrpSpPr>
          <p:cNvPr id="11" name="Group 45"/>
          <p:cNvGrpSpPr/>
          <p:nvPr/>
        </p:nvGrpSpPr>
        <p:grpSpPr>
          <a:xfrm>
            <a:off x="-1" y="1416710"/>
            <a:ext cx="9144000" cy="1296000"/>
            <a:chOff x="0" y="2807529"/>
            <a:chExt cx="9142985" cy="970031"/>
          </a:xfrm>
        </p:grpSpPr>
        <p:sp>
          <p:nvSpPr>
            <p:cNvPr id="12" name="Rectangle 11"/>
            <p:cNvSpPr/>
            <p:nvPr/>
          </p:nvSpPr>
          <p:spPr>
            <a:xfrm rot="5400000">
              <a:off x="4187450" y="-1379921"/>
              <a:ext cx="768086" cy="9142985"/>
            </a:xfrm>
            <a:prstGeom prst="rect">
              <a:avLst/>
            </a:prstGeom>
            <a:solidFill>
              <a:srgbClr val="739BCB">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p:cNvSpPr txBox="1"/>
            <p:nvPr/>
          </p:nvSpPr>
          <p:spPr>
            <a:xfrm>
              <a:off x="72008" y="2837683"/>
              <a:ext cx="8964488" cy="939877"/>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He has to analyze changes in macro- economic indicators such as national income, population, business cycles, and their possible effect on the firm’s functioning.</a:t>
              </a:r>
            </a:p>
          </p:txBody>
        </p:sp>
      </p:grpSp>
      <p:grpSp>
        <p:nvGrpSpPr>
          <p:cNvPr id="14" name="Group 46"/>
          <p:cNvGrpSpPr/>
          <p:nvPr/>
        </p:nvGrpSpPr>
        <p:grpSpPr>
          <a:xfrm>
            <a:off x="1015" y="2444252"/>
            <a:ext cx="9142985" cy="684000"/>
            <a:chOff x="1015" y="3573016"/>
            <a:chExt cx="9142985" cy="811087"/>
          </a:xfrm>
        </p:grpSpPr>
        <p:sp>
          <p:nvSpPr>
            <p:cNvPr id="15" name="Rectangle 14"/>
            <p:cNvSpPr/>
            <p:nvPr/>
          </p:nvSpPr>
          <p:spPr>
            <a:xfrm rot="5400000">
              <a:off x="4166965" y="-592933"/>
              <a:ext cx="811086" cy="9142985"/>
            </a:xfrm>
            <a:prstGeom prst="rect">
              <a:avLst/>
            </a:prstGeom>
            <a:solidFill>
              <a:srgbClr val="285E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p:cNvSpPr txBox="1"/>
            <p:nvPr/>
          </p:nvSpPr>
          <p:spPr>
            <a:xfrm>
              <a:off x="72008" y="3573016"/>
              <a:ext cx="8964000" cy="691739"/>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He guides the firm on the likely impact of changes in monetary and fiscal policy on the firm’s functioning.</a:t>
              </a:r>
            </a:p>
          </p:txBody>
        </p:sp>
      </p:grpSp>
      <p:grpSp>
        <p:nvGrpSpPr>
          <p:cNvPr id="17" name="Group 47"/>
          <p:cNvGrpSpPr/>
          <p:nvPr/>
        </p:nvGrpSpPr>
        <p:grpSpPr>
          <a:xfrm>
            <a:off x="1015" y="3128890"/>
            <a:ext cx="9142985" cy="504000"/>
            <a:chOff x="1015" y="4822780"/>
            <a:chExt cx="9142985" cy="576000"/>
          </a:xfrm>
        </p:grpSpPr>
        <p:sp>
          <p:nvSpPr>
            <p:cNvPr id="18" name="Rectangle 17"/>
            <p:cNvSpPr/>
            <p:nvPr/>
          </p:nvSpPr>
          <p:spPr>
            <a:xfrm rot="5400000">
              <a:off x="4284508" y="539287"/>
              <a:ext cx="576000" cy="9142985"/>
            </a:xfrm>
            <a:prstGeom prst="rect">
              <a:avLst/>
            </a:prstGeom>
            <a:solidFill>
              <a:schemeClr val="accent4">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p:cNvSpPr txBox="1"/>
            <p:nvPr/>
          </p:nvSpPr>
          <p:spPr>
            <a:xfrm>
              <a:off x="72008" y="4913350"/>
              <a:ext cx="8964488" cy="381494"/>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He makes an economic analysis of the firms in competition. </a:t>
              </a:r>
            </a:p>
          </p:txBody>
        </p:sp>
      </p:grpSp>
      <p:grpSp>
        <p:nvGrpSpPr>
          <p:cNvPr id="20" name="Group 48"/>
          <p:cNvGrpSpPr/>
          <p:nvPr/>
        </p:nvGrpSpPr>
        <p:grpSpPr>
          <a:xfrm>
            <a:off x="0" y="3637234"/>
            <a:ext cx="9142985" cy="684000"/>
            <a:chOff x="0" y="5840389"/>
            <a:chExt cx="9142985" cy="864096"/>
          </a:xfrm>
        </p:grpSpPr>
        <p:sp>
          <p:nvSpPr>
            <p:cNvPr id="21" name="Rectangle 20"/>
            <p:cNvSpPr/>
            <p:nvPr/>
          </p:nvSpPr>
          <p:spPr>
            <a:xfrm rot="5400000">
              <a:off x="4139445" y="1700944"/>
              <a:ext cx="864096" cy="9142985"/>
            </a:xfrm>
            <a:prstGeom prst="rect">
              <a:avLst/>
            </a:prstGeom>
            <a:solidFill>
              <a:srgbClr val="ED7BC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p:cNvSpPr txBox="1"/>
            <p:nvPr/>
          </p:nvSpPr>
          <p:spPr>
            <a:xfrm>
              <a:off x="72008" y="5858242"/>
              <a:ext cx="8964488" cy="736948"/>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He has to collect economic data and examine all crucial information about the environment in which the firm operates.</a:t>
              </a:r>
            </a:p>
          </p:txBody>
        </p:sp>
      </p:grpSp>
      <p:grpSp>
        <p:nvGrpSpPr>
          <p:cNvPr id="23" name="Group 48"/>
          <p:cNvGrpSpPr/>
          <p:nvPr/>
        </p:nvGrpSpPr>
        <p:grpSpPr>
          <a:xfrm>
            <a:off x="-36512" y="4301092"/>
            <a:ext cx="9180511" cy="648000"/>
            <a:chOff x="0" y="5840389"/>
            <a:chExt cx="9180511" cy="936000"/>
          </a:xfrm>
        </p:grpSpPr>
        <p:sp>
          <p:nvSpPr>
            <p:cNvPr id="24" name="Rectangle 23"/>
            <p:cNvSpPr/>
            <p:nvPr/>
          </p:nvSpPr>
          <p:spPr>
            <a:xfrm rot="5400000">
              <a:off x="4122256" y="1718133"/>
              <a:ext cx="936000" cy="9180511"/>
            </a:xfrm>
            <a:prstGeom prst="rect">
              <a:avLst/>
            </a:prstGeom>
            <a:solidFill>
              <a:schemeClr val="accent6">
                <a:lumMod val="60000"/>
                <a:lumOff val="4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p:cNvSpPr txBox="1"/>
            <p:nvPr/>
          </p:nvSpPr>
          <p:spPr>
            <a:xfrm>
              <a:off x="72008" y="5869242"/>
              <a:ext cx="8964488" cy="798272"/>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A managerial economist has to conduct an elaborate statistical analysis in order to perform all his functions.</a:t>
              </a:r>
            </a:p>
          </p:txBody>
        </p:sp>
      </p:grpSp>
      <p:grpSp>
        <p:nvGrpSpPr>
          <p:cNvPr id="26" name="Group 48"/>
          <p:cNvGrpSpPr/>
          <p:nvPr/>
        </p:nvGrpSpPr>
        <p:grpSpPr>
          <a:xfrm>
            <a:off x="-36000" y="4944020"/>
            <a:ext cx="9180000" cy="2988000"/>
            <a:chOff x="512" y="5840248"/>
            <a:chExt cx="9180000" cy="1848778"/>
          </a:xfrm>
        </p:grpSpPr>
        <p:sp>
          <p:nvSpPr>
            <p:cNvPr id="27" name="Rectangle 26"/>
            <p:cNvSpPr/>
            <p:nvPr/>
          </p:nvSpPr>
          <p:spPr>
            <a:xfrm rot="5400000">
              <a:off x="3996960" y="1843932"/>
              <a:ext cx="1187103" cy="9180000"/>
            </a:xfrm>
            <a:prstGeom prst="rect">
              <a:avLst/>
            </a:prstGeom>
            <a:solidFill>
              <a:schemeClr val="accent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p:cNvSpPr txBox="1"/>
            <p:nvPr/>
          </p:nvSpPr>
          <p:spPr>
            <a:xfrm>
              <a:off x="72008" y="5840248"/>
              <a:ext cx="8964488" cy="1848778"/>
            </a:xfrm>
            <a:prstGeom prst="rect">
              <a:avLst/>
            </a:prstGeom>
            <a:noFill/>
          </p:spPr>
          <p:txBody>
            <a:bodyPr wrap="square" rtlCol="0">
              <a:spAutoFit/>
            </a:bodyPr>
            <a:lstStyle/>
            <a:p>
              <a:pPr marL="457200" indent="-457200">
                <a:buFont typeface="Arial" pitchFamily="34" charset="0"/>
                <a:buChar char="•"/>
              </a:pPr>
              <a:r>
                <a:rPr lang="en-IN" sz="2000" b="1" dirty="0">
                  <a:effectLst>
                    <a:glow rad="139700">
                      <a:schemeClr val="bg1">
                        <a:alpha val="40000"/>
                      </a:schemeClr>
                    </a:glow>
                  </a:effectLst>
                </a:rPr>
                <a:t>He assists the management in the decisions pertaining to internal functioning of a firm such as changes in price, investment plans, type of goods /services to be produced, inputs to be used, techniques of production to be employed, expansion/ contraction of firm, allocation of capital, location of new plants, quantity of output to be produced, replacement of plant equipment, sales forecasting, inventory forecasting, etc.</a:t>
              </a:r>
            </a:p>
          </p:txBody>
        </p:sp>
      </p:grpSp>
      <p:sp>
        <p:nvSpPr>
          <p:cNvPr id="29" name="TextBox 28"/>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72624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par>
                          <p:cTn id="8" fill="hold">
                            <p:stCondLst>
                              <p:cond delay="500"/>
                            </p:stCondLst>
                            <p:childTnLst>
                              <p:par>
                                <p:cTn id="9" presetID="12" presetClass="entr" presetSubtype="8" fill="hold" nodeType="afterEffect">
                                  <p:stCondLst>
                                    <p:cond delay="1500"/>
                                  </p:stCondLst>
                                  <p:childTnLst>
                                    <p:set>
                                      <p:cBhvr>
                                        <p:cTn id="10" dur="1" fill="hold">
                                          <p:stCondLst>
                                            <p:cond delay="0"/>
                                          </p:stCondLst>
                                        </p:cTn>
                                        <p:tgtEl>
                                          <p:spTgt spid="11"/>
                                        </p:tgtEl>
                                        <p:attrNameLst>
                                          <p:attrName>style.visibility</p:attrName>
                                        </p:attrNameLst>
                                      </p:cBhvr>
                                      <p:to>
                                        <p:strVal val="visible"/>
                                      </p:to>
                                    </p:set>
                                    <p:animEffect transition="in" filter="slide(fromLeft)">
                                      <p:cBhvr>
                                        <p:cTn id="11" dur="500"/>
                                        <p:tgtEl>
                                          <p:spTgt spid="11"/>
                                        </p:tgtEl>
                                      </p:cBhvr>
                                    </p:animEffect>
                                  </p:childTnLst>
                                </p:cTn>
                              </p:par>
                            </p:childTnLst>
                          </p:cTn>
                        </p:par>
                        <p:par>
                          <p:cTn id="12" fill="hold">
                            <p:stCondLst>
                              <p:cond delay="2500"/>
                            </p:stCondLst>
                            <p:childTnLst>
                              <p:par>
                                <p:cTn id="13" presetID="12" presetClass="entr" presetSubtype="8" fill="hold" nodeType="afterEffect">
                                  <p:stCondLst>
                                    <p:cond delay="4500"/>
                                  </p:stCondLst>
                                  <p:childTnLst>
                                    <p:set>
                                      <p:cBhvr>
                                        <p:cTn id="14" dur="1" fill="hold">
                                          <p:stCondLst>
                                            <p:cond delay="0"/>
                                          </p:stCondLst>
                                        </p:cTn>
                                        <p:tgtEl>
                                          <p:spTgt spid="14"/>
                                        </p:tgtEl>
                                        <p:attrNameLst>
                                          <p:attrName>style.visibility</p:attrName>
                                        </p:attrNameLst>
                                      </p:cBhvr>
                                      <p:to>
                                        <p:strVal val="visible"/>
                                      </p:to>
                                    </p:set>
                                    <p:animEffect transition="in" filter="slide(fromLeft)">
                                      <p:cBhvr>
                                        <p:cTn id="15" dur="500"/>
                                        <p:tgtEl>
                                          <p:spTgt spid="14"/>
                                        </p:tgtEl>
                                      </p:cBhvr>
                                    </p:animEffect>
                                  </p:childTnLst>
                                </p:cTn>
                              </p:par>
                            </p:childTnLst>
                          </p:cTn>
                        </p:par>
                        <p:par>
                          <p:cTn id="16" fill="hold">
                            <p:stCondLst>
                              <p:cond delay="7500"/>
                            </p:stCondLst>
                            <p:childTnLst>
                              <p:par>
                                <p:cTn id="17" presetID="12" presetClass="entr" presetSubtype="8" fill="hold" nodeType="afterEffect">
                                  <p:stCondLst>
                                    <p:cond delay="3000"/>
                                  </p:stCondLst>
                                  <p:childTnLst>
                                    <p:set>
                                      <p:cBhvr>
                                        <p:cTn id="18" dur="1" fill="hold">
                                          <p:stCondLst>
                                            <p:cond delay="0"/>
                                          </p:stCondLst>
                                        </p:cTn>
                                        <p:tgtEl>
                                          <p:spTgt spid="17"/>
                                        </p:tgtEl>
                                        <p:attrNameLst>
                                          <p:attrName>style.visibility</p:attrName>
                                        </p:attrNameLst>
                                      </p:cBhvr>
                                      <p:to>
                                        <p:strVal val="visible"/>
                                      </p:to>
                                    </p:set>
                                    <p:animEffect transition="in" filter="slide(fromLeft)">
                                      <p:cBhvr>
                                        <p:cTn id="19" dur="500"/>
                                        <p:tgtEl>
                                          <p:spTgt spid="17"/>
                                        </p:tgtEl>
                                      </p:cBhvr>
                                    </p:animEffect>
                                  </p:childTnLst>
                                </p:cTn>
                              </p:par>
                            </p:childTnLst>
                          </p:cTn>
                        </p:par>
                        <p:par>
                          <p:cTn id="20" fill="hold">
                            <p:stCondLst>
                              <p:cond delay="11000"/>
                            </p:stCondLst>
                            <p:childTnLst>
                              <p:par>
                                <p:cTn id="21" presetID="12" presetClass="entr" presetSubtype="8" fill="hold" nodeType="afterEffect">
                                  <p:stCondLst>
                                    <p:cond delay="1500"/>
                                  </p:stCondLst>
                                  <p:childTnLst>
                                    <p:set>
                                      <p:cBhvr>
                                        <p:cTn id="22" dur="1" fill="hold">
                                          <p:stCondLst>
                                            <p:cond delay="0"/>
                                          </p:stCondLst>
                                        </p:cTn>
                                        <p:tgtEl>
                                          <p:spTgt spid="20"/>
                                        </p:tgtEl>
                                        <p:attrNameLst>
                                          <p:attrName>style.visibility</p:attrName>
                                        </p:attrNameLst>
                                      </p:cBhvr>
                                      <p:to>
                                        <p:strVal val="visible"/>
                                      </p:to>
                                    </p:set>
                                    <p:animEffect transition="in" filter="slide(fromLeft)">
                                      <p:cBhvr>
                                        <p:cTn id="23" dur="500"/>
                                        <p:tgtEl>
                                          <p:spTgt spid="20"/>
                                        </p:tgtEl>
                                      </p:cBhvr>
                                    </p:animEffect>
                                  </p:childTnLst>
                                </p:cTn>
                              </p:par>
                            </p:childTnLst>
                          </p:cTn>
                        </p:par>
                        <p:par>
                          <p:cTn id="24" fill="hold">
                            <p:stCondLst>
                              <p:cond delay="13000"/>
                            </p:stCondLst>
                            <p:childTnLst>
                              <p:par>
                                <p:cTn id="25" presetID="12" presetClass="entr" presetSubtype="8" fill="hold" nodeType="afterEffect">
                                  <p:stCondLst>
                                    <p:cond delay="2500"/>
                                  </p:stCondLst>
                                  <p:childTnLst>
                                    <p:set>
                                      <p:cBhvr>
                                        <p:cTn id="26" dur="1" fill="hold">
                                          <p:stCondLst>
                                            <p:cond delay="0"/>
                                          </p:stCondLst>
                                        </p:cTn>
                                        <p:tgtEl>
                                          <p:spTgt spid="23"/>
                                        </p:tgtEl>
                                        <p:attrNameLst>
                                          <p:attrName>style.visibility</p:attrName>
                                        </p:attrNameLst>
                                      </p:cBhvr>
                                      <p:to>
                                        <p:strVal val="visible"/>
                                      </p:to>
                                    </p:set>
                                    <p:animEffect transition="in" filter="slide(fromLeft)">
                                      <p:cBhvr>
                                        <p:cTn id="27" dur="500"/>
                                        <p:tgtEl>
                                          <p:spTgt spid="23"/>
                                        </p:tgtEl>
                                      </p:cBhvr>
                                    </p:animEffect>
                                  </p:childTnLst>
                                </p:cTn>
                              </p:par>
                            </p:childTnLst>
                          </p:cTn>
                        </p:par>
                        <p:par>
                          <p:cTn id="28" fill="hold">
                            <p:stCondLst>
                              <p:cond delay="16000"/>
                            </p:stCondLst>
                            <p:childTnLst>
                              <p:par>
                                <p:cTn id="29" presetID="12" presetClass="entr" presetSubtype="8" fill="hold" nodeType="afterEffect">
                                  <p:stCondLst>
                                    <p:cond delay="2500"/>
                                  </p:stCondLst>
                                  <p:childTnLst>
                                    <p:set>
                                      <p:cBhvr>
                                        <p:cTn id="30" dur="1" fill="hold">
                                          <p:stCondLst>
                                            <p:cond delay="0"/>
                                          </p:stCondLst>
                                        </p:cTn>
                                        <p:tgtEl>
                                          <p:spTgt spid="26"/>
                                        </p:tgtEl>
                                        <p:attrNameLst>
                                          <p:attrName>style.visibility</p:attrName>
                                        </p:attrNameLst>
                                      </p:cBhvr>
                                      <p:to>
                                        <p:strVal val="visible"/>
                                      </p:to>
                                    </p:set>
                                    <p:animEffect transition="in" filter="slide(fromLeft)">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1842596"/>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264005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6487373"/>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150528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571501" y="260648"/>
              <a:ext cx="8468590" cy="584775"/>
            </a:xfrm>
            <a:prstGeom prst="rect">
              <a:avLst/>
            </a:prstGeom>
            <a:solidFill>
              <a:srgbClr val="FFFFFF">
                <a:alpha val="69804"/>
              </a:srgbClr>
            </a:solidFill>
          </p:spPr>
          <p:txBody>
            <a:bodyPr wrap="square" rtlCol="0">
              <a:spAutoFit/>
            </a:bodyPr>
            <a:lstStyle/>
            <a:p>
              <a:r>
                <a:rPr lang="en-IN" sz="3200" dirty="0"/>
                <a:t>How Managers can Apply Managerial Economics?</a:t>
              </a:r>
            </a:p>
          </p:txBody>
        </p:sp>
      </p:grpSp>
      <p:grpSp>
        <p:nvGrpSpPr>
          <p:cNvPr id="7" name="Gruppe 83"/>
          <p:cNvGrpSpPr>
            <a:grpSpLocks/>
          </p:cNvGrpSpPr>
          <p:nvPr/>
        </p:nvGrpSpPr>
        <p:grpSpPr bwMode="auto">
          <a:xfrm>
            <a:off x="4932040" y="1052736"/>
            <a:ext cx="5040560" cy="4608512"/>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8" name="Picture 7" descr="9301244_xl.jpg"/>
          <p:cNvPicPr>
            <a:picLocks noGrp="1" noSelect="1" noRot="1" noMove="1" noResize="1" noEditPoints="1" noAdjustHandles="1" noChangeArrowheads="1" noChangeShapeType="1"/>
          </p:cNvPicPr>
          <p:nvPr>
            <p:custDataLst>
              <p:tags r:id="rId2"/>
            </p:custDataLst>
          </p:nvPr>
        </p:nvPicPr>
        <p:blipFill>
          <a:blip r:embed="rId6" cstate="email"/>
          <a:stretch>
            <a:fillRect/>
          </a:stretch>
        </p:blipFill>
        <p:spPr>
          <a:xfrm>
            <a:off x="5076056" y="1268760"/>
            <a:ext cx="3816424" cy="3456384"/>
          </a:xfrm>
          <a:prstGeom prst="rect">
            <a:avLst/>
          </a:prstGeom>
        </p:spPr>
      </p:pic>
      <p:sp>
        <p:nvSpPr>
          <p:cNvPr id="12" name="Line 36"/>
          <p:cNvSpPr>
            <a:spLocks noChangeShapeType="1"/>
          </p:cNvSpPr>
          <p:nvPr/>
        </p:nvSpPr>
        <p:spPr bwMode="auto">
          <a:xfrm rot="16200000" flipV="1">
            <a:off x="4080372" y="248220"/>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72006" y="1268174"/>
            <a:ext cx="4860034" cy="5509200"/>
          </a:xfrm>
          <a:prstGeom prst="rect">
            <a:avLst/>
          </a:prstGeom>
          <a:noFill/>
          <a:ln w="9525">
            <a:noFill/>
            <a:miter lim="800000"/>
            <a:headEnd/>
            <a:tailEnd/>
          </a:ln>
        </p:spPr>
        <p:txBody>
          <a:bodyPr wrap="square">
            <a:spAutoFit/>
          </a:bodyPr>
          <a:lstStyle/>
          <a:p>
            <a:pPr defTabSz="801688">
              <a:spcBef>
                <a:spcPct val="20000"/>
              </a:spcBef>
            </a:pPr>
            <a:r>
              <a:rPr lang="en-IN" sz="2200" noProof="1">
                <a:solidFill>
                  <a:srgbClr val="080808"/>
                </a:solidFill>
                <a:latin typeface="Calibri" pitchFamily="34" charset="0"/>
                <a:cs typeface="Arial" pitchFamily="34" charset="0"/>
              </a:rPr>
              <a:t>All Managers want to carry out decision making with maximum efficiency. Managers can effectively plan and perform with comprehensive knowledge and understanding of Managerial Economics concept and its applications. Optimum decision making to achieve the objective of the organization, that is, for profit maximizing or for cost minimizing, is possible with proper compliance of Managerial Economics know how, regardless of the technological constraints and given market conditions. Managerial Economics is important as it is applied to day to day dilemma and concerns.</a:t>
            </a:r>
          </a:p>
        </p:txBody>
      </p:sp>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87344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slide(fromRight)">
                                      <p:cBhvr>
                                        <p:cTn id="14" dur="500"/>
                                        <p:tgtEl>
                                          <p:spTgt spid="12"/>
                                        </p:tgtEl>
                                      </p:cBhvr>
                                    </p:animEffect>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nt1.jpg"/>
          <p:cNvPicPr>
            <a:picLocks noGrp="1" noSelect="1" noRot="1" noMove="1" noResize="1" noEditPoints="1" noAdjustHandles="1" noChangeArrowheads="1" noChangeShapeType="1"/>
          </p:cNvPicPr>
          <p:nvPr>
            <p:custDataLst>
              <p:tags r:id="rId2"/>
            </p:custDataLst>
          </p:nvPr>
        </p:nvPicPr>
        <p:blipFill>
          <a:blip r:embed="rId5" cstate="email"/>
          <a:stretch>
            <a:fillRect/>
          </a:stretch>
        </p:blipFill>
        <p:spPr>
          <a:xfrm flipH="1">
            <a:off x="-36512" y="837384"/>
            <a:ext cx="4536000" cy="6048000"/>
          </a:xfrm>
          <a:prstGeom prst="rect">
            <a:avLst/>
          </a:prstGeom>
        </p:spPr>
      </p:pic>
      <p:sp>
        <p:nvSpPr>
          <p:cNvPr id="8" name="Rounded Rectangular Callout 7"/>
          <p:cNvSpPr/>
          <p:nvPr/>
        </p:nvSpPr>
        <p:spPr>
          <a:xfrm>
            <a:off x="3140844" y="5286880"/>
            <a:ext cx="5823644" cy="1436037"/>
          </a:xfrm>
          <a:prstGeom prst="wedgeRoundRectCallout">
            <a:avLst>
              <a:gd name="adj1" fmla="val -64062"/>
              <a:gd name="adj2" fmla="val -125821"/>
              <a:gd name="adj3" fmla="val 16667"/>
            </a:avLst>
          </a:prstGeom>
          <a:solidFill>
            <a:srgbClr val="FF9B57"/>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b="1" dirty="0">
                <a:solidFill>
                  <a:schemeClr val="tx1"/>
                </a:solidFill>
              </a:rPr>
              <a:t>Managers should determine the price and output with the acquaintance of market structures and approaches pertinent for determination of price and output in the given market setup.</a:t>
            </a:r>
          </a:p>
        </p:txBody>
      </p:sp>
      <p:sp>
        <p:nvSpPr>
          <p:cNvPr id="9" name="Rounded Rectangular Callout 8"/>
          <p:cNvSpPr/>
          <p:nvPr/>
        </p:nvSpPr>
        <p:spPr>
          <a:xfrm>
            <a:off x="3377045" y="1735712"/>
            <a:ext cx="5587443" cy="2151400"/>
          </a:xfrm>
          <a:prstGeom prst="wedgeRoundRectCallout">
            <a:avLst>
              <a:gd name="adj1" fmla="val -65919"/>
              <a:gd name="adj2" fmla="val 50902"/>
              <a:gd name="adj3" fmla="val 16667"/>
            </a:avLst>
          </a:prstGeom>
          <a:solidFill>
            <a:srgbClr val="FF7C8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b="1" dirty="0">
                <a:solidFill>
                  <a:schemeClr val="tx1"/>
                </a:solidFill>
              </a:rPr>
              <a:t>If a manager wants to increase the price of the product due to increase in cost of production, he should analyze the price elasticity of demand for that product so that price rise is not followed by substantial fall in the demand of the product. It is the application of demand analysis to the real world situation.</a:t>
            </a:r>
          </a:p>
        </p:txBody>
      </p:sp>
      <p:sp>
        <p:nvSpPr>
          <p:cNvPr id="11" name="TextBox 10"/>
          <p:cNvSpPr txBox="1"/>
          <p:nvPr/>
        </p:nvSpPr>
        <p:spPr>
          <a:xfrm>
            <a:off x="0" y="948826"/>
            <a:ext cx="9144000" cy="400110"/>
          </a:xfrm>
          <a:prstGeom prst="rect">
            <a:avLst/>
          </a:prstGeom>
          <a:solidFill>
            <a:srgbClr val="FFFFFF">
              <a:alpha val="69804"/>
            </a:srgbClr>
          </a:solidFill>
        </p:spPr>
        <p:txBody>
          <a:bodyPr wrap="square" rtlCol="0">
            <a:spAutoFit/>
          </a:bodyPr>
          <a:lstStyle/>
          <a:p>
            <a:pPr algn="r"/>
            <a:r>
              <a:rPr lang="en-IN" sz="2000" b="1" dirty="0"/>
              <a:t>Some of the ways in which a Manager can apply Managerial Economics are: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571501" y="260648"/>
              <a:ext cx="8468590" cy="584775"/>
            </a:xfrm>
            <a:prstGeom prst="rect">
              <a:avLst/>
            </a:prstGeom>
            <a:solidFill>
              <a:srgbClr val="FFFFFF">
                <a:alpha val="69804"/>
              </a:srgbClr>
            </a:solidFill>
          </p:spPr>
          <p:txBody>
            <a:bodyPr wrap="square" rtlCol="0">
              <a:spAutoFit/>
            </a:bodyPr>
            <a:lstStyle/>
            <a:p>
              <a:r>
                <a:rPr lang="en-IN" sz="3200" dirty="0"/>
                <a:t>How Managers can Apply Managerial Economics?</a:t>
              </a:r>
            </a:p>
          </p:txBody>
        </p:sp>
      </p:grpSp>
      <p:sp>
        <p:nvSpPr>
          <p:cNvPr id="10" name="TextBox 9"/>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42370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1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2500"/>
                            </p:stCondLst>
                            <p:childTnLst>
                              <p:par>
                                <p:cTn id="16" presetID="10" presetClass="entr" presetSubtype="0" fill="hold" grpId="0" nodeType="afterEffect">
                                  <p:stCondLst>
                                    <p:cond delay="50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571501" y="260648"/>
              <a:ext cx="8468590" cy="584775"/>
            </a:xfrm>
            <a:prstGeom prst="rect">
              <a:avLst/>
            </a:prstGeom>
            <a:solidFill>
              <a:srgbClr val="FFFFFF">
                <a:alpha val="69804"/>
              </a:srgbClr>
            </a:solidFill>
          </p:spPr>
          <p:txBody>
            <a:bodyPr wrap="square" rtlCol="0">
              <a:spAutoFit/>
            </a:bodyPr>
            <a:lstStyle/>
            <a:p>
              <a:r>
                <a:rPr lang="en-IN" sz="3200" dirty="0"/>
                <a:t>How Managers can Apply Managerial Economics?</a:t>
              </a:r>
            </a:p>
          </p:txBody>
        </p:sp>
      </p:grpSp>
      <p:pic>
        <p:nvPicPr>
          <p:cNvPr id="13" name="Picture 12" descr="11015161_xx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a:off x="3851920" y="908720"/>
            <a:ext cx="5285385" cy="5949280"/>
          </a:xfrm>
          <a:prstGeom prst="rect">
            <a:avLst/>
          </a:prstGeom>
        </p:spPr>
      </p:pic>
      <p:sp>
        <p:nvSpPr>
          <p:cNvPr id="14" name="Rounded Rectangular Callout 13"/>
          <p:cNvSpPr/>
          <p:nvPr/>
        </p:nvSpPr>
        <p:spPr>
          <a:xfrm>
            <a:off x="71134" y="1600200"/>
            <a:ext cx="4916502" cy="1451497"/>
          </a:xfrm>
          <a:prstGeom prst="wedgeRoundRectCallout">
            <a:avLst>
              <a:gd name="adj1" fmla="val 64399"/>
              <a:gd name="adj2" fmla="val 109883"/>
              <a:gd name="adj3" fmla="val 16667"/>
            </a:avLst>
          </a:prstGeom>
          <a:solidFill>
            <a:schemeClr val="accent5">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b="1" dirty="0">
                <a:solidFill>
                  <a:schemeClr val="tx1"/>
                </a:solidFill>
              </a:rPr>
              <a:t>Manager should workout the budgets for different departments of the organization through Capital Budgeting and Capital Rationing.</a:t>
            </a:r>
          </a:p>
        </p:txBody>
      </p:sp>
      <p:sp>
        <p:nvSpPr>
          <p:cNvPr id="15" name="Rounded Rectangular Callout 14"/>
          <p:cNvSpPr/>
          <p:nvPr/>
        </p:nvSpPr>
        <p:spPr>
          <a:xfrm>
            <a:off x="107504" y="3165998"/>
            <a:ext cx="3744416" cy="1042320"/>
          </a:xfrm>
          <a:prstGeom prst="wedgeRoundRectCallout">
            <a:avLst>
              <a:gd name="adj1" fmla="val 106667"/>
              <a:gd name="adj2" fmla="val 60785"/>
              <a:gd name="adj3" fmla="val 16667"/>
            </a:avLst>
          </a:prstGeom>
          <a:solidFill>
            <a:srgbClr val="977FB3"/>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b="1" dirty="0">
                <a:solidFill>
                  <a:schemeClr val="tx1"/>
                </a:solidFill>
              </a:rPr>
              <a:t>Managers should use cost and benefit analysis to help him in decision making.</a:t>
            </a:r>
          </a:p>
        </p:txBody>
      </p:sp>
      <p:sp>
        <p:nvSpPr>
          <p:cNvPr id="16" name="Rounded Rectangular Callout 15"/>
          <p:cNvSpPr/>
          <p:nvPr/>
        </p:nvSpPr>
        <p:spPr>
          <a:xfrm>
            <a:off x="107503" y="4478482"/>
            <a:ext cx="5347723" cy="2265217"/>
          </a:xfrm>
          <a:prstGeom prst="wedgeRoundRectCallout">
            <a:avLst>
              <a:gd name="adj1" fmla="val 63712"/>
              <a:gd name="adj2" fmla="val -53932"/>
              <a:gd name="adj3" fmla="val 16667"/>
            </a:avLst>
          </a:prstGeom>
          <a:solidFill>
            <a:srgbClr val="D177DB"/>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b="1" dirty="0">
                <a:solidFill>
                  <a:schemeClr val="tx1"/>
                </a:solidFill>
              </a:rPr>
              <a:t>Managers should use their knowledge of Theory of Production to make decisions regarding production and supply of the product in the market, knowledge of availability of fixed and variable factors of production, state of technology to be used and availability of raw-material. </a:t>
            </a:r>
          </a:p>
        </p:txBody>
      </p:sp>
      <p:sp>
        <p:nvSpPr>
          <p:cNvPr id="18" name="TextBox 17"/>
          <p:cNvSpPr txBox="1"/>
          <p:nvPr/>
        </p:nvSpPr>
        <p:spPr>
          <a:xfrm>
            <a:off x="0" y="948826"/>
            <a:ext cx="9144000" cy="400110"/>
          </a:xfrm>
          <a:prstGeom prst="rect">
            <a:avLst/>
          </a:prstGeom>
          <a:solidFill>
            <a:srgbClr val="FFFFFF">
              <a:alpha val="69804"/>
            </a:srgbClr>
          </a:solidFill>
        </p:spPr>
        <p:txBody>
          <a:bodyPr wrap="square" rtlCol="0">
            <a:spAutoFit/>
          </a:bodyPr>
          <a:lstStyle/>
          <a:p>
            <a:pPr algn="r"/>
            <a:r>
              <a:rPr lang="en-IN" sz="2000" b="1" dirty="0"/>
              <a:t>Some of the ways in which a Manager can apply Managerial Economics are:</a:t>
            </a:r>
          </a:p>
        </p:txBody>
      </p:sp>
      <p:sp>
        <p:nvSpPr>
          <p:cNvPr id="11" name="TextBox 1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27095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4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500"/>
                            </p:stCondLst>
                            <p:childTnLst>
                              <p:par>
                                <p:cTn id="17" presetID="10" presetClass="entr" presetSubtype="0" fill="hold" grpId="0" nodeType="afterEffect">
                                  <p:stCondLst>
                                    <p:cond delay="3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571501" y="260648"/>
              <a:ext cx="8468590" cy="584775"/>
            </a:xfrm>
            <a:prstGeom prst="rect">
              <a:avLst/>
            </a:prstGeom>
            <a:solidFill>
              <a:srgbClr val="FFFFFF">
                <a:alpha val="69804"/>
              </a:srgbClr>
            </a:solidFill>
          </p:spPr>
          <p:txBody>
            <a:bodyPr wrap="square" rtlCol="0">
              <a:spAutoFit/>
            </a:bodyPr>
            <a:lstStyle/>
            <a:p>
              <a:r>
                <a:rPr lang="en-IN" sz="3200" dirty="0"/>
                <a:t>How Managers can Apply Managerial Economics?</a:t>
              </a:r>
            </a:p>
          </p:txBody>
        </p:sp>
      </p:grpSp>
      <p:pic>
        <p:nvPicPr>
          <p:cNvPr id="6" name="Picture 5" descr="10163144_xx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a:off x="-36512" y="908720"/>
            <a:ext cx="5688632" cy="5949280"/>
          </a:xfrm>
          <a:prstGeom prst="rect">
            <a:avLst/>
          </a:prstGeom>
        </p:spPr>
      </p:pic>
      <p:sp>
        <p:nvSpPr>
          <p:cNvPr id="7" name="Rounded Rectangular Callout 6"/>
          <p:cNvSpPr/>
          <p:nvPr/>
        </p:nvSpPr>
        <p:spPr>
          <a:xfrm>
            <a:off x="4860032" y="3107602"/>
            <a:ext cx="4104456" cy="1293765"/>
          </a:xfrm>
          <a:prstGeom prst="wedgeRoundRectCallout">
            <a:avLst>
              <a:gd name="adj1" fmla="val -102398"/>
              <a:gd name="adj2" fmla="val -22667"/>
              <a:gd name="adj3" fmla="val 16667"/>
            </a:avLst>
          </a:prstGeom>
          <a:solidFill>
            <a:srgbClr val="FF7C8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b="1" dirty="0">
                <a:solidFill>
                  <a:schemeClr val="tx1"/>
                </a:solidFill>
              </a:rPr>
              <a:t>Managers should also apply the Theory of Firm which is the most significant element of Managerial Economics.</a:t>
            </a:r>
          </a:p>
        </p:txBody>
      </p:sp>
      <p:sp>
        <p:nvSpPr>
          <p:cNvPr id="9" name="Rounded Rectangular Callout 8"/>
          <p:cNvSpPr/>
          <p:nvPr/>
        </p:nvSpPr>
        <p:spPr>
          <a:xfrm>
            <a:off x="3923928" y="1555231"/>
            <a:ext cx="5040560" cy="1090123"/>
          </a:xfrm>
          <a:prstGeom prst="wedgeRoundRectCallout">
            <a:avLst>
              <a:gd name="adj1" fmla="val -72512"/>
              <a:gd name="adj2" fmla="val 101556"/>
              <a:gd name="adj3" fmla="val 16667"/>
            </a:avLst>
          </a:prstGeom>
          <a:solidFill>
            <a:srgbClr val="BC7EA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b="1" dirty="0">
                <a:solidFill>
                  <a:schemeClr val="tx1"/>
                </a:solidFill>
              </a:rPr>
              <a:t>A Manager should study welfare economics to help him in taking care of social responsibilities of the organization.</a:t>
            </a:r>
          </a:p>
        </p:txBody>
      </p:sp>
      <p:sp>
        <p:nvSpPr>
          <p:cNvPr id="10" name="Rounded Rectangular Callout 9"/>
          <p:cNvSpPr/>
          <p:nvPr/>
        </p:nvSpPr>
        <p:spPr>
          <a:xfrm>
            <a:off x="4177145" y="5081155"/>
            <a:ext cx="4787343" cy="1660213"/>
          </a:xfrm>
          <a:prstGeom prst="wedgeRoundRectCallout">
            <a:avLst>
              <a:gd name="adj1" fmla="val -88628"/>
              <a:gd name="adj2" fmla="val -149851"/>
              <a:gd name="adj3" fmla="val 16667"/>
            </a:avLst>
          </a:prstGeom>
          <a:solidFill>
            <a:srgbClr val="FF9B57"/>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b="1" dirty="0">
                <a:solidFill>
                  <a:schemeClr val="tx1"/>
                </a:solidFill>
              </a:rPr>
              <a:t>Managerial Economics deals with partial equilibrium analysis which is useful for the manager in deciding equilibrium for his organization.</a:t>
            </a:r>
          </a:p>
        </p:txBody>
      </p:sp>
      <p:sp>
        <p:nvSpPr>
          <p:cNvPr id="11" name="TextBox 10"/>
          <p:cNvSpPr txBox="1"/>
          <p:nvPr/>
        </p:nvSpPr>
        <p:spPr>
          <a:xfrm>
            <a:off x="0" y="948826"/>
            <a:ext cx="9144000" cy="400110"/>
          </a:xfrm>
          <a:prstGeom prst="rect">
            <a:avLst/>
          </a:prstGeom>
          <a:solidFill>
            <a:srgbClr val="FFFFFF">
              <a:alpha val="69804"/>
            </a:srgbClr>
          </a:solidFill>
        </p:spPr>
        <p:txBody>
          <a:bodyPr wrap="square" rtlCol="0">
            <a:spAutoFit/>
          </a:bodyPr>
          <a:lstStyle/>
          <a:p>
            <a:pPr algn="r"/>
            <a:r>
              <a:rPr lang="en-IN" sz="2000" b="1" dirty="0"/>
              <a:t>Some of the ways in which a Manager can apply Managerial Economics are:</a:t>
            </a:r>
          </a:p>
        </p:txBody>
      </p:sp>
      <p:sp>
        <p:nvSpPr>
          <p:cNvPr id="12" name="TextBox 11"/>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30712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3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0"/>
                            </p:stCondLst>
                            <p:childTnLst>
                              <p:par>
                                <p:cTn id="17" presetID="10" presetClass="entr" presetSubtype="0" fill="hold" grpId="0" nodeType="afterEffect">
                                  <p:stCondLst>
                                    <p:cond delay="4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7853422_l.jpg"/>
          <p:cNvPicPr>
            <a:picLocks noGrp="1" noSelect="1" noRot="1" noMove="1" noResize="1" noEditPoints="1" noAdjustHandles="1" noChangeArrowheads="1" noChangeShapeType="1"/>
          </p:cNvPicPr>
          <p:nvPr>
            <p:custDataLst>
              <p:tags r:id="rId2"/>
            </p:custDataLst>
          </p:nvPr>
        </p:nvPicPr>
        <p:blipFill>
          <a:blip r:embed="rId5" cstate="email"/>
          <a:stretch>
            <a:fillRect/>
          </a:stretch>
        </p:blipFill>
        <p:spPr>
          <a:xfrm flipH="1">
            <a:off x="3194720" y="908720"/>
            <a:ext cx="5949280" cy="5949280"/>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571501" y="260648"/>
              <a:ext cx="8468590" cy="584775"/>
            </a:xfrm>
            <a:prstGeom prst="rect">
              <a:avLst/>
            </a:prstGeom>
            <a:solidFill>
              <a:srgbClr val="FFFFFF">
                <a:alpha val="69804"/>
              </a:srgbClr>
            </a:solidFill>
          </p:spPr>
          <p:txBody>
            <a:bodyPr wrap="square" rtlCol="0">
              <a:spAutoFit/>
            </a:bodyPr>
            <a:lstStyle/>
            <a:p>
              <a:r>
                <a:rPr lang="en-IN" sz="3200" dirty="0"/>
                <a:t>How Managers can Apply Managerial Economics?</a:t>
              </a:r>
            </a:p>
          </p:txBody>
        </p:sp>
      </p:grpSp>
      <p:sp>
        <p:nvSpPr>
          <p:cNvPr id="6" name="TextBox 5"/>
          <p:cNvSpPr txBox="1"/>
          <p:nvPr/>
        </p:nvSpPr>
        <p:spPr>
          <a:xfrm>
            <a:off x="0" y="948826"/>
            <a:ext cx="9144000" cy="400110"/>
          </a:xfrm>
          <a:prstGeom prst="rect">
            <a:avLst/>
          </a:prstGeom>
          <a:solidFill>
            <a:srgbClr val="FFFFFF">
              <a:alpha val="69804"/>
            </a:srgbClr>
          </a:solidFill>
        </p:spPr>
        <p:txBody>
          <a:bodyPr wrap="square" rtlCol="0">
            <a:spAutoFit/>
          </a:bodyPr>
          <a:lstStyle/>
          <a:p>
            <a:pPr algn="r"/>
            <a:r>
              <a:rPr lang="en-IN" sz="2000" b="1" dirty="0"/>
              <a:t>Some of the ways in which a Manager can apply Managerial Economics are:</a:t>
            </a:r>
          </a:p>
        </p:txBody>
      </p:sp>
      <p:sp>
        <p:nvSpPr>
          <p:cNvPr id="8" name="Rounded Rectangular Callout 7"/>
          <p:cNvSpPr/>
          <p:nvPr/>
        </p:nvSpPr>
        <p:spPr>
          <a:xfrm>
            <a:off x="71133" y="1600200"/>
            <a:ext cx="5841294" cy="1600556"/>
          </a:xfrm>
          <a:prstGeom prst="wedgeRoundRectCallout">
            <a:avLst>
              <a:gd name="adj1" fmla="val 66356"/>
              <a:gd name="adj2" fmla="val 56648"/>
              <a:gd name="adj3" fmla="val 16667"/>
            </a:avLst>
          </a:prstGeom>
          <a:solidFill>
            <a:schemeClr val="accent5">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b="1" dirty="0">
                <a:solidFill>
                  <a:schemeClr val="tx1"/>
                </a:solidFill>
              </a:rPr>
              <a:t>Managers should use the various Mathematical and Economics tools of Managerial Economics such as econometrics, regression analysis, correlation analysis etc.</a:t>
            </a:r>
          </a:p>
        </p:txBody>
      </p:sp>
      <p:sp>
        <p:nvSpPr>
          <p:cNvPr id="9" name="Rounded Rectangular Callout 8"/>
          <p:cNvSpPr/>
          <p:nvPr/>
        </p:nvSpPr>
        <p:spPr>
          <a:xfrm>
            <a:off x="227000" y="3360023"/>
            <a:ext cx="4578796" cy="1904765"/>
          </a:xfrm>
          <a:prstGeom prst="wedgeRoundRectCallout">
            <a:avLst>
              <a:gd name="adj1" fmla="val 93278"/>
              <a:gd name="adj2" fmla="val -22134"/>
              <a:gd name="adj3" fmla="val 16667"/>
            </a:avLst>
          </a:prstGeom>
          <a:solidFill>
            <a:srgbClr val="977FB3"/>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b="1" dirty="0">
                <a:solidFill>
                  <a:schemeClr val="tx1"/>
                </a:solidFill>
              </a:rPr>
              <a:t>Managers should use the statistical methods of Managerial Economics such as game theory, linear programming etc. for application of Economic Theory in decision making.</a:t>
            </a:r>
          </a:p>
        </p:txBody>
      </p:sp>
      <p:sp>
        <p:nvSpPr>
          <p:cNvPr id="10" name="Rounded Rectangular Callout 9"/>
          <p:cNvSpPr/>
          <p:nvPr/>
        </p:nvSpPr>
        <p:spPr>
          <a:xfrm>
            <a:off x="107503" y="5424055"/>
            <a:ext cx="5347723" cy="1319644"/>
          </a:xfrm>
          <a:prstGeom prst="wedgeRoundRectCallout">
            <a:avLst>
              <a:gd name="adj1" fmla="val 82948"/>
              <a:gd name="adj2" fmla="val -81491"/>
              <a:gd name="adj3" fmla="val 16667"/>
            </a:avLst>
          </a:prstGeom>
          <a:solidFill>
            <a:srgbClr val="D177DB"/>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000" b="1" dirty="0">
                <a:solidFill>
                  <a:schemeClr val="tx1"/>
                </a:solidFill>
              </a:rPr>
              <a:t>For fixing the price of the products, managers should apply the pricing theories, cost and revenue theories of micro economics.</a:t>
            </a:r>
          </a:p>
        </p:txBody>
      </p:sp>
      <p:sp>
        <p:nvSpPr>
          <p:cNvPr id="11" name="TextBox 1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06592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4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6000"/>
                            </p:stCondLst>
                            <p:childTnLst>
                              <p:par>
                                <p:cTn id="17" presetID="10" presetClass="entr" presetSubtype="0" fill="hold" grpId="0" nodeType="afterEffect">
                                  <p:stCondLst>
                                    <p:cond delay="4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6799103"/>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88915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Benefits of Managerial Economics</a:t>
              </a:r>
              <a:endParaRPr lang="en-IN" sz="3200" dirty="0"/>
            </a:p>
          </p:txBody>
        </p:sp>
      </p:grpSp>
      <p:sp>
        <p:nvSpPr>
          <p:cNvPr id="6" name="TextBox 5"/>
          <p:cNvSpPr txBox="1"/>
          <p:nvPr/>
        </p:nvSpPr>
        <p:spPr>
          <a:xfrm>
            <a:off x="683568" y="908720"/>
            <a:ext cx="8460432" cy="707886"/>
          </a:xfrm>
          <a:prstGeom prst="rect">
            <a:avLst/>
          </a:prstGeom>
          <a:solidFill>
            <a:srgbClr val="FFFFFF">
              <a:alpha val="69804"/>
            </a:srgbClr>
          </a:solidFill>
        </p:spPr>
        <p:txBody>
          <a:bodyPr wrap="square" rtlCol="0">
            <a:spAutoFit/>
          </a:bodyPr>
          <a:lstStyle/>
          <a:p>
            <a:r>
              <a:rPr lang="en-IN" sz="2000" dirty="0"/>
              <a:t>The following are the key benefits to a manager for using Managerial Economics:</a:t>
            </a:r>
          </a:p>
        </p:txBody>
      </p:sp>
      <p:pic>
        <p:nvPicPr>
          <p:cNvPr id="7" name="Picture 2"/>
          <p:cNvPicPr>
            <a:picLocks noGrp="1" noSelect="1" noRot="1" noMove="1" noResize="1" noEditPoints="1" noAdjustHandles="1" noChangeArrowheads="1" noChangeShapeType="1"/>
          </p:cNvPicPr>
          <p:nvPr>
            <p:custDataLst>
              <p:tags r:id="rId2"/>
            </p:custDataLst>
          </p:nvPr>
        </p:nvPicPr>
        <p:blipFill>
          <a:blip r:embed="rId9" cstate="print"/>
          <a:srcRect/>
          <a:stretch>
            <a:fillRect/>
          </a:stretch>
        </p:blipFill>
        <p:spPr bwMode="auto">
          <a:xfrm rot="5400000">
            <a:off x="308635" y="1915020"/>
            <a:ext cx="1074407" cy="1691680"/>
          </a:xfrm>
          <a:prstGeom prst="rect">
            <a:avLst/>
          </a:prstGeom>
          <a:noFill/>
          <a:ln w="9525">
            <a:noFill/>
            <a:miter lim="800000"/>
            <a:headEnd/>
            <a:tailEnd/>
          </a:ln>
        </p:spPr>
      </p:pic>
      <p:pic>
        <p:nvPicPr>
          <p:cNvPr id="8" name="Picture 2"/>
          <p:cNvPicPr>
            <a:picLocks noGrp="1" noSelect="1" noRot="1" noMove="1" noResize="1" noEditPoints="1" noAdjustHandles="1" noChangeArrowheads="1" noChangeShapeType="1"/>
          </p:cNvPicPr>
          <p:nvPr>
            <p:custDataLst>
              <p:tags r:id="rId3"/>
            </p:custDataLst>
          </p:nvPr>
        </p:nvPicPr>
        <p:blipFill>
          <a:blip r:embed="rId10" cstate="print"/>
          <a:srcRect/>
          <a:stretch>
            <a:fillRect/>
          </a:stretch>
        </p:blipFill>
        <p:spPr bwMode="auto">
          <a:xfrm rot="5400000">
            <a:off x="296790" y="4956867"/>
            <a:ext cx="1098100" cy="1691680"/>
          </a:xfrm>
          <a:prstGeom prst="rect">
            <a:avLst/>
          </a:prstGeom>
          <a:noFill/>
          <a:ln w="9525">
            <a:noFill/>
            <a:miter lim="800000"/>
            <a:headEnd/>
            <a:tailEnd/>
          </a:ln>
        </p:spPr>
      </p:pic>
      <p:pic>
        <p:nvPicPr>
          <p:cNvPr id="9" name="Picture 2"/>
          <p:cNvPicPr>
            <a:picLocks noGrp="1" noSelect="1" noRot="1" noMove="1" noResize="1" noEditPoints="1" noAdjustHandles="1" noChangeArrowheads="1" noChangeShapeType="1"/>
          </p:cNvPicPr>
          <p:nvPr>
            <p:custDataLst>
              <p:tags r:id="rId4"/>
            </p:custDataLst>
          </p:nvPr>
        </p:nvPicPr>
        <p:blipFill>
          <a:blip r:embed="rId11" cstate="print"/>
          <a:srcRect/>
          <a:stretch>
            <a:fillRect/>
          </a:stretch>
        </p:blipFill>
        <p:spPr bwMode="auto">
          <a:xfrm rot="5400000">
            <a:off x="334597" y="2845022"/>
            <a:ext cx="1022485" cy="1691680"/>
          </a:xfrm>
          <a:prstGeom prst="rect">
            <a:avLst/>
          </a:prstGeom>
          <a:noFill/>
          <a:ln w="9525">
            <a:noFill/>
            <a:miter lim="800000"/>
            <a:headEnd/>
            <a:tailEnd/>
          </a:ln>
        </p:spPr>
      </p:pic>
      <p:pic>
        <p:nvPicPr>
          <p:cNvPr id="10" name="Picture 2"/>
          <p:cNvPicPr>
            <a:picLocks noGrp="1" noSelect="1" noRot="1" noMove="1" noResize="1" noEditPoints="1" noAdjustHandles="1" noChangeArrowheads="1" noChangeShapeType="1"/>
          </p:cNvPicPr>
          <p:nvPr>
            <p:custDataLst>
              <p:tags r:id="rId5"/>
            </p:custDataLst>
          </p:nvPr>
        </p:nvPicPr>
        <p:blipFill>
          <a:blip r:embed="rId12" cstate="print"/>
          <a:srcRect/>
          <a:stretch>
            <a:fillRect/>
          </a:stretch>
        </p:blipFill>
        <p:spPr bwMode="auto">
          <a:xfrm rot="5400000">
            <a:off x="320064" y="3882041"/>
            <a:ext cx="1051553" cy="1691680"/>
          </a:xfrm>
          <a:prstGeom prst="rect">
            <a:avLst/>
          </a:prstGeom>
          <a:noFill/>
          <a:ln w="9525">
            <a:noFill/>
            <a:miter lim="800000"/>
            <a:headEnd/>
            <a:tailEnd/>
          </a:ln>
        </p:spPr>
      </p:pic>
      <p:sp>
        <p:nvSpPr>
          <p:cNvPr id="11" name="Rounded Rectangle 10"/>
          <p:cNvSpPr/>
          <p:nvPr/>
        </p:nvSpPr>
        <p:spPr>
          <a:xfrm>
            <a:off x="1691680" y="1872355"/>
            <a:ext cx="7272808" cy="1340517"/>
          </a:xfrm>
          <a:prstGeom prst="roundRect">
            <a:avLst>
              <a:gd name="adj" fmla="val 2898"/>
            </a:avLst>
          </a:prstGeom>
          <a:solidFill>
            <a:srgbClr val="C00000">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rPr>
              <a:t>It helps a manager take a wider picture of firm and helps him to deals with questions such as what is a firm, what are the firm’s objectives, and what forces push the firm towards profit and away from profit</a:t>
            </a:r>
          </a:p>
        </p:txBody>
      </p:sp>
      <p:sp>
        <p:nvSpPr>
          <p:cNvPr id="12" name="Rounded Rectangle 11"/>
          <p:cNvSpPr/>
          <p:nvPr/>
        </p:nvSpPr>
        <p:spPr>
          <a:xfrm>
            <a:off x="1691680" y="3212976"/>
            <a:ext cx="7272808" cy="1224000"/>
          </a:xfrm>
          <a:prstGeom prst="roundRect">
            <a:avLst>
              <a:gd name="adj" fmla="val 2898"/>
            </a:avLst>
          </a:prstGeom>
          <a:solidFill>
            <a:srgbClr val="FF4343">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rPr>
              <a:t>It helps a manager focus upon the firm, the decisions relating to individual firms and the environment in which the firm operates</a:t>
            </a:r>
          </a:p>
        </p:txBody>
      </p:sp>
      <p:sp>
        <p:nvSpPr>
          <p:cNvPr id="13" name="Rounded Rectangle 12"/>
          <p:cNvSpPr/>
          <p:nvPr/>
        </p:nvSpPr>
        <p:spPr>
          <a:xfrm>
            <a:off x="1691680" y="4437112"/>
            <a:ext cx="7272808" cy="1080120"/>
          </a:xfrm>
          <a:prstGeom prst="roundRect">
            <a:avLst>
              <a:gd name="adj" fmla="val 2898"/>
            </a:avLst>
          </a:prstGeom>
          <a:solidFill>
            <a:srgbClr val="FFC000">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rPr>
              <a:t>It helps a manager in decision-making as it involves logical thinking</a:t>
            </a:r>
          </a:p>
        </p:txBody>
      </p:sp>
      <p:sp>
        <p:nvSpPr>
          <p:cNvPr id="14" name="Rounded Rectangle 13"/>
          <p:cNvSpPr/>
          <p:nvPr/>
        </p:nvSpPr>
        <p:spPr>
          <a:xfrm>
            <a:off x="1691680" y="5517232"/>
            <a:ext cx="7272808" cy="1188000"/>
          </a:xfrm>
          <a:prstGeom prst="roundRect">
            <a:avLst>
              <a:gd name="adj" fmla="val 2898"/>
            </a:avLst>
          </a:prstGeom>
          <a:solidFill>
            <a:srgbClr val="FFFF4F">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rPr>
              <a:t>It helps a manager deal with more complex and practical situations by studying simple models</a:t>
            </a:r>
          </a:p>
        </p:txBody>
      </p:sp>
      <p:sp>
        <p:nvSpPr>
          <p:cNvPr id="15" name="TextBox 14"/>
          <p:cNvSpPr txBox="1">
            <a:spLocks noGrp="1" noSelect="1" noRot="1" noMove="1" noResize="1" noEditPoints="1" noAdjustHandles="1" noChangeArrowheads="1" noChangeShapeType="1" noTextEdit="1"/>
          </p:cNvSpPr>
          <p:nvPr>
            <p:custDataLst>
              <p:tags r:id="rId6"/>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99861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8" fill="hold" nodeType="afterEffect">
                                  <p:stCondLst>
                                    <p:cond delay="200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par>
                          <p:cTn id="12" fill="hold">
                            <p:stCondLst>
                              <p:cond delay="3000"/>
                            </p:stCondLst>
                            <p:childTnLst>
                              <p:par>
                                <p:cTn id="13" presetID="12" presetClass="entr" presetSubtype="2"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lide(fromRight)">
                                      <p:cBhvr>
                                        <p:cTn id="15" dur="500"/>
                                        <p:tgtEl>
                                          <p:spTgt spid="11"/>
                                        </p:tgtEl>
                                      </p:cBhvr>
                                    </p:animEffect>
                                  </p:childTnLst>
                                </p:cTn>
                              </p:par>
                            </p:childTnLst>
                          </p:cTn>
                        </p:par>
                        <p:par>
                          <p:cTn id="16" fill="hold">
                            <p:stCondLst>
                              <p:cond delay="3500"/>
                            </p:stCondLst>
                            <p:childTnLst>
                              <p:par>
                                <p:cTn id="17" presetID="12" presetClass="entr" presetSubtype="8" fill="hold" nodeType="afterEffect">
                                  <p:stCondLst>
                                    <p:cond delay="5000"/>
                                  </p:stCondLst>
                                  <p:childTnLst>
                                    <p:set>
                                      <p:cBhvr>
                                        <p:cTn id="18" dur="1" fill="hold">
                                          <p:stCondLst>
                                            <p:cond delay="0"/>
                                          </p:stCondLst>
                                        </p:cTn>
                                        <p:tgtEl>
                                          <p:spTgt spid="9"/>
                                        </p:tgtEl>
                                        <p:attrNameLst>
                                          <p:attrName>style.visibility</p:attrName>
                                        </p:attrNameLst>
                                      </p:cBhvr>
                                      <p:to>
                                        <p:strVal val="visible"/>
                                      </p:to>
                                    </p:set>
                                    <p:animEffect transition="in" filter="slide(fromLeft)">
                                      <p:cBhvr>
                                        <p:cTn id="19" dur="500"/>
                                        <p:tgtEl>
                                          <p:spTgt spid="9"/>
                                        </p:tgtEl>
                                      </p:cBhvr>
                                    </p:animEffect>
                                  </p:childTnLst>
                                </p:cTn>
                              </p:par>
                            </p:childTnLst>
                          </p:cTn>
                        </p:par>
                        <p:par>
                          <p:cTn id="20" fill="hold">
                            <p:stCondLst>
                              <p:cond delay="9000"/>
                            </p:stCondLst>
                            <p:childTnLst>
                              <p:par>
                                <p:cTn id="21" presetID="12" presetClass="entr" presetSubtype="2"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slide(fromRight)">
                                      <p:cBhvr>
                                        <p:cTn id="23" dur="500"/>
                                        <p:tgtEl>
                                          <p:spTgt spid="12"/>
                                        </p:tgtEl>
                                      </p:cBhvr>
                                    </p:animEffect>
                                  </p:childTnLst>
                                </p:cTn>
                              </p:par>
                            </p:childTnLst>
                          </p:cTn>
                        </p:par>
                        <p:par>
                          <p:cTn id="24" fill="hold">
                            <p:stCondLst>
                              <p:cond delay="9500"/>
                            </p:stCondLst>
                            <p:childTnLst>
                              <p:par>
                                <p:cTn id="25" presetID="12" presetClass="entr" presetSubtype="8" fill="hold" nodeType="afterEffect">
                                  <p:stCondLst>
                                    <p:cond delay="3000"/>
                                  </p:stCondLst>
                                  <p:childTnLst>
                                    <p:set>
                                      <p:cBhvr>
                                        <p:cTn id="26" dur="1" fill="hold">
                                          <p:stCondLst>
                                            <p:cond delay="0"/>
                                          </p:stCondLst>
                                        </p:cTn>
                                        <p:tgtEl>
                                          <p:spTgt spid="10"/>
                                        </p:tgtEl>
                                        <p:attrNameLst>
                                          <p:attrName>style.visibility</p:attrName>
                                        </p:attrNameLst>
                                      </p:cBhvr>
                                      <p:to>
                                        <p:strVal val="visible"/>
                                      </p:to>
                                    </p:set>
                                    <p:animEffect transition="in" filter="slide(fromLeft)">
                                      <p:cBhvr>
                                        <p:cTn id="27" dur="500"/>
                                        <p:tgtEl>
                                          <p:spTgt spid="10"/>
                                        </p:tgtEl>
                                      </p:cBhvr>
                                    </p:animEffect>
                                  </p:childTnLst>
                                </p:cTn>
                              </p:par>
                            </p:childTnLst>
                          </p:cTn>
                        </p:par>
                        <p:par>
                          <p:cTn id="28" fill="hold">
                            <p:stCondLst>
                              <p:cond delay="13000"/>
                            </p:stCondLst>
                            <p:childTnLst>
                              <p:par>
                                <p:cTn id="29" presetID="12" presetClass="entr" presetSubtype="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lide(fromRight)">
                                      <p:cBhvr>
                                        <p:cTn id="31" dur="500"/>
                                        <p:tgtEl>
                                          <p:spTgt spid="13"/>
                                        </p:tgtEl>
                                      </p:cBhvr>
                                    </p:animEffect>
                                  </p:childTnLst>
                                </p:cTn>
                              </p:par>
                            </p:childTnLst>
                          </p:cTn>
                        </p:par>
                        <p:par>
                          <p:cTn id="32" fill="hold">
                            <p:stCondLst>
                              <p:cond delay="13500"/>
                            </p:stCondLst>
                            <p:childTnLst>
                              <p:par>
                                <p:cTn id="33" presetID="12" presetClass="entr" presetSubtype="8" fill="hold" nodeType="afterEffect">
                                  <p:stCondLst>
                                    <p:cond delay="3000"/>
                                  </p:stCondLst>
                                  <p:childTnLst>
                                    <p:set>
                                      <p:cBhvr>
                                        <p:cTn id="34" dur="1" fill="hold">
                                          <p:stCondLst>
                                            <p:cond delay="0"/>
                                          </p:stCondLst>
                                        </p:cTn>
                                        <p:tgtEl>
                                          <p:spTgt spid="8"/>
                                        </p:tgtEl>
                                        <p:attrNameLst>
                                          <p:attrName>style.visibility</p:attrName>
                                        </p:attrNameLst>
                                      </p:cBhvr>
                                      <p:to>
                                        <p:strVal val="visible"/>
                                      </p:to>
                                    </p:set>
                                    <p:animEffect transition="in" filter="slide(fromLeft)">
                                      <p:cBhvr>
                                        <p:cTn id="35" dur="500"/>
                                        <p:tgtEl>
                                          <p:spTgt spid="8"/>
                                        </p:tgtEl>
                                      </p:cBhvr>
                                    </p:animEffect>
                                  </p:childTnLst>
                                </p:cTn>
                              </p:par>
                            </p:childTnLst>
                          </p:cTn>
                        </p:par>
                        <p:par>
                          <p:cTn id="36" fill="hold">
                            <p:stCondLst>
                              <p:cond delay="17000"/>
                            </p:stCondLst>
                            <p:childTnLst>
                              <p:par>
                                <p:cTn id="37" presetID="12" presetClass="entr" presetSubtype="2"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slide(fromRight)">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Benefits of Managerial Economics</a:t>
              </a:r>
              <a:endParaRPr lang="en-IN" sz="3200" dirty="0"/>
            </a:p>
          </p:txBody>
        </p:sp>
      </p:grpSp>
      <p:sp>
        <p:nvSpPr>
          <p:cNvPr id="6" name="TextBox 5"/>
          <p:cNvSpPr txBox="1"/>
          <p:nvPr/>
        </p:nvSpPr>
        <p:spPr>
          <a:xfrm>
            <a:off x="683568" y="908720"/>
            <a:ext cx="8460432" cy="707886"/>
          </a:xfrm>
          <a:prstGeom prst="rect">
            <a:avLst/>
          </a:prstGeom>
          <a:solidFill>
            <a:srgbClr val="FFFFFF">
              <a:alpha val="69804"/>
            </a:srgbClr>
          </a:solidFill>
        </p:spPr>
        <p:txBody>
          <a:bodyPr wrap="square" rtlCol="0">
            <a:spAutoFit/>
          </a:bodyPr>
          <a:lstStyle/>
          <a:p>
            <a:r>
              <a:rPr lang="en-IN" sz="2000" dirty="0"/>
              <a:t>The following are the key benefits to a manager for using Managerial Economics:</a:t>
            </a:r>
          </a:p>
        </p:txBody>
      </p:sp>
      <p:pic>
        <p:nvPicPr>
          <p:cNvPr id="7" name="Picture 2"/>
          <p:cNvPicPr>
            <a:picLocks noGrp="1" noSelect="1" noRot="1" noMove="1" noResize="1" noEditPoints="1" noAdjustHandles="1" noChangeArrowheads="1" noChangeShapeType="1"/>
          </p:cNvPicPr>
          <p:nvPr>
            <p:custDataLst>
              <p:tags r:id="rId2"/>
            </p:custDataLst>
          </p:nvPr>
        </p:nvPicPr>
        <p:blipFill>
          <a:blip r:embed="rId9" cstate="print"/>
          <a:srcRect/>
          <a:stretch>
            <a:fillRect/>
          </a:stretch>
        </p:blipFill>
        <p:spPr bwMode="auto">
          <a:xfrm rot="5400000">
            <a:off x="308635" y="1915020"/>
            <a:ext cx="1074407" cy="1691680"/>
          </a:xfrm>
          <a:prstGeom prst="rect">
            <a:avLst/>
          </a:prstGeom>
          <a:noFill/>
          <a:ln w="9525">
            <a:noFill/>
            <a:miter lim="800000"/>
            <a:headEnd/>
            <a:tailEnd/>
          </a:ln>
        </p:spPr>
      </p:pic>
      <p:pic>
        <p:nvPicPr>
          <p:cNvPr id="8" name="Picture 2"/>
          <p:cNvPicPr>
            <a:picLocks noGrp="1" noSelect="1" noRot="1" noMove="1" noResize="1" noEditPoints="1" noAdjustHandles="1" noChangeArrowheads="1" noChangeShapeType="1"/>
          </p:cNvPicPr>
          <p:nvPr>
            <p:custDataLst>
              <p:tags r:id="rId3"/>
            </p:custDataLst>
          </p:nvPr>
        </p:nvPicPr>
        <p:blipFill>
          <a:blip r:embed="rId10" cstate="print"/>
          <a:srcRect/>
          <a:stretch>
            <a:fillRect/>
          </a:stretch>
        </p:blipFill>
        <p:spPr bwMode="auto">
          <a:xfrm rot="5400000">
            <a:off x="296790" y="4956867"/>
            <a:ext cx="1098100" cy="1691680"/>
          </a:xfrm>
          <a:prstGeom prst="rect">
            <a:avLst/>
          </a:prstGeom>
          <a:noFill/>
          <a:ln w="9525">
            <a:noFill/>
            <a:miter lim="800000"/>
            <a:headEnd/>
            <a:tailEnd/>
          </a:ln>
        </p:spPr>
      </p:pic>
      <p:pic>
        <p:nvPicPr>
          <p:cNvPr id="9" name="Picture 2"/>
          <p:cNvPicPr>
            <a:picLocks noGrp="1" noSelect="1" noRot="1" noMove="1" noResize="1" noEditPoints="1" noAdjustHandles="1" noChangeArrowheads="1" noChangeShapeType="1"/>
          </p:cNvPicPr>
          <p:nvPr>
            <p:custDataLst>
              <p:tags r:id="rId4"/>
            </p:custDataLst>
          </p:nvPr>
        </p:nvPicPr>
        <p:blipFill>
          <a:blip r:embed="rId11" cstate="print"/>
          <a:srcRect/>
          <a:stretch>
            <a:fillRect/>
          </a:stretch>
        </p:blipFill>
        <p:spPr bwMode="auto">
          <a:xfrm rot="5400000">
            <a:off x="334597" y="2845022"/>
            <a:ext cx="1022485" cy="1691680"/>
          </a:xfrm>
          <a:prstGeom prst="rect">
            <a:avLst/>
          </a:prstGeom>
          <a:noFill/>
          <a:ln w="9525">
            <a:noFill/>
            <a:miter lim="800000"/>
            <a:headEnd/>
            <a:tailEnd/>
          </a:ln>
        </p:spPr>
      </p:pic>
      <p:pic>
        <p:nvPicPr>
          <p:cNvPr id="10" name="Picture 2"/>
          <p:cNvPicPr>
            <a:picLocks noGrp="1" noSelect="1" noRot="1" noMove="1" noResize="1" noEditPoints="1" noAdjustHandles="1" noChangeArrowheads="1" noChangeShapeType="1"/>
          </p:cNvPicPr>
          <p:nvPr>
            <p:custDataLst>
              <p:tags r:id="rId5"/>
            </p:custDataLst>
          </p:nvPr>
        </p:nvPicPr>
        <p:blipFill>
          <a:blip r:embed="rId12" cstate="print"/>
          <a:srcRect/>
          <a:stretch>
            <a:fillRect/>
          </a:stretch>
        </p:blipFill>
        <p:spPr bwMode="auto">
          <a:xfrm rot="5400000">
            <a:off x="320064" y="3882041"/>
            <a:ext cx="1051553" cy="1691680"/>
          </a:xfrm>
          <a:prstGeom prst="rect">
            <a:avLst/>
          </a:prstGeom>
          <a:noFill/>
          <a:ln w="9525">
            <a:noFill/>
            <a:miter lim="800000"/>
            <a:headEnd/>
            <a:tailEnd/>
          </a:ln>
        </p:spPr>
      </p:pic>
      <p:sp>
        <p:nvSpPr>
          <p:cNvPr id="11" name="Rounded Rectangle 10"/>
          <p:cNvSpPr/>
          <p:nvPr/>
        </p:nvSpPr>
        <p:spPr>
          <a:xfrm>
            <a:off x="1691680" y="1872355"/>
            <a:ext cx="7272808" cy="1340517"/>
          </a:xfrm>
          <a:prstGeom prst="roundRect">
            <a:avLst>
              <a:gd name="adj" fmla="val 2898"/>
            </a:avLst>
          </a:prstGeom>
          <a:solidFill>
            <a:srgbClr val="C00000">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rPr>
              <a:t>It helps to deal with key issues such as what conditions favor entry and exit of firms in market, why are people paid well in some jobs and not so well in other jobs</a:t>
            </a:r>
          </a:p>
        </p:txBody>
      </p:sp>
      <p:sp>
        <p:nvSpPr>
          <p:cNvPr id="12" name="Rounded Rectangle 11"/>
          <p:cNvSpPr/>
          <p:nvPr/>
        </p:nvSpPr>
        <p:spPr>
          <a:xfrm>
            <a:off x="1691680" y="3212976"/>
            <a:ext cx="7272808" cy="1224000"/>
          </a:xfrm>
          <a:prstGeom prst="roundRect">
            <a:avLst>
              <a:gd name="adj" fmla="val 2898"/>
            </a:avLst>
          </a:prstGeom>
          <a:solidFill>
            <a:srgbClr val="FF4343">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rPr>
              <a:t>It helps a manager gain insight to reign the functioning of the organization</a:t>
            </a:r>
          </a:p>
        </p:txBody>
      </p:sp>
      <p:sp>
        <p:nvSpPr>
          <p:cNvPr id="13" name="Rounded Rectangle 12"/>
          <p:cNvSpPr/>
          <p:nvPr/>
        </p:nvSpPr>
        <p:spPr>
          <a:xfrm>
            <a:off x="1691680" y="4437112"/>
            <a:ext cx="7272808" cy="1080120"/>
          </a:xfrm>
          <a:prstGeom prst="roundRect">
            <a:avLst>
              <a:gd name="adj" fmla="val 2898"/>
            </a:avLst>
          </a:prstGeom>
          <a:solidFill>
            <a:srgbClr val="FFC000">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rPr>
              <a:t>It helps a manager in implementing a general approach towards achieving the firm’s objectives</a:t>
            </a:r>
          </a:p>
        </p:txBody>
      </p:sp>
      <p:sp>
        <p:nvSpPr>
          <p:cNvPr id="14" name="Rounded Rectangle 13"/>
          <p:cNvSpPr/>
          <p:nvPr/>
        </p:nvSpPr>
        <p:spPr>
          <a:xfrm>
            <a:off x="1691680" y="5517232"/>
            <a:ext cx="7272808" cy="1188000"/>
          </a:xfrm>
          <a:prstGeom prst="roundRect">
            <a:avLst>
              <a:gd name="adj" fmla="val 2898"/>
            </a:avLst>
          </a:prstGeom>
          <a:solidFill>
            <a:srgbClr val="FFFF4F">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rPr>
              <a:t>It is a great rational and analytical tool</a:t>
            </a:r>
          </a:p>
        </p:txBody>
      </p:sp>
      <p:sp>
        <p:nvSpPr>
          <p:cNvPr id="15" name="TextBox 14"/>
          <p:cNvSpPr txBox="1">
            <a:spLocks noGrp="1" noSelect="1" noRot="1" noMove="1" noResize="1" noEditPoints="1" noAdjustHandles="1" noChangeArrowheads="1" noChangeShapeType="1" noTextEdit="1"/>
          </p:cNvSpPr>
          <p:nvPr>
            <p:custDataLst>
              <p:tags r:id="rId6"/>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5931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Left)">
                                      <p:cBhvr>
                                        <p:cTn id="7" dur="500"/>
                                        <p:tgtEl>
                                          <p:spTgt spid="7"/>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lide(fromRight)">
                                      <p:cBhvr>
                                        <p:cTn id="11" dur="500"/>
                                        <p:tgtEl>
                                          <p:spTgt spid="11"/>
                                        </p:tgtEl>
                                      </p:cBhvr>
                                    </p:animEffect>
                                  </p:childTnLst>
                                </p:cTn>
                              </p:par>
                            </p:childTnLst>
                          </p:cTn>
                        </p:par>
                        <p:par>
                          <p:cTn id="12" fill="hold">
                            <p:stCondLst>
                              <p:cond delay="1000"/>
                            </p:stCondLst>
                            <p:childTnLst>
                              <p:par>
                                <p:cTn id="13" presetID="12" presetClass="entr" presetSubtype="8" fill="hold" nodeType="afterEffect">
                                  <p:stCondLst>
                                    <p:cond delay="3500"/>
                                  </p:stCondLst>
                                  <p:childTnLst>
                                    <p:set>
                                      <p:cBhvr>
                                        <p:cTn id="14" dur="1" fill="hold">
                                          <p:stCondLst>
                                            <p:cond delay="0"/>
                                          </p:stCondLst>
                                        </p:cTn>
                                        <p:tgtEl>
                                          <p:spTgt spid="9"/>
                                        </p:tgtEl>
                                        <p:attrNameLst>
                                          <p:attrName>style.visibility</p:attrName>
                                        </p:attrNameLst>
                                      </p:cBhvr>
                                      <p:to>
                                        <p:strVal val="visible"/>
                                      </p:to>
                                    </p:set>
                                    <p:animEffect transition="in" filter="slide(fromLeft)">
                                      <p:cBhvr>
                                        <p:cTn id="15" dur="500"/>
                                        <p:tgtEl>
                                          <p:spTgt spid="9"/>
                                        </p:tgtEl>
                                      </p:cBhvr>
                                    </p:animEffect>
                                  </p:childTnLst>
                                </p:cTn>
                              </p:par>
                            </p:childTnLst>
                          </p:cTn>
                        </p:par>
                        <p:par>
                          <p:cTn id="16" fill="hold">
                            <p:stCondLst>
                              <p:cond delay="5000"/>
                            </p:stCondLst>
                            <p:childTnLst>
                              <p:par>
                                <p:cTn id="17" presetID="12" presetClass="entr" presetSubtype="2"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lide(fromRight)">
                                      <p:cBhvr>
                                        <p:cTn id="19" dur="500"/>
                                        <p:tgtEl>
                                          <p:spTgt spid="12"/>
                                        </p:tgtEl>
                                      </p:cBhvr>
                                    </p:animEffect>
                                  </p:childTnLst>
                                </p:cTn>
                              </p:par>
                            </p:childTnLst>
                          </p:cTn>
                        </p:par>
                        <p:par>
                          <p:cTn id="20" fill="hold">
                            <p:stCondLst>
                              <p:cond delay="5500"/>
                            </p:stCondLst>
                            <p:childTnLst>
                              <p:par>
                                <p:cTn id="21" presetID="12" presetClass="entr" presetSubtype="8" fill="hold" nodeType="afterEffect">
                                  <p:stCondLst>
                                    <p:cond delay="2000"/>
                                  </p:stCondLst>
                                  <p:childTnLst>
                                    <p:set>
                                      <p:cBhvr>
                                        <p:cTn id="22" dur="1" fill="hold">
                                          <p:stCondLst>
                                            <p:cond delay="0"/>
                                          </p:stCondLst>
                                        </p:cTn>
                                        <p:tgtEl>
                                          <p:spTgt spid="10"/>
                                        </p:tgtEl>
                                        <p:attrNameLst>
                                          <p:attrName>style.visibility</p:attrName>
                                        </p:attrNameLst>
                                      </p:cBhvr>
                                      <p:to>
                                        <p:strVal val="visible"/>
                                      </p:to>
                                    </p:set>
                                    <p:animEffect transition="in" filter="slide(fromLeft)">
                                      <p:cBhvr>
                                        <p:cTn id="23" dur="500"/>
                                        <p:tgtEl>
                                          <p:spTgt spid="10"/>
                                        </p:tgtEl>
                                      </p:cBhvr>
                                    </p:animEffect>
                                  </p:childTnLst>
                                </p:cTn>
                              </p:par>
                            </p:childTnLst>
                          </p:cTn>
                        </p:par>
                        <p:par>
                          <p:cTn id="24" fill="hold">
                            <p:stCondLst>
                              <p:cond delay="8000"/>
                            </p:stCondLst>
                            <p:childTnLst>
                              <p:par>
                                <p:cTn id="25" presetID="12" presetClass="entr" presetSubtype="2"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lide(fromRight)">
                                      <p:cBhvr>
                                        <p:cTn id="27" dur="500"/>
                                        <p:tgtEl>
                                          <p:spTgt spid="13"/>
                                        </p:tgtEl>
                                      </p:cBhvr>
                                    </p:animEffect>
                                  </p:childTnLst>
                                </p:cTn>
                              </p:par>
                            </p:childTnLst>
                          </p:cTn>
                        </p:par>
                        <p:par>
                          <p:cTn id="28" fill="hold">
                            <p:stCondLst>
                              <p:cond delay="8500"/>
                            </p:stCondLst>
                            <p:childTnLst>
                              <p:par>
                                <p:cTn id="29" presetID="12" presetClass="entr" presetSubtype="8" fill="hold" nodeType="afterEffect">
                                  <p:stCondLst>
                                    <p:cond delay="2000"/>
                                  </p:stCondLst>
                                  <p:childTnLst>
                                    <p:set>
                                      <p:cBhvr>
                                        <p:cTn id="30" dur="1" fill="hold">
                                          <p:stCondLst>
                                            <p:cond delay="0"/>
                                          </p:stCondLst>
                                        </p:cTn>
                                        <p:tgtEl>
                                          <p:spTgt spid="8"/>
                                        </p:tgtEl>
                                        <p:attrNameLst>
                                          <p:attrName>style.visibility</p:attrName>
                                        </p:attrNameLst>
                                      </p:cBhvr>
                                      <p:to>
                                        <p:strVal val="visible"/>
                                      </p:to>
                                    </p:set>
                                    <p:animEffect transition="in" filter="slide(fromLeft)">
                                      <p:cBhvr>
                                        <p:cTn id="31" dur="500"/>
                                        <p:tgtEl>
                                          <p:spTgt spid="8"/>
                                        </p:tgtEl>
                                      </p:cBhvr>
                                    </p:animEffect>
                                  </p:childTnLst>
                                </p:cTn>
                              </p:par>
                            </p:childTnLst>
                          </p:cTn>
                        </p:par>
                        <p:par>
                          <p:cTn id="32" fill="hold">
                            <p:stCondLst>
                              <p:cond delay="11000"/>
                            </p:stCondLst>
                            <p:childTnLst>
                              <p:par>
                                <p:cTn id="33" presetID="12" presetClass="entr" presetSubtype="2"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slide(fromRight)">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8165304_xl.jpg"/>
          <p:cNvPicPr>
            <a:picLocks noGrp="1" noSelect="1" noRot="1" noMove="1" noResize="1" noEditPoints="1" noAdjustHandles="1" noChangeArrowheads="1" noChangeShapeType="1"/>
          </p:cNvPicPr>
          <p:nvPr>
            <p:custDataLst>
              <p:tags r:id="rId2"/>
            </p:custDataLst>
          </p:nvPr>
        </p:nvPicPr>
        <p:blipFill>
          <a:blip r:embed="rId5" cstate="email"/>
          <a:srcRect/>
          <a:stretch>
            <a:fillRect/>
          </a:stretch>
        </p:blipFill>
        <p:spPr>
          <a:xfrm>
            <a:off x="864096" y="794699"/>
            <a:ext cx="7164288" cy="6063301"/>
          </a:xfrm>
          <a:prstGeom prst="rect">
            <a:avLst/>
          </a:prstGeom>
        </p:spPr>
      </p:pic>
      <p:sp>
        <p:nvSpPr>
          <p:cNvPr id="7" name="Textfeld 4"/>
          <p:cNvSpPr txBox="1"/>
          <p:nvPr/>
        </p:nvSpPr>
        <p:spPr bwMode="gray">
          <a:xfrm rot="21540000">
            <a:off x="1618880" y="1508626"/>
            <a:ext cx="3601109" cy="1446550"/>
          </a:xfrm>
          <a:prstGeom prst="rect">
            <a:avLst/>
          </a:prstGeom>
          <a:noFill/>
        </p:spPr>
        <p:txBody>
          <a:bodyPr wrap="square" rtlCol="0">
            <a:spAutoFit/>
          </a:bodyPr>
          <a:lstStyle/>
          <a:p>
            <a:pPr algn="ctr"/>
            <a:r>
              <a:rPr lang="en-IN" sz="2200" b="1" dirty="0">
                <a:solidFill>
                  <a:srgbClr val="0070C0"/>
                </a:solidFill>
                <a:latin typeface="Segoe Print" pitchFamily="2" charset="0"/>
              </a:rPr>
              <a:t>Let us now practice all that you have learned about Introduction to Managerial Economics.</a:t>
            </a:r>
            <a:endParaRPr lang="en-US" sz="2200" b="1" dirty="0">
              <a:solidFill>
                <a:srgbClr val="0070C0"/>
              </a:solidFill>
              <a:latin typeface="Segoe Print" pitchFamily="2" charset="0"/>
            </a:endParaRP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Practice</a:t>
              </a:r>
              <a:endParaRPr lang="en-IN" sz="3200" dirty="0"/>
            </a:p>
          </p:txBody>
        </p:sp>
      </p:gr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56379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Purpose of Managerial Economics</a:t>
              </a:r>
              <a:endParaRPr lang="en-IN" sz="3200" dirty="0"/>
            </a:p>
          </p:txBody>
        </p:sp>
      </p:grpSp>
      <p:sp>
        <p:nvSpPr>
          <p:cNvPr id="6" name="TextBox 5"/>
          <p:cNvSpPr txBox="1"/>
          <p:nvPr/>
        </p:nvSpPr>
        <p:spPr>
          <a:xfrm>
            <a:off x="251520" y="980728"/>
            <a:ext cx="8892480" cy="1323439"/>
          </a:xfrm>
          <a:prstGeom prst="rect">
            <a:avLst/>
          </a:prstGeom>
          <a:noFill/>
        </p:spPr>
        <p:txBody>
          <a:bodyPr wrap="square" rtlCol="0">
            <a:spAutoFit/>
          </a:bodyPr>
          <a:lstStyle/>
          <a:p>
            <a:r>
              <a:rPr lang="en-IN" sz="2000" dirty="0"/>
              <a:t>Managerial Economics is useful wherever there are scarce resources and it helps to ensure that managers make effective and efficient decisions concerning customers, suppliers, competitors as well as within an organization. The fact of scarcity of resources gives rise to the following three fundamental questions:</a:t>
            </a:r>
          </a:p>
        </p:txBody>
      </p:sp>
      <p:grpSp>
        <p:nvGrpSpPr>
          <p:cNvPr id="7" name="Group 11"/>
          <p:cNvGrpSpPr/>
          <p:nvPr/>
        </p:nvGrpSpPr>
        <p:grpSpPr>
          <a:xfrm>
            <a:off x="6264504" y="4438438"/>
            <a:ext cx="2844000" cy="1260000"/>
            <a:chOff x="323528" y="3140968"/>
            <a:chExt cx="2952328" cy="2160240"/>
          </a:xfrm>
        </p:grpSpPr>
        <p:grpSp>
          <p:nvGrpSpPr>
            <p:cNvPr id="8" name="Group 9"/>
            <p:cNvGrpSpPr/>
            <p:nvPr/>
          </p:nvGrpSpPr>
          <p:grpSpPr>
            <a:xfrm>
              <a:off x="323528" y="3140968"/>
              <a:ext cx="2952328" cy="2160240"/>
              <a:chOff x="1763688" y="2708920"/>
              <a:chExt cx="5270808" cy="2160240"/>
            </a:xfrm>
          </p:grpSpPr>
          <p:pic>
            <p:nvPicPr>
              <p:cNvPr id="10" name="Picture 7" descr="paper.jpg"/>
              <p:cNvPicPr>
                <a:picLocks noChangeAspect="1"/>
              </p:cNvPicPr>
              <p:nvPr/>
            </p:nvPicPr>
            <p:blipFill>
              <a:blip r:embed="rId8" cstate="email"/>
              <a:srcRect/>
              <a:stretch>
                <a:fillRect/>
              </a:stretch>
            </p:blipFill>
            <p:spPr>
              <a:xfrm>
                <a:off x="1763688" y="2708920"/>
                <a:ext cx="5270808" cy="2160240"/>
              </a:xfrm>
              <a:prstGeom prst="rect">
                <a:avLst/>
              </a:prstGeom>
            </p:spPr>
          </p:pic>
          <p:sp>
            <p:nvSpPr>
              <p:cNvPr id="11" name="Rectangle 10"/>
              <p:cNvSpPr/>
              <p:nvPr/>
            </p:nvSpPr>
            <p:spPr>
              <a:xfrm>
                <a:off x="1907705" y="2852936"/>
                <a:ext cx="4968552" cy="1872208"/>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9" name="TextBox 8"/>
            <p:cNvSpPr txBox="1"/>
            <p:nvPr/>
          </p:nvSpPr>
          <p:spPr>
            <a:xfrm>
              <a:off x="539552" y="3899735"/>
              <a:ext cx="2520280" cy="1213654"/>
            </a:xfrm>
            <a:prstGeom prst="rect">
              <a:avLst/>
            </a:prstGeom>
            <a:noFill/>
          </p:spPr>
          <p:txBody>
            <a:bodyPr wrap="square" rtlCol="0">
              <a:spAutoFit/>
            </a:bodyPr>
            <a:lstStyle/>
            <a:p>
              <a:pPr algn="ctr"/>
              <a:r>
                <a:rPr lang="en-IN" sz="2000" b="1" dirty="0"/>
                <a:t>For whom to produce?</a:t>
              </a:r>
            </a:p>
          </p:txBody>
        </p:sp>
      </p:grpSp>
      <p:grpSp>
        <p:nvGrpSpPr>
          <p:cNvPr id="12" name="Group 19"/>
          <p:cNvGrpSpPr/>
          <p:nvPr/>
        </p:nvGrpSpPr>
        <p:grpSpPr>
          <a:xfrm>
            <a:off x="3203848" y="4438438"/>
            <a:ext cx="2844000" cy="1260000"/>
            <a:chOff x="323528" y="3140968"/>
            <a:chExt cx="2952328" cy="2160240"/>
          </a:xfrm>
        </p:grpSpPr>
        <p:grpSp>
          <p:nvGrpSpPr>
            <p:cNvPr id="13" name="Group 9"/>
            <p:cNvGrpSpPr/>
            <p:nvPr/>
          </p:nvGrpSpPr>
          <p:grpSpPr>
            <a:xfrm>
              <a:off x="323528" y="3140968"/>
              <a:ext cx="2952328" cy="2160240"/>
              <a:chOff x="1763688" y="2708920"/>
              <a:chExt cx="5270808" cy="2160240"/>
            </a:xfrm>
          </p:grpSpPr>
          <p:pic>
            <p:nvPicPr>
              <p:cNvPr id="15" name="Picture 7" descr="paper.jpg"/>
              <p:cNvPicPr>
                <a:picLocks noChangeAspect="1"/>
              </p:cNvPicPr>
              <p:nvPr/>
            </p:nvPicPr>
            <p:blipFill>
              <a:blip r:embed="rId8" cstate="email"/>
              <a:srcRect/>
              <a:stretch>
                <a:fillRect/>
              </a:stretch>
            </p:blipFill>
            <p:spPr>
              <a:xfrm>
                <a:off x="1763688" y="2708920"/>
                <a:ext cx="5270808" cy="2160240"/>
              </a:xfrm>
              <a:prstGeom prst="rect">
                <a:avLst/>
              </a:prstGeom>
            </p:spPr>
          </p:pic>
          <p:sp>
            <p:nvSpPr>
              <p:cNvPr id="16" name="Rectangle 15"/>
              <p:cNvSpPr/>
              <p:nvPr/>
            </p:nvSpPr>
            <p:spPr>
              <a:xfrm>
                <a:off x="1907705" y="2852936"/>
                <a:ext cx="4968552" cy="1872208"/>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4" name="TextBox 13"/>
            <p:cNvSpPr txBox="1"/>
            <p:nvPr/>
          </p:nvSpPr>
          <p:spPr>
            <a:xfrm>
              <a:off x="539552" y="3899737"/>
              <a:ext cx="2520280" cy="707885"/>
            </a:xfrm>
            <a:prstGeom prst="rect">
              <a:avLst/>
            </a:prstGeom>
            <a:noFill/>
          </p:spPr>
          <p:txBody>
            <a:bodyPr wrap="square" rtlCol="0">
              <a:spAutoFit/>
            </a:bodyPr>
            <a:lstStyle/>
            <a:p>
              <a:pPr algn="ctr"/>
              <a:r>
                <a:rPr lang="en-IN" sz="2000" b="1" dirty="0"/>
                <a:t>How to produce?</a:t>
              </a:r>
            </a:p>
          </p:txBody>
        </p:sp>
      </p:grpSp>
      <p:grpSp>
        <p:nvGrpSpPr>
          <p:cNvPr id="17" name="Group 11"/>
          <p:cNvGrpSpPr/>
          <p:nvPr/>
        </p:nvGrpSpPr>
        <p:grpSpPr>
          <a:xfrm>
            <a:off x="107504" y="4438438"/>
            <a:ext cx="2844000" cy="1260000"/>
            <a:chOff x="323528" y="3140968"/>
            <a:chExt cx="2952328" cy="2160240"/>
          </a:xfrm>
        </p:grpSpPr>
        <p:grpSp>
          <p:nvGrpSpPr>
            <p:cNvPr id="18" name="Group 9"/>
            <p:cNvGrpSpPr/>
            <p:nvPr/>
          </p:nvGrpSpPr>
          <p:grpSpPr>
            <a:xfrm>
              <a:off x="323528" y="3140968"/>
              <a:ext cx="2952328" cy="2160240"/>
              <a:chOff x="1763688" y="2708920"/>
              <a:chExt cx="5270808" cy="2160240"/>
            </a:xfrm>
          </p:grpSpPr>
          <p:pic>
            <p:nvPicPr>
              <p:cNvPr id="20" name="Picture 7" descr="paper.jpg"/>
              <p:cNvPicPr>
                <a:picLocks noChangeAspect="1"/>
              </p:cNvPicPr>
              <p:nvPr/>
            </p:nvPicPr>
            <p:blipFill>
              <a:blip r:embed="rId8" cstate="email"/>
              <a:srcRect/>
              <a:stretch>
                <a:fillRect/>
              </a:stretch>
            </p:blipFill>
            <p:spPr>
              <a:xfrm>
                <a:off x="1763688" y="2708920"/>
                <a:ext cx="5270808" cy="2160240"/>
              </a:xfrm>
              <a:prstGeom prst="rect">
                <a:avLst/>
              </a:prstGeom>
            </p:spPr>
          </p:pic>
          <p:sp>
            <p:nvSpPr>
              <p:cNvPr id="21" name="Rectangle 20"/>
              <p:cNvSpPr/>
              <p:nvPr/>
            </p:nvSpPr>
            <p:spPr>
              <a:xfrm>
                <a:off x="1907705" y="2852936"/>
                <a:ext cx="4968552" cy="1872208"/>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9" name="TextBox 18"/>
            <p:cNvSpPr txBox="1"/>
            <p:nvPr/>
          </p:nvSpPr>
          <p:spPr>
            <a:xfrm>
              <a:off x="539552" y="3899737"/>
              <a:ext cx="2520280" cy="707885"/>
            </a:xfrm>
            <a:prstGeom prst="rect">
              <a:avLst/>
            </a:prstGeom>
            <a:noFill/>
          </p:spPr>
          <p:txBody>
            <a:bodyPr wrap="square" rtlCol="0">
              <a:spAutoFit/>
            </a:bodyPr>
            <a:lstStyle/>
            <a:p>
              <a:pPr algn="ctr"/>
              <a:r>
                <a:rPr lang="en-IN" sz="2000" b="1" dirty="0"/>
                <a:t>What to produce?</a:t>
              </a:r>
            </a:p>
          </p:txBody>
        </p:sp>
      </p:grpSp>
      <p:pic>
        <p:nvPicPr>
          <p:cNvPr id="22" name="Picture 21" descr="offline.png"/>
          <p:cNvPicPr>
            <a:picLocks noGrp="1" noSelect="1" noRot="1" noMove="1" noResize="1" noEditPoints="1" noAdjustHandles="1" noChangeArrowheads="1" noChangeShapeType="1"/>
          </p:cNvPicPr>
          <p:nvPr>
            <p:custDataLst>
              <p:tags r:id="rId2"/>
            </p:custDataLst>
          </p:nvPr>
        </p:nvPicPr>
        <p:blipFill>
          <a:blip r:embed="rId9" cstate="print"/>
          <a:stretch>
            <a:fillRect/>
          </a:stretch>
        </p:blipFill>
        <p:spPr>
          <a:xfrm>
            <a:off x="-180528" y="2278198"/>
            <a:ext cx="2736000" cy="2736000"/>
          </a:xfrm>
          <a:prstGeom prst="rect">
            <a:avLst/>
          </a:prstGeom>
        </p:spPr>
      </p:pic>
      <p:pic>
        <p:nvPicPr>
          <p:cNvPr id="23" name="Picture 22" descr="online.png"/>
          <p:cNvPicPr>
            <a:picLocks noGrp="1" noSelect="1" noRot="1" noMove="1" noResize="1" noEditPoints="1" noAdjustHandles="1" noChangeArrowheads="1" noChangeShapeType="1"/>
          </p:cNvPicPr>
          <p:nvPr>
            <p:custDataLst>
              <p:tags r:id="rId3"/>
            </p:custDataLst>
          </p:nvPr>
        </p:nvPicPr>
        <p:blipFill>
          <a:blip r:embed="rId10" cstate="print"/>
          <a:stretch>
            <a:fillRect/>
          </a:stretch>
        </p:blipFill>
        <p:spPr>
          <a:xfrm>
            <a:off x="2843808" y="2278198"/>
            <a:ext cx="2736000" cy="2736000"/>
          </a:xfrm>
          <a:prstGeom prst="rect">
            <a:avLst/>
          </a:prstGeom>
        </p:spPr>
      </p:pic>
      <p:pic>
        <p:nvPicPr>
          <p:cNvPr id="24" name="Picture 23" descr="online_girl.png"/>
          <p:cNvPicPr>
            <a:picLocks noGrp="1" noSelect="1" noRot="1" noMove="1" noResize="1" noEditPoints="1" noAdjustHandles="1" noChangeArrowheads="1" noChangeShapeType="1"/>
          </p:cNvPicPr>
          <p:nvPr>
            <p:custDataLst>
              <p:tags r:id="rId4"/>
            </p:custDataLst>
          </p:nvPr>
        </p:nvPicPr>
        <p:blipFill>
          <a:blip r:embed="rId11" cstate="print"/>
          <a:stretch>
            <a:fillRect/>
          </a:stretch>
        </p:blipFill>
        <p:spPr>
          <a:xfrm>
            <a:off x="5940152" y="2269555"/>
            <a:ext cx="2736000" cy="2736000"/>
          </a:xfrm>
          <a:prstGeom prst="rect">
            <a:avLst/>
          </a:prstGeom>
        </p:spPr>
      </p:pic>
      <p:sp>
        <p:nvSpPr>
          <p:cNvPr id="25" name="TextBox 24"/>
          <p:cNvSpPr txBox="1"/>
          <p:nvPr/>
        </p:nvSpPr>
        <p:spPr>
          <a:xfrm>
            <a:off x="236210" y="5782438"/>
            <a:ext cx="8771602" cy="1015663"/>
          </a:xfrm>
          <a:prstGeom prst="rect">
            <a:avLst/>
          </a:prstGeom>
          <a:noFill/>
        </p:spPr>
        <p:txBody>
          <a:bodyPr wrap="square" rtlCol="0">
            <a:spAutoFit/>
          </a:bodyPr>
          <a:lstStyle/>
          <a:p>
            <a:r>
              <a:rPr lang="en-IN" sz="2000" dirty="0"/>
              <a:t>The purpose of use of Managerial Economics principles in a firm is to answer these questions. Let us try to understand how a manager can use Managerial Economics principles to answer the three questions.</a:t>
            </a:r>
          </a:p>
        </p:txBody>
      </p:sp>
      <p:sp>
        <p:nvSpPr>
          <p:cNvPr id="26" name="TextBox 25"/>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26969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60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childTnLst>
                          </p:cTn>
                        </p:par>
                        <p:par>
                          <p:cTn id="11" fill="hold">
                            <p:stCondLst>
                              <p:cond delay="7000"/>
                            </p:stCondLst>
                            <p:childTnLst>
                              <p:par>
                                <p:cTn id="12" presetID="26" presetClass="emph" presetSubtype="0" fill="hold" nodeType="afterEffect">
                                  <p:stCondLst>
                                    <p:cond delay="0"/>
                                  </p:stCondLst>
                                  <p:childTnLst>
                                    <p:animEffect transition="out" filter="fade">
                                      <p:cBhvr>
                                        <p:cTn id="13" dur="500" tmFilter="0, 0; .2, .5; .8, .5; 1, 0"/>
                                        <p:tgtEl>
                                          <p:spTgt spid="22"/>
                                        </p:tgtEl>
                                      </p:cBhvr>
                                    </p:animEffect>
                                    <p:animScale>
                                      <p:cBhvr>
                                        <p:cTn id="14" dur="250" autoRev="1" fill="hold"/>
                                        <p:tgtEl>
                                          <p:spTgt spid="22"/>
                                        </p:tgtEl>
                                      </p:cBhvr>
                                      <p:by x="105000" y="105000"/>
                                    </p:animScale>
                                  </p:childTnLst>
                                </p:cTn>
                              </p:par>
                            </p:childTnLst>
                          </p:cTn>
                        </p:par>
                        <p:par>
                          <p:cTn id="15" fill="hold">
                            <p:stCondLst>
                              <p:cond delay="7500"/>
                            </p:stCondLst>
                            <p:childTnLst>
                              <p:par>
                                <p:cTn id="16" presetID="47"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par>
                          <p:cTn id="21" fill="hold">
                            <p:stCondLst>
                              <p:cond delay="8500"/>
                            </p:stCondLst>
                            <p:childTnLst>
                              <p:par>
                                <p:cTn id="22" presetID="10" presetClass="entr" presetSubtype="0" fill="hold" nodeType="afterEffect">
                                  <p:stCondLst>
                                    <p:cond delay="10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childTnLst>
                                </p:cTn>
                              </p:par>
                            </p:childTnLst>
                          </p:cTn>
                        </p:par>
                        <p:par>
                          <p:cTn id="25" fill="hold">
                            <p:stCondLst>
                              <p:cond delay="10500"/>
                            </p:stCondLst>
                            <p:childTnLst>
                              <p:par>
                                <p:cTn id="26" presetID="26" presetClass="emph" presetSubtype="0" fill="hold" nodeType="afterEffect">
                                  <p:stCondLst>
                                    <p:cond delay="0"/>
                                  </p:stCondLst>
                                  <p:childTnLst>
                                    <p:animEffect transition="out" filter="fade">
                                      <p:cBhvr>
                                        <p:cTn id="27" dur="500" tmFilter="0, 0; .2, .5; .8, .5; 1, 0"/>
                                        <p:tgtEl>
                                          <p:spTgt spid="23"/>
                                        </p:tgtEl>
                                      </p:cBhvr>
                                    </p:animEffect>
                                    <p:animScale>
                                      <p:cBhvr>
                                        <p:cTn id="28" dur="250" autoRev="1" fill="hold"/>
                                        <p:tgtEl>
                                          <p:spTgt spid="23"/>
                                        </p:tgtEl>
                                      </p:cBhvr>
                                      <p:by x="105000" y="105000"/>
                                    </p:animScale>
                                  </p:childTnLst>
                                </p:cTn>
                              </p:par>
                            </p:childTnLst>
                          </p:cTn>
                        </p:par>
                        <p:par>
                          <p:cTn id="29" fill="hold">
                            <p:stCondLst>
                              <p:cond delay="11000"/>
                            </p:stCondLst>
                            <p:childTnLst>
                              <p:par>
                                <p:cTn id="30" presetID="47"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par>
                          <p:cTn id="35" fill="hold">
                            <p:stCondLst>
                              <p:cond delay="12000"/>
                            </p:stCondLst>
                            <p:childTnLst>
                              <p:par>
                                <p:cTn id="36" presetID="10" presetClass="entr" presetSubtype="0" fill="hold" nodeType="afterEffect">
                                  <p:stCondLst>
                                    <p:cond delay="1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000"/>
                                        <p:tgtEl>
                                          <p:spTgt spid="24"/>
                                        </p:tgtEl>
                                      </p:cBhvr>
                                    </p:animEffect>
                                  </p:childTnLst>
                                </p:cTn>
                              </p:par>
                            </p:childTnLst>
                          </p:cTn>
                        </p:par>
                        <p:par>
                          <p:cTn id="39" fill="hold">
                            <p:stCondLst>
                              <p:cond delay="14000"/>
                            </p:stCondLst>
                            <p:childTnLst>
                              <p:par>
                                <p:cTn id="40" presetID="26" presetClass="emph" presetSubtype="0" fill="hold" nodeType="afterEffect">
                                  <p:stCondLst>
                                    <p:cond delay="0"/>
                                  </p:stCondLst>
                                  <p:childTnLst>
                                    <p:animEffect transition="out" filter="fade">
                                      <p:cBhvr>
                                        <p:cTn id="41" dur="500" tmFilter="0, 0; .2, .5; .8, .5; 1, 0"/>
                                        <p:tgtEl>
                                          <p:spTgt spid="24"/>
                                        </p:tgtEl>
                                      </p:cBhvr>
                                    </p:animEffect>
                                    <p:animScale>
                                      <p:cBhvr>
                                        <p:cTn id="42" dur="250" autoRev="1" fill="hold"/>
                                        <p:tgtEl>
                                          <p:spTgt spid="24"/>
                                        </p:tgtEl>
                                      </p:cBhvr>
                                      <p:by x="105000" y="105000"/>
                                    </p:animScale>
                                  </p:childTnLst>
                                </p:cTn>
                              </p:par>
                            </p:childTnLst>
                          </p:cTn>
                        </p:par>
                        <p:par>
                          <p:cTn id="43" fill="hold">
                            <p:stCondLst>
                              <p:cond delay="14500"/>
                            </p:stCondLst>
                            <p:childTnLst>
                              <p:par>
                                <p:cTn id="44" presetID="47"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par>
                          <p:cTn id="49" fill="hold">
                            <p:stCondLst>
                              <p:cond delay="15500"/>
                            </p:stCondLst>
                            <p:childTnLst>
                              <p:par>
                                <p:cTn id="50" presetID="10" presetClass="entr" presetSubtype="0" fill="hold" grpId="0" nodeType="afterEffect">
                                  <p:stCondLst>
                                    <p:cond delay="100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ckg_wood_table.jpg"/>
          <p:cNvPicPr>
            <a:picLocks noGrp="1" noSelect="1" noRot="1" noMove="1" noResize="1" noEditPoints="1" noAdjustHandles="1" noChangeArrowheads="1" noChangeShapeType="1"/>
          </p:cNvPicPr>
          <p:nvPr>
            <p:custDataLst>
              <p:tags r:id="rId2"/>
            </p:custDataLst>
          </p:nvPr>
        </p:nvPicPr>
        <p:blipFill>
          <a:blip r:embed="rId9" cstate="print">
            <a:lum bright="20000" contrast="-20000"/>
          </a:blip>
          <a:srcRect/>
          <a:stretch>
            <a:fillRect/>
          </a:stretch>
        </p:blipFill>
        <p:spPr>
          <a:xfrm>
            <a:off x="0" y="864096"/>
            <a:ext cx="9171606" cy="6012000"/>
          </a:xfrm>
          <a:prstGeom prst="rect">
            <a:avLst/>
          </a:prstGeom>
        </p:spPr>
      </p:pic>
      <p:pic>
        <p:nvPicPr>
          <p:cNvPr id="7" name="Picture 6" descr="Asus-M530W-icon.png"/>
          <p:cNvPicPr>
            <a:picLocks noGrp="1" noSelect="1" noRot="1" noMove="1" noResize="1" noEditPoints="1" noAdjustHandles="1" noChangeArrowheads="1" noChangeShapeType="1"/>
          </p:cNvPicPr>
          <p:nvPr>
            <p:custDataLst>
              <p:tags r:id="rId3"/>
            </p:custDataLst>
          </p:nvPr>
        </p:nvPicPr>
        <p:blipFill>
          <a:blip r:embed="rId10" cstate="print"/>
          <a:stretch>
            <a:fillRect/>
          </a:stretch>
        </p:blipFill>
        <p:spPr>
          <a:xfrm rot="1010114">
            <a:off x="-2333" y="1234475"/>
            <a:ext cx="2675782" cy="2880482"/>
          </a:xfrm>
          <a:prstGeom prst="rect">
            <a:avLst/>
          </a:prstGeom>
        </p:spPr>
      </p:pic>
      <p:pic>
        <p:nvPicPr>
          <p:cNvPr id="11" name="Picture 10" descr="8175CK.jpg"/>
          <p:cNvPicPr>
            <a:picLocks noGrp="1" noSelect="1" noRot="1" noMove="1" noResize="1" noEditPoints="1" noAdjustHandles="1" noChangeArrowheads="1" noChangeShapeType="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a:xfrm>
            <a:off x="2570092" y="1027860"/>
            <a:ext cx="4882228" cy="5986183"/>
          </a:xfrm>
          <a:prstGeom prst="rect">
            <a:avLst/>
          </a:prstGeom>
        </p:spPr>
      </p:pic>
      <p:sp>
        <p:nvSpPr>
          <p:cNvPr id="12" name="Snip and Round Single Corner Rectangle 11"/>
          <p:cNvSpPr/>
          <p:nvPr/>
        </p:nvSpPr>
        <p:spPr>
          <a:xfrm>
            <a:off x="6847594" y="1473402"/>
            <a:ext cx="403537" cy="1101314"/>
          </a:xfrm>
          <a:prstGeom prst="snipRoundRect">
            <a:avLst>
              <a:gd name="adj1" fmla="val 16667"/>
              <a:gd name="adj2" fmla="val 35876"/>
            </a:avLst>
          </a:prstGeom>
          <a:solidFill>
            <a:srgbClr val="FF7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Snip and Round Single Corner Rectangle 12"/>
          <p:cNvSpPr/>
          <p:nvPr/>
        </p:nvSpPr>
        <p:spPr>
          <a:xfrm>
            <a:off x="6847588" y="2574716"/>
            <a:ext cx="403537" cy="1101314"/>
          </a:xfrm>
          <a:prstGeom prst="snipRoundRect">
            <a:avLst>
              <a:gd name="adj1" fmla="val 16667"/>
              <a:gd name="adj2" fmla="val 3587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Snip and Round Single Corner Rectangle 13"/>
          <p:cNvSpPr/>
          <p:nvPr/>
        </p:nvSpPr>
        <p:spPr>
          <a:xfrm>
            <a:off x="6847585" y="3676030"/>
            <a:ext cx="403537" cy="1101314"/>
          </a:xfrm>
          <a:prstGeom prst="snipRoundRect">
            <a:avLst>
              <a:gd name="adj1" fmla="val 16667"/>
              <a:gd name="adj2" fmla="val 358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Snip and Round Single Corner Rectangle 14"/>
          <p:cNvSpPr/>
          <p:nvPr/>
        </p:nvSpPr>
        <p:spPr>
          <a:xfrm>
            <a:off x="6847586" y="4777344"/>
            <a:ext cx="403537" cy="1101314"/>
          </a:xfrm>
          <a:prstGeom prst="snipRoundRect">
            <a:avLst>
              <a:gd name="adj1" fmla="val 16667"/>
              <a:gd name="adj2" fmla="val 358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p:cNvSpPr txBox="1"/>
          <p:nvPr/>
        </p:nvSpPr>
        <p:spPr>
          <a:xfrm>
            <a:off x="2812215" y="1556792"/>
            <a:ext cx="3793248" cy="4708981"/>
          </a:xfrm>
          <a:prstGeom prst="rect">
            <a:avLst/>
          </a:prstGeom>
          <a:noFill/>
        </p:spPr>
        <p:txBody>
          <a:bodyPr wrap="square" rtlCol="0">
            <a:spAutoFit/>
          </a:bodyPr>
          <a:lstStyle/>
          <a:p>
            <a:r>
              <a:rPr lang="en-IN" sz="2000" dirty="0"/>
              <a:t>Choose any product of your choice. Now research on the Internet and in the market to find the demand trends for your chosen product. Then, answer the following questions based on your research: </a:t>
            </a:r>
          </a:p>
          <a:p>
            <a:endParaRPr lang="en-IN" sz="2000" dirty="0"/>
          </a:p>
          <a:p>
            <a:pPr marL="342900" indent="-342900">
              <a:buFont typeface="Arial" panose="020B0604020202020204" pitchFamily="34" charset="0"/>
              <a:buChar char="•"/>
            </a:pPr>
            <a:r>
              <a:rPr lang="en-IN" sz="2000" dirty="0"/>
              <a:t>What kind of trend is seen in the demand of the chosen product?</a:t>
            </a:r>
          </a:p>
          <a:p>
            <a:pPr marL="342900" indent="-342900">
              <a:buFont typeface="Arial" panose="020B0604020202020204" pitchFamily="34" charset="0"/>
              <a:buChar char="•"/>
            </a:pPr>
            <a:r>
              <a:rPr lang="en-IN" sz="2000" dirty="0"/>
              <a:t>Is the supply of the product elastic or inelastic?</a:t>
            </a:r>
          </a:p>
          <a:p>
            <a:pPr marL="342900" indent="-342900">
              <a:buFont typeface="Arial" panose="020B0604020202020204" pitchFamily="34" charset="0"/>
              <a:buChar char="•"/>
            </a:pPr>
            <a:r>
              <a:rPr lang="en-IN" sz="2000" dirty="0"/>
              <a:t>What kind of product is it – perishable or non perishable?</a:t>
            </a:r>
          </a:p>
        </p:txBody>
      </p:sp>
      <p:pic>
        <p:nvPicPr>
          <p:cNvPr id="16" name="Picture 15" descr="pencil.png"/>
          <p:cNvPicPr>
            <a:picLocks noGrp="1" noSelect="1" noRot="1" noMove="1" noResize="1" noEditPoints="1" noAdjustHandles="1" noChangeArrowheads="1" noChangeShapeType="1"/>
          </p:cNvPicPr>
          <p:nvPr>
            <p:custDataLst>
              <p:tags r:id="rId5"/>
            </p:custDataLst>
          </p:nvPr>
        </p:nvPicPr>
        <p:blipFill>
          <a:blip r:embed="rId12" cstate="email"/>
          <a:srcRect/>
          <a:stretch>
            <a:fillRect/>
          </a:stretch>
        </p:blipFill>
        <p:spPr>
          <a:xfrm rot="6502768">
            <a:off x="5351974" y="1930747"/>
            <a:ext cx="5180077" cy="4015383"/>
          </a:xfrm>
          <a:prstGeom prst="rect">
            <a:avLst/>
          </a:prstGeom>
        </p:spPr>
      </p:pic>
      <p:grpSp>
        <p:nvGrpSpPr>
          <p:cNvPr id="18" name="Group 38"/>
          <p:cNvGrpSpPr/>
          <p:nvPr/>
        </p:nvGrpSpPr>
        <p:grpSpPr>
          <a:xfrm>
            <a:off x="318086" y="4322655"/>
            <a:ext cx="2452570" cy="2261116"/>
            <a:chOff x="318086" y="4322655"/>
            <a:chExt cx="2452570" cy="2261116"/>
          </a:xfrm>
        </p:grpSpPr>
        <p:grpSp>
          <p:nvGrpSpPr>
            <p:cNvPr id="20" name="Gruppe 95"/>
            <p:cNvGrpSpPr>
              <a:grpSpLocks/>
            </p:cNvGrpSpPr>
            <p:nvPr/>
          </p:nvGrpSpPr>
          <p:grpSpPr bwMode="auto">
            <a:xfrm rot="1004939">
              <a:off x="318086" y="4322655"/>
              <a:ext cx="2037237" cy="2261116"/>
              <a:chOff x="819631" y="1558980"/>
              <a:chExt cx="2860022" cy="2859741"/>
            </a:xfrm>
          </p:grpSpPr>
          <p:sp>
            <p:nvSpPr>
              <p:cNvPr id="26" name="Rektangel 97"/>
              <p:cNvSpPr>
                <a:spLocks noChangeArrowheads="1"/>
              </p:cNvSpPr>
              <p:nvPr/>
            </p:nvSpPr>
            <p:spPr bwMode="auto">
              <a:xfrm rot="19981618">
                <a:off x="819631" y="1558980"/>
                <a:ext cx="2860022" cy="2859741"/>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27" name="Rektangel 98"/>
              <p:cNvSpPr>
                <a:spLocks noChangeArrowheads="1"/>
              </p:cNvSpPr>
              <p:nvPr/>
            </p:nvSpPr>
            <p:spPr bwMode="auto">
              <a:xfrm rot="20004637">
                <a:off x="843660" y="1720389"/>
                <a:ext cx="2599587" cy="2116621"/>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grpSp>
          <p:nvGrpSpPr>
            <p:cNvPr id="21" name="Group 46"/>
            <p:cNvGrpSpPr/>
            <p:nvPr/>
          </p:nvGrpSpPr>
          <p:grpSpPr>
            <a:xfrm rot="20161645">
              <a:off x="2158656" y="6057774"/>
              <a:ext cx="612000" cy="252000"/>
              <a:chOff x="1475656" y="2420888"/>
              <a:chExt cx="2160240" cy="576064"/>
            </a:xfrm>
            <a:solidFill>
              <a:srgbClr val="FF0066"/>
            </a:solidFill>
            <a:scene3d>
              <a:camera prst="orthographicFront">
                <a:rot lat="0" lon="0" rev="0"/>
              </a:camera>
              <a:lightRig rig="contrasting" dir="t">
                <a:rot lat="0" lon="0" rev="1500000"/>
              </a:lightRig>
            </a:scene3d>
          </p:grpSpPr>
          <p:sp>
            <p:nvSpPr>
              <p:cNvPr id="22" name="Rectangle 21"/>
              <p:cNvSpPr/>
              <p:nvPr/>
            </p:nvSpPr>
            <p:spPr>
              <a:xfrm>
                <a:off x="1835696" y="2420888"/>
                <a:ext cx="1440160" cy="72008"/>
              </a:xfrm>
              <a:prstGeom prst="rect">
                <a:avLst/>
              </a:prstGeom>
              <a:grp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1835696" y="2924944"/>
                <a:ext cx="1440160" cy="72008"/>
              </a:xfrm>
              <a:prstGeom prst="rect">
                <a:avLst/>
              </a:prstGeom>
              <a:grp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Block Arc 23"/>
              <p:cNvSpPr/>
              <p:nvPr/>
            </p:nvSpPr>
            <p:spPr>
              <a:xfrm rot="16200000">
                <a:off x="1583668" y="2312876"/>
                <a:ext cx="576064" cy="792088"/>
              </a:xfrm>
              <a:prstGeom prst="blockArc">
                <a:avLst>
                  <a:gd name="adj1" fmla="val 10800000"/>
                  <a:gd name="adj2" fmla="val 21429345"/>
                  <a:gd name="adj3" fmla="val 14921"/>
                </a:avLst>
              </a:prstGeom>
              <a:grp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5" name="Block Arc 24"/>
              <p:cNvSpPr/>
              <p:nvPr/>
            </p:nvSpPr>
            <p:spPr>
              <a:xfrm rot="5400000" flipH="1">
                <a:off x="2951820" y="2312876"/>
                <a:ext cx="576064" cy="792088"/>
              </a:xfrm>
              <a:prstGeom prst="blockArc">
                <a:avLst>
                  <a:gd name="adj1" fmla="val 10800000"/>
                  <a:gd name="adj2" fmla="val 0"/>
                  <a:gd name="adj3" fmla="val 15232"/>
                </a:avLst>
              </a:prstGeom>
              <a:grp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grpSp>
      <p:pic>
        <p:nvPicPr>
          <p:cNvPr id="19" name="Picture 18" descr="Cost-of-Laser-Hair-Removal-on-the-Face.jpg"/>
          <p:cNvPicPr>
            <a:picLocks noGrp="1" noSelect="1" noRot="1" noMove="1" noResize="1" noEditPoints="1" noAdjustHandles="1" noChangeArrowheads="1" noChangeShapeType="1"/>
          </p:cNvPicPr>
          <p:nvPr>
            <p:custDataLst>
              <p:tags r:id="rId6"/>
            </p:custDataLst>
          </p:nvPr>
        </p:nvPicPr>
        <p:blipFill>
          <a:blip r:embed="rId13" cstate="email"/>
          <a:srcRect/>
          <a:stretch>
            <a:fillRect/>
          </a:stretch>
        </p:blipFill>
        <p:spPr>
          <a:xfrm rot="20956872">
            <a:off x="371038" y="4417304"/>
            <a:ext cx="1912321" cy="168015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Practice</a:t>
              </a:r>
              <a:endParaRPr lang="en-IN" sz="3200" dirty="0"/>
            </a:p>
          </p:txBody>
        </p:sp>
      </p:grpSp>
      <p:sp>
        <p:nvSpPr>
          <p:cNvPr id="28" name="TextBox 27"/>
          <p:cNvSpPr txBox="1">
            <a:spLocks noGrp="1" noSelect="1" noRot="1" noMove="1" noResize="1" noEditPoints="1" noAdjustHandles="1" noChangeArrowheads="1" noChangeShapeType="1" noTextEdit="1"/>
          </p:cNvSpPr>
          <p:nvPr>
            <p:custDataLst>
              <p:tags r:id="rId7"/>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45007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0"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1319685_xl.jpg"/>
          <p:cNvPicPr>
            <a:picLocks noGrp="1" noSelect="1" noRot="1" noMove="1" noResize="1" noEditPoints="1" noAdjustHandles="1" noChangeArrowheads="1" noChangeShapeType="1"/>
          </p:cNvPicPr>
          <p:nvPr>
            <p:custDataLst>
              <p:tags r:id="rId2"/>
            </p:custDataLst>
          </p:nvPr>
        </p:nvPicPr>
        <p:blipFill>
          <a:blip r:embed="rId5" cstate="email"/>
          <a:srcRect/>
          <a:stretch>
            <a:fillRect/>
          </a:stretch>
        </p:blipFill>
        <p:spPr>
          <a:xfrm>
            <a:off x="0" y="908720"/>
            <a:ext cx="9144000" cy="5949280"/>
          </a:xfrm>
          <a:prstGeom prst="rect">
            <a:avLst/>
          </a:prstGeom>
        </p:spPr>
      </p:pic>
      <p:sp>
        <p:nvSpPr>
          <p:cNvPr id="7" name="TextBox 6"/>
          <p:cNvSpPr txBox="1"/>
          <p:nvPr/>
        </p:nvSpPr>
        <p:spPr>
          <a:xfrm>
            <a:off x="1403648" y="1340768"/>
            <a:ext cx="3024336" cy="1785104"/>
          </a:xfrm>
          <a:prstGeom prst="rect">
            <a:avLst/>
          </a:prstGeom>
          <a:noFill/>
        </p:spPr>
        <p:txBody>
          <a:bodyPr wrap="square" rtlCol="0">
            <a:spAutoFit/>
          </a:bodyPr>
          <a:lstStyle/>
          <a:p>
            <a:r>
              <a:rPr lang="en-IN" sz="2200" b="1" dirty="0">
                <a:effectLst>
                  <a:glow rad="139700">
                    <a:srgbClr val="FF9393">
                      <a:alpha val="40000"/>
                    </a:srgbClr>
                  </a:glow>
                </a:effectLst>
              </a:rPr>
              <a:t>Keith Hanks is in a top management position at Perseus Electronics Inc., a leading manufacturer of electronics goods.</a:t>
            </a:r>
          </a:p>
        </p:txBody>
      </p:sp>
      <p:sp>
        <p:nvSpPr>
          <p:cNvPr id="8" name="TextBox 7"/>
          <p:cNvSpPr txBox="1"/>
          <p:nvPr/>
        </p:nvSpPr>
        <p:spPr>
          <a:xfrm>
            <a:off x="4644008" y="1348313"/>
            <a:ext cx="3096344" cy="4154984"/>
          </a:xfrm>
          <a:prstGeom prst="rect">
            <a:avLst/>
          </a:prstGeom>
          <a:noFill/>
        </p:spPr>
        <p:txBody>
          <a:bodyPr wrap="square" rtlCol="0">
            <a:spAutoFit/>
          </a:bodyPr>
          <a:lstStyle/>
          <a:p>
            <a:pPr marL="457200" indent="-457200">
              <a:buFont typeface="+mj-lt"/>
              <a:buAutoNum type="arabicPeriod"/>
            </a:pPr>
            <a:r>
              <a:rPr lang="en-IN" sz="2200" b="1" dirty="0">
                <a:effectLst>
                  <a:glow rad="139700">
                    <a:srgbClr val="FF9393">
                      <a:alpha val="40000"/>
                    </a:srgbClr>
                  </a:glow>
                </a:effectLst>
              </a:rPr>
              <a:t>How can Managerial Economics help Keith make rational decisions? </a:t>
            </a:r>
          </a:p>
          <a:p>
            <a:pPr marL="457200" indent="-457200">
              <a:buFont typeface="+mj-lt"/>
              <a:buAutoNum type="arabicPeriod"/>
            </a:pPr>
            <a:endParaRPr lang="en-IN" sz="2200" b="1" dirty="0">
              <a:effectLst>
                <a:glow rad="139700">
                  <a:srgbClr val="FF9393">
                    <a:alpha val="40000"/>
                  </a:srgbClr>
                </a:glow>
              </a:effectLst>
            </a:endParaRPr>
          </a:p>
          <a:p>
            <a:pPr marL="457200" indent="-457200">
              <a:buFont typeface="+mj-lt"/>
              <a:buAutoNum type="arabicPeriod"/>
            </a:pPr>
            <a:r>
              <a:rPr lang="en-IN" sz="2200" b="1" dirty="0">
                <a:effectLst>
                  <a:glow rad="139700">
                    <a:srgbClr val="FF9393">
                      <a:alpha val="40000"/>
                    </a:srgbClr>
                  </a:glow>
                </a:effectLst>
              </a:rPr>
              <a:t>What are the Principles of Managerial Economics that can help Keith in rational reasoning and defined thinking?</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Case Study</a:t>
              </a:r>
              <a:endParaRPr lang="en-IN" sz="3200" dirty="0"/>
            </a:p>
          </p:txBody>
        </p:sp>
      </p:grpSp>
      <p:sp>
        <p:nvSpPr>
          <p:cNvPr id="9" name="TextBox 8"/>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solidFill>
                  <a:schemeClr val="bg1"/>
                </a:solidFill>
              </a:rPr>
              <a:t>© ManagementStudyGuide.com. All rights reserved.</a:t>
            </a:r>
            <a:endParaRPr lang="en-US" sz="1200" dirty="0">
              <a:solidFill>
                <a:schemeClr val="bg1"/>
              </a:solidFill>
            </a:endParaRPr>
          </a:p>
        </p:txBody>
      </p:sp>
    </p:spTree>
    <p:custDataLst>
      <p:tags r:id="rId1"/>
    </p:custDataLst>
    <p:extLst>
      <p:ext uri="{BB962C8B-B14F-4D97-AF65-F5344CB8AC3E}">
        <p14:creationId xmlns:p14="http://schemas.microsoft.com/office/powerpoint/2010/main" val="223371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Summary</a:t>
              </a:r>
              <a:endParaRPr lang="en-IN" sz="3200" dirty="0"/>
            </a:p>
          </p:txBody>
        </p:sp>
      </p:grpSp>
      <p:pic>
        <p:nvPicPr>
          <p:cNvPr id="7" name="Picture 6" descr="8622560_xl.jpg"/>
          <p:cNvPicPr>
            <a:picLocks noGrp="1" noSelect="1" noRot="1" noMove="1" noResize="1" noEditPoints="1" noAdjustHandles="1" noChangeArrowheads="1" noChangeShapeType="1"/>
          </p:cNvPicPr>
          <p:nvPr>
            <p:custDataLst>
              <p:tags r:id="rId2"/>
            </p:custDataLst>
          </p:nvPr>
        </p:nvPicPr>
        <p:blipFill>
          <a:blip r:embed="rId8" cstate="email">
            <a:clrChange>
              <a:clrFrom>
                <a:srgbClr val="FFFFFF"/>
              </a:clrFrom>
              <a:clrTo>
                <a:srgbClr val="FFFFFF">
                  <a:alpha val="0"/>
                </a:srgbClr>
              </a:clrTo>
            </a:clrChange>
          </a:blip>
          <a:srcRect/>
          <a:stretch>
            <a:fillRect/>
          </a:stretch>
        </p:blipFill>
        <p:spPr>
          <a:xfrm>
            <a:off x="-396552" y="548680"/>
            <a:ext cx="4968552" cy="6696000"/>
          </a:xfrm>
          <a:prstGeom prst="rect">
            <a:avLst/>
          </a:prstGeom>
        </p:spPr>
      </p:pic>
      <p:pic>
        <p:nvPicPr>
          <p:cNvPr id="8" name="Picture 7" descr="8622560_xl.jpg"/>
          <p:cNvPicPr>
            <a:picLocks noGrp="1" noSelect="1" noRot="1" noMove="1" noResize="1" noEditPoints="1" noAdjustHandles="1" noChangeArrowheads="1" noChangeShapeType="1"/>
          </p:cNvPicPr>
          <p:nvPr>
            <p:custDataLst>
              <p:tags r:id="rId3"/>
            </p:custDataLst>
          </p:nvPr>
        </p:nvPicPr>
        <p:blipFill>
          <a:blip r:embed="rId9" cstate="email">
            <a:clrChange>
              <a:clrFrom>
                <a:srgbClr val="FFFFFF"/>
              </a:clrFrom>
              <a:clrTo>
                <a:srgbClr val="FFFFFF">
                  <a:alpha val="0"/>
                </a:srgbClr>
              </a:clrTo>
            </a:clrChange>
          </a:blip>
          <a:srcRect/>
          <a:stretch>
            <a:fillRect/>
          </a:stretch>
        </p:blipFill>
        <p:spPr>
          <a:xfrm>
            <a:off x="4499992" y="548680"/>
            <a:ext cx="5017466" cy="6696000"/>
          </a:xfrm>
          <a:prstGeom prst="rect">
            <a:avLst/>
          </a:prstGeom>
        </p:spPr>
      </p:pic>
      <p:sp>
        <p:nvSpPr>
          <p:cNvPr id="9" name="TextBox 8"/>
          <p:cNvSpPr txBox="1"/>
          <p:nvPr/>
        </p:nvSpPr>
        <p:spPr>
          <a:xfrm>
            <a:off x="1127051" y="1340768"/>
            <a:ext cx="7261374" cy="5016758"/>
          </a:xfrm>
          <a:prstGeom prst="rect">
            <a:avLst/>
          </a:prstGeom>
          <a:noFill/>
        </p:spPr>
        <p:txBody>
          <a:bodyPr wrap="square" rtlCol="0">
            <a:spAutoFit/>
          </a:bodyPr>
          <a:lstStyle/>
          <a:p>
            <a:pPr marL="457200" indent="-457200">
              <a:buFont typeface="Arial" pitchFamily="34" charset="0"/>
              <a:buChar char="•"/>
            </a:pPr>
            <a:r>
              <a:rPr lang="en-IN" sz="2000" dirty="0"/>
              <a:t>Managerial Economics can be defined as: ‘Amalgamation of economic theory with business practices so as to ease decision-making and future planning by management.’</a:t>
            </a:r>
          </a:p>
          <a:p>
            <a:pPr marL="457200" indent="-457200">
              <a:buFont typeface="Arial" pitchFamily="34" charset="0"/>
              <a:buChar char="•"/>
            </a:pPr>
            <a:endParaRPr lang="en-IN" sz="2000" dirty="0"/>
          </a:p>
          <a:p>
            <a:pPr marL="457200" indent="-457200">
              <a:buFont typeface="Arial" pitchFamily="34" charset="0"/>
              <a:buChar char="•"/>
            </a:pPr>
            <a:r>
              <a:rPr lang="en-IN" sz="2000" dirty="0"/>
              <a:t>Some important principles of managerial economics are:</a:t>
            </a:r>
          </a:p>
          <a:p>
            <a:pPr marL="914400" lvl="1" indent="-457200">
              <a:buFont typeface="Arial" pitchFamily="34" charset="0"/>
              <a:buChar char="•"/>
            </a:pPr>
            <a:r>
              <a:rPr lang="en-IN" sz="2000" dirty="0"/>
              <a:t>Opportunity Cost Principle</a:t>
            </a:r>
          </a:p>
          <a:p>
            <a:pPr marL="914400" lvl="1" indent="-457200">
              <a:buFont typeface="Arial" pitchFamily="34" charset="0"/>
              <a:buChar char="•"/>
            </a:pPr>
            <a:r>
              <a:rPr lang="en-IN" sz="2000" dirty="0"/>
              <a:t>Marginal and Incremental Principle</a:t>
            </a:r>
          </a:p>
          <a:p>
            <a:pPr marL="914400" lvl="1" indent="-457200">
              <a:buFont typeface="Arial" pitchFamily="34" charset="0"/>
              <a:buChar char="•"/>
            </a:pPr>
            <a:r>
              <a:rPr lang="en-IN" sz="2000" dirty="0"/>
              <a:t>Equi-marginal Principle</a:t>
            </a:r>
          </a:p>
          <a:p>
            <a:pPr marL="914400" lvl="1" indent="-457200">
              <a:buFont typeface="Arial" pitchFamily="34" charset="0"/>
              <a:buChar char="•"/>
            </a:pPr>
            <a:r>
              <a:rPr lang="en-IN" sz="2000" dirty="0"/>
              <a:t>Discounting Principle</a:t>
            </a:r>
          </a:p>
          <a:p>
            <a:pPr marL="914400" lvl="1" indent="-457200">
              <a:buFont typeface="Arial" pitchFamily="34" charset="0"/>
              <a:buChar char="•"/>
            </a:pPr>
            <a:r>
              <a:rPr lang="en-IN" sz="2000" dirty="0"/>
              <a:t>Time Perspective Principle</a:t>
            </a:r>
          </a:p>
          <a:p>
            <a:pPr marL="457200" indent="-457200">
              <a:buFont typeface="Arial" pitchFamily="34" charset="0"/>
              <a:buChar char="•"/>
            </a:pPr>
            <a:endParaRPr lang="en-US" sz="2000" dirty="0"/>
          </a:p>
          <a:p>
            <a:pPr marL="457200" indent="-457200">
              <a:buFont typeface="Arial" pitchFamily="34" charset="0"/>
              <a:buChar char="•"/>
            </a:pPr>
            <a:r>
              <a:rPr lang="en-IN" sz="2000" dirty="0"/>
              <a:t>Demand for a commodity refers to the quantity of the commodity that people are willing to purchase at a specific price per unit of time, other factors such as price of related goods, income, tastes and preferences, advertising, etc. being constant.</a:t>
            </a:r>
          </a:p>
        </p:txBody>
      </p:sp>
      <p:pic>
        <p:nvPicPr>
          <p:cNvPr id="10" name="Picture 9" descr="pencil.png"/>
          <p:cNvPicPr>
            <a:picLocks noGrp="1" noSelect="1" noRot="1" noMove="1" noResize="1" noEditPoints="1" noAdjustHandles="1" noChangeArrowheads="1" noChangeShapeType="1"/>
          </p:cNvPicPr>
          <p:nvPr>
            <p:custDataLst>
              <p:tags r:id="rId4"/>
            </p:custDataLst>
          </p:nvPr>
        </p:nvPicPr>
        <p:blipFill>
          <a:blip r:embed="rId10" cstate="email"/>
          <a:srcRect/>
          <a:stretch>
            <a:fillRect/>
          </a:stretch>
        </p:blipFill>
        <p:spPr>
          <a:xfrm rot="14441220" flipH="1">
            <a:off x="-1828227" y="1982981"/>
            <a:ext cx="4836345" cy="3748936"/>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49872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Summary</a:t>
              </a:r>
              <a:endParaRPr lang="en-IN" sz="3200" dirty="0"/>
            </a:p>
          </p:txBody>
        </p:sp>
      </p:grpSp>
      <p:pic>
        <p:nvPicPr>
          <p:cNvPr id="7" name="Picture 6" descr="8622560_xl.jpg"/>
          <p:cNvPicPr>
            <a:picLocks noGrp="1" noSelect="1" noRot="1" noMove="1" noResize="1" noEditPoints="1" noAdjustHandles="1" noChangeArrowheads="1" noChangeShapeType="1"/>
          </p:cNvPicPr>
          <p:nvPr>
            <p:custDataLst>
              <p:tags r:id="rId2"/>
            </p:custDataLst>
          </p:nvPr>
        </p:nvPicPr>
        <p:blipFill>
          <a:blip r:embed="rId8" cstate="email">
            <a:clrChange>
              <a:clrFrom>
                <a:srgbClr val="FFFFFF"/>
              </a:clrFrom>
              <a:clrTo>
                <a:srgbClr val="FFFFFF">
                  <a:alpha val="0"/>
                </a:srgbClr>
              </a:clrTo>
            </a:clrChange>
          </a:blip>
          <a:srcRect/>
          <a:stretch>
            <a:fillRect/>
          </a:stretch>
        </p:blipFill>
        <p:spPr>
          <a:xfrm>
            <a:off x="-396552" y="548680"/>
            <a:ext cx="4968552" cy="6696000"/>
          </a:xfrm>
          <a:prstGeom prst="rect">
            <a:avLst/>
          </a:prstGeom>
        </p:spPr>
      </p:pic>
      <p:pic>
        <p:nvPicPr>
          <p:cNvPr id="8" name="Picture 7" descr="8622560_xl.jpg"/>
          <p:cNvPicPr>
            <a:picLocks noGrp="1" noSelect="1" noRot="1" noMove="1" noResize="1" noEditPoints="1" noAdjustHandles="1" noChangeArrowheads="1" noChangeShapeType="1"/>
          </p:cNvPicPr>
          <p:nvPr>
            <p:custDataLst>
              <p:tags r:id="rId3"/>
            </p:custDataLst>
          </p:nvPr>
        </p:nvPicPr>
        <p:blipFill>
          <a:blip r:embed="rId9" cstate="email">
            <a:clrChange>
              <a:clrFrom>
                <a:srgbClr val="FFFFFF"/>
              </a:clrFrom>
              <a:clrTo>
                <a:srgbClr val="FFFFFF">
                  <a:alpha val="0"/>
                </a:srgbClr>
              </a:clrTo>
            </a:clrChange>
          </a:blip>
          <a:srcRect/>
          <a:stretch>
            <a:fillRect/>
          </a:stretch>
        </p:blipFill>
        <p:spPr>
          <a:xfrm>
            <a:off x="4499992" y="548680"/>
            <a:ext cx="5017466" cy="6696000"/>
          </a:xfrm>
          <a:prstGeom prst="rect">
            <a:avLst/>
          </a:prstGeom>
        </p:spPr>
      </p:pic>
      <p:sp>
        <p:nvSpPr>
          <p:cNvPr id="9" name="TextBox 8"/>
          <p:cNvSpPr txBox="1"/>
          <p:nvPr/>
        </p:nvSpPr>
        <p:spPr>
          <a:xfrm>
            <a:off x="1127050" y="1257919"/>
            <a:ext cx="7038755" cy="4708981"/>
          </a:xfrm>
          <a:prstGeom prst="rect">
            <a:avLst/>
          </a:prstGeom>
          <a:noFill/>
        </p:spPr>
        <p:txBody>
          <a:bodyPr wrap="square" rtlCol="0">
            <a:spAutoFit/>
          </a:bodyPr>
          <a:lstStyle/>
          <a:p>
            <a:pPr marL="457200" indent="-457200">
              <a:buFont typeface="Arial" pitchFamily="34" charset="0"/>
              <a:buChar char="•"/>
            </a:pPr>
            <a:r>
              <a:rPr lang="en-IN" sz="2000" dirty="0"/>
              <a:t>‘Demand Function’ is a mathematical function showing relationship between quantity demanded of a commodity and factors influencing demand.</a:t>
            </a:r>
          </a:p>
          <a:p>
            <a:pPr marL="457200" indent="-457200">
              <a:buFont typeface="Arial" pitchFamily="34" charset="0"/>
              <a:buChar char="•"/>
            </a:pPr>
            <a:endParaRPr lang="en-US" sz="2000" dirty="0"/>
          </a:p>
          <a:p>
            <a:pPr marL="457200" indent="-457200">
              <a:buFont typeface="Arial" pitchFamily="34" charset="0"/>
              <a:buChar char="•"/>
            </a:pPr>
            <a:r>
              <a:rPr lang="en-IN" sz="2000" dirty="0"/>
              <a:t>The ‘Law of Demand’ states that there is an inverse relationship between quantity demanded of a commodity and its price, other factors being constant.</a:t>
            </a:r>
          </a:p>
          <a:p>
            <a:pPr marL="457200" indent="-457200">
              <a:buFont typeface="Arial" pitchFamily="34" charset="0"/>
              <a:buChar char="•"/>
            </a:pPr>
            <a:endParaRPr lang="en-IN" sz="2000" dirty="0"/>
          </a:p>
          <a:p>
            <a:pPr marL="457200" indent="-457200">
              <a:buFont typeface="Arial" pitchFamily="34" charset="0"/>
              <a:buChar char="•"/>
            </a:pPr>
            <a:r>
              <a:rPr lang="en-IN" sz="2000" dirty="0"/>
              <a:t>The ‘Income Effect’ means that with the fall in price of a commodity, the purchasing power of consumer increases.</a:t>
            </a:r>
          </a:p>
          <a:p>
            <a:pPr marL="457200" indent="-457200">
              <a:buFont typeface="Arial" pitchFamily="34" charset="0"/>
              <a:buChar char="•"/>
            </a:pPr>
            <a:endParaRPr lang="en-IN" sz="2000" dirty="0"/>
          </a:p>
          <a:p>
            <a:pPr marL="457200" indent="-457200">
              <a:buFont typeface="Arial" pitchFamily="34" charset="0"/>
              <a:buChar char="•"/>
            </a:pPr>
            <a:r>
              <a:rPr lang="en-IN" sz="2000" dirty="0"/>
              <a:t>The ‘Law of Diminishing Marginal Utility’ state that as an individual consumes more and more units of a commodity, the utility derived from it goes on decreasing.</a:t>
            </a:r>
          </a:p>
          <a:p>
            <a:pPr marL="457200" indent="-457200">
              <a:buFont typeface="Arial" pitchFamily="34" charset="0"/>
              <a:buChar char="•"/>
            </a:pPr>
            <a:endParaRPr lang="en-IN" sz="2000" dirty="0"/>
          </a:p>
        </p:txBody>
      </p:sp>
      <p:pic>
        <p:nvPicPr>
          <p:cNvPr id="10" name="Picture 9" descr="pencil.png"/>
          <p:cNvPicPr>
            <a:picLocks noGrp="1" noSelect="1" noRot="1" noMove="1" noResize="1" noEditPoints="1" noAdjustHandles="1" noChangeArrowheads="1" noChangeShapeType="1"/>
          </p:cNvPicPr>
          <p:nvPr>
            <p:custDataLst>
              <p:tags r:id="rId4"/>
            </p:custDataLst>
          </p:nvPr>
        </p:nvPicPr>
        <p:blipFill>
          <a:blip r:embed="rId10" cstate="email"/>
          <a:srcRect/>
          <a:stretch>
            <a:fillRect/>
          </a:stretch>
        </p:blipFill>
        <p:spPr>
          <a:xfrm rot="14441220" flipH="1">
            <a:off x="-1828227" y="1982981"/>
            <a:ext cx="4836345" cy="3748936"/>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89914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Glossary</a:t>
              </a:r>
              <a:endParaRPr lang="en-IN" sz="3200" dirty="0"/>
            </a:p>
          </p:txBody>
        </p:sp>
      </p:grpSp>
      <p:sp>
        <p:nvSpPr>
          <p:cNvPr id="6" name="Rounded Rectangle 5">
            <a:hlinkClick r:id="rId7" action="ppaction://hlinksldjump"/>
          </p:cNvPr>
          <p:cNvSpPr/>
          <p:nvPr/>
        </p:nvSpPr>
        <p:spPr>
          <a:xfrm>
            <a:off x="5508104" y="1628801"/>
            <a:ext cx="792088" cy="1008112"/>
          </a:xfrm>
          <a:prstGeom prst="roundRect">
            <a:avLst/>
          </a:prstGeom>
          <a:solidFill>
            <a:schemeClr val="accent4">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endParaRPr lang="en-IN" sz="2400" b="1" dirty="0"/>
          </a:p>
        </p:txBody>
      </p:sp>
      <p:sp>
        <p:nvSpPr>
          <p:cNvPr id="7" name="Rounded Rectangle 6">
            <a:hlinkClick r:id="rId8" action="ppaction://hlinksldjump"/>
          </p:cNvPr>
          <p:cNvSpPr/>
          <p:nvPr/>
        </p:nvSpPr>
        <p:spPr>
          <a:xfrm>
            <a:off x="5508104" y="2636914"/>
            <a:ext cx="792088" cy="1008112"/>
          </a:xfrm>
          <a:prstGeom prst="roundRect">
            <a:avLst/>
          </a:prstGeom>
          <a:solidFill>
            <a:schemeClr val="accent3">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endParaRPr lang="en-IN" sz="2400" b="1" dirty="0"/>
          </a:p>
        </p:txBody>
      </p:sp>
      <p:sp>
        <p:nvSpPr>
          <p:cNvPr id="8" name="Rounded Rectangle 7">
            <a:hlinkClick r:id="rId9" action="ppaction://hlinksldjump"/>
          </p:cNvPr>
          <p:cNvSpPr/>
          <p:nvPr/>
        </p:nvSpPr>
        <p:spPr>
          <a:xfrm>
            <a:off x="5508104" y="3645026"/>
            <a:ext cx="792088" cy="1008112"/>
          </a:xfrm>
          <a:prstGeom prst="round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a:t>
            </a:r>
            <a:endParaRPr lang="en-IN" sz="2400" b="1" dirty="0"/>
          </a:p>
        </p:txBody>
      </p:sp>
      <p:sp>
        <p:nvSpPr>
          <p:cNvPr id="9" name="Rounded Rectangle 8">
            <a:hlinkClick r:id="rId10" action="ppaction://hlinksldjump"/>
          </p:cNvPr>
          <p:cNvSpPr/>
          <p:nvPr/>
        </p:nvSpPr>
        <p:spPr>
          <a:xfrm>
            <a:off x="5508104" y="4653139"/>
            <a:ext cx="792088" cy="1008112"/>
          </a:xfrm>
          <a:prstGeom prst="roundRect">
            <a:avLst/>
          </a:prstGeom>
          <a:solidFill>
            <a:schemeClr val="tx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a:t>
            </a:r>
            <a:endParaRPr lang="en-IN" sz="2400" b="1" dirty="0"/>
          </a:p>
        </p:txBody>
      </p:sp>
      <p:sp>
        <p:nvSpPr>
          <p:cNvPr id="10" name="Rounded Rectangle 9">
            <a:hlinkClick r:id="rId11" action="ppaction://hlinksldjump"/>
          </p:cNvPr>
          <p:cNvSpPr/>
          <p:nvPr/>
        </p:nvSpPr>
        <p:spPr>
          <a:xfrm>
            <a:off x="5508104" y="5661249"/>
            <a:ext cx="792088" cy="1008112"/>
          </a:xfrm>
          <a:prstGeom prst="roundRect">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t>
            </a:r>
            <a:endParaRPr lang="en-IN" sz="2400" b="1" dirty="0"/>
          </a:p>
        </p:txBody>
      </p:sp>
      <p:sp>
        <p:nvSpPr>
          <p:cNvPr id="11" name="TextBox 10"/>
          <p:cNvSpPr txBox="1"/>
          <p:nvPr/>
        </p:nvSpPr>
        <p:spPr>
          <a:xfrm>
            <a:off x="467544" y="1052736"/>
            <a:ext cx="8388424" cy="369332"/>
          </a:xfrm>
          <a:prstGeom prst="rect">
            <a:avLst/>
          </a:prstGeom>
          <a:noFill/>
        </p:spPr>
        <p:txBody>
          <a:bodyPr wrap="square" rtlCol="0">
            <a:spAutoFit/>
          </a:bodyPr>
          <a:lstStyle/>
          <a:p>
            <a:r>
              <a:rPr lang="en-IN" dirty="0"/>
              <a:t>Click each alphabet to learn more.</a:t>
            </a:r>
          </a:p>
        </p:txBody>
      </p:sp>
      <p:pic>
        <p:nvPicPr>
          <p:cNvPr id="13" name="Picture 12" descr="Blank_Spiral_Notebook_Page_by_inspyretash_stock.jpg"/>
          <p:cNvPicPr>
            <a:picLocks noGrp="1" noSelect="1" noRot="1" noMove="1" noResize="1" noEditPoints="1" noAdjustHandles="1" noChangeArrowheads="1" noChangeShapeType="1"/>
          </p:cNvPicPr>
          <p:nvPr>
            <p:custDataLst>
              <p:tags r:id="rId2"/>
            </p:custDataLst>
          </p:nvPr>
        </p:nvPicPr>
        <p:blipFill>
          <a:blip r:embed="rId12" cstate="email"/>
          <a:stretch>
            <a:fillRect/>
          </a:stretch>
        </p:blipFill>
        <p:spPr>
          <a:xfrm flipH="1">
            <a:off x="683567" y="1556792"/>
            <a:ext cx="4968551" cy="5188620"/>
          </a:xfrm>
          <a:prstGeom prst="rect">
            <a:avLst/>
          </a:prstGeom>
        </p:spPr>
      </p:pic>
      <p:sp>
        <p:nvSpPr>
          <p:cNvPr id="14" name="Rectangle 13"/>
          <p:cNvSpPr>
            <a:spLocks noGrp="1" noSelect="1" noRot="1" noMove="1" noResize="1" noEditPoints="1" noAdjustHandles="1" noChangeArrowheads="1" noChangeShapeType="1" noTextEdit="1"/>
          </p:cNvSpPr>
          <p:nvPr>
            <p:custDataLst>
              <p:tags r:id="rId3"/>
            </p:custDataLst>
          </p:nvPr>
        </p:nvSpPr>
        <p:spPr>
          <a:xfrm>
            <a:off x="1043608" y="1556792"/>
            <a:ext cx="4536504" cy="5184576"/>
          </a:xfrm>
          <a:prstGeom prst="rect">
            <a:avLst/>
          </a:prstGeom>
          <a:gradFill flip="none" rotWithShape="1">
            <a:gsLst>
              <a:gs pos="43000">
                <a:sysClr val="windowText" lastClr="000000">
                  <a:lumMod val="95000"/>
                  <a:lumOff val="5000"/>
                </a:sysClr>
              </a:gs>
              <a:gs pos="90000">
                <a:schemeClr val="tx1">
                  <a:lumMod val="75000"/>
                  <a:lumOff val="25000"/>
                </a:schemeClr>
              </a:gs>
            </a:gsLst>
            <a:lin ang="17400000" scaled="0"/>
            <a:tileRect/>
          </a:gradFill>
          <a:ln w="9525" cap="flat" cmpd="sng" algn="ctr">
            <a:noFill/>
            <a:prstDash val="solid"/>
          </a:ln>
          <a:effectLst/>
        </p:spPr>
        <p:txBody>
          <a:bodyPr anchor="ctr"/>
          <a:lstStyle/>
          <a:p>
            <a:pPr>
              <a:defRPr/>
            </a:pPr>
            <a:endParaRPr lang="en-IN" sz="1400" dirty="0">
              <a:solidFill>
                <a:srgbClr val="FFFFFF"/>
              </a:solidFill>
              <a:latin typeface="Calibri" pitchFamily="-109" charset="0"/>
            </a:endParaRPr>
          </a:p>
        </p:txBody>
      </p:sp>
      <p:sp>
        <p:nvSpPr>
          <p:cNvPr id="15" name="TextBox 14"/>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26791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 presetClass="emph" presetSubtype="2" fill="hold" nodeType="afterEffect">
                                  <p:stCondLst>
                                    <p:cond delay="0"/>
                                  </p:stCondLst>
                                  <p:childTnLst>
                                    <p:animClr clrSpc="rgb" dir="cw">
                                      <p:cBhvr>
                                        <p:cTn id="16" dur="500" fill="hold"/>
                                        <p:tgtEl>
                                          <p:spTgt spid="11"/>
                                        </p:tgtEl>
                                        <p:attrNameLst>
                                          <p:attrName>fillcolor</p:attrName>
                                        </p:attrNameLst>
                                      </p:cBhvr>
                                      <p:to>
                                        <a:srgbClr val="FF79BC"/>
                                      </p:to>
                                    </p:animClr>
                                    <p:set>
                                      <p:cBhvr>
                                        <p:cTn id="17" dur="500" fill="hold"/>
                                        <p:tgtEl>
                                          <p:spTgt spid="11"/>
                                        </p:tgtEl>
                                        <p:attrNameLst>
                                          <p:attrName>fill.type</p:attrName>
                                        </p:attrNameLst>
                                      </p:cBhvr>
                                      <p:to>
                                        <p:strVal val="solid"/>
                                      </p:to>
                                    </p:set>
                                    <p:set>
                                      <p:cBhvr>
                                        <p:cTn id="18" dur="500" fill="hold"/>
                                        <p:tgtEl>
                                          <p:spTgt spid="11"/>
                                        </p:tgtEl>
                                        <p:attrNameLst>
                                          <p:attrName>fill.on</p:attrName>
                                        </p:attrNameLst>
                                      </p:cBhvr>
                                      <p:to>
                                        <p:strVal val="true"/>
                                      </p:to>
                                    </p:se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4"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5508104" y="1628801"/>
            <a:ext cx="792088" cy="1008112"/>
          </a:xfrm>
          <a:prstGeom prst="roundRect">
            <a:avLst/>
          </a:prstGeom>
          <a:solidFill>
            <a:schemeClr val="accent4">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endParaRPr lang="en-IN" sz="2400" b="1" dirty="0"/>
          </a:p>
        </p:txBody>
      </p:sp>
      <p:sp>
        <p:nvSpPr>
          <p:cNvPr id="16" name="Rounded Rectangle 15">
            <a:hlinkClick r:id="rId5" action="ppaction://hlinksldjump"/>
          </p:cNvPr>
          <p:cNvSpPr/>
          <p:nvPr/>
        </p:nvSpPr>
        <p:spPr>
          <a:xfrm>
            <a:off x="5508104" y="2636914"/>
            <a:ext cx="792088" cy="1008112"/>
          </a:xfrm>
          <a:prstGeom prst="roundRect">
            <a:avLst/>
          </a:prstGeom>
          <a:solidFill>
            <a:schemeClr val="accent3">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endParaRPr lang="en-IN" sz="2400" b="1" dirty="0"/>
          </a:p>
        </p:txBody>
      </p:sp>
      <p:sp>
        <p:nvSpPr>
          <p:cNvPr id="17" name="Rounded Rectangle 16">
            <a:hlinkClick r:id="rId6" action="ppaction://hlinksldjump"/>
          </p:cNvPr>
          <p:cNvSpPr/>
          <p:nvPr/>
        </p:nvSpPr>
        <p:spPr>
          <a:xfrm>
            <a:off x="5508104" y="3645026"/>
            <a:ext cx="792088" cy="1008112"/>
          </a:xfrm>
          <a:prstGeom prst="round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a:t>
            </a:r>
            <a:endParaRPr lang="en-IN" sz="2400" b="1" dirty="0"/>
          </a:p>
        </p:txBody>
      </p:sp>
      <p:sp>
        <p:nvSpPr>
          <p:cNvPr id="18" name="Rounded Rectangle 17">
            <a:hlinkClick r:id="rId7" action="ppaction://hlinksldjump"/>
          </p:cNvPr>
          <p:cNvSpPr/>
          <p:nvPr/>
        </p:nvSpPr>
        <p:spPr>
          <a:xfrm>
            <a:off x="5508104" y="4653139"/>
            <a:ext cx="792088" cy="1008112"/>
          </a:xfrm>
          <a:prstGeom prst="roundRect">
            <a:avLst/>
          </a:prstGeom>
          <a:solidFill>
            <a:schemeClr val="tx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a:t>
            </a:r>
            <a:endParaRPr lang="en-IN" sz="2400" b="1" dirty="0"/>
          </a:p>
        </p:txBody>
      </p:sp>
      <p:sp>
        <p:nvSpPr>
          <p:cNvPr id="19" name="Rounded Rectangle 18">
            <a:hlinkClick r:id="rId8" action="ppaction://hlinksldjump"/>
          </p:cNvPr>
          <p:cNvSpPr/>
          <p:nvPr/>
        </p:nvSpPr>
        <p:spPr>
          <a:xfrm>
            <a:off x="5508104" y="5661249"/>
            <a:ext cx="792088" cy="1008112"/>
          </a:xfrm>
          <a:prstGeom prst="roundRect">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t>
            </a:r>
            <a:endParaRPr lang="en-IN" sz="2400" b="1" dirty="0"/>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Glossary</a:t>
              </a:r>
              <a:endParaRPr lang="en-IN" sz="3200" dirty="0"/>
            </a:p>
          </p:txBody>
        </p:sp>
      </p:grpSp>
      <p:sp>
        <p:nvSpPr>
          <p:cNvPr id="11" name="TextBox 10"/>
          <p:cNvSpPr txBox="1"/>
          <p:nvPr/>
        </p:nvSpPr>
        <p:spPr>
          <a:xfrm>
            <a:off x="467544" y="1052736"/>
            <a:ext cx="8388424" cy="369332"/>
          </a:xfrm>
          <a:prstGeom prst="rect">
            <a:avLst/>
          </a:prstGeom>
          <a:noFill/>
        </p:spPr>
        <p:txBody>
          <a:bodyPr wrap="square" rtlCol="0">
            <a:spAutoFit/>
          </a:bodyPr>
          <a:lstStyle/>
          <a:p>
            <a:r>
              <a:rPr lang="en-IN" dirty="0"/>
              <a:t>Click each alphabet to learn more.</a:t>
            </a:r>
          </a:p>
        </p:txBody>
      </p:sp>
      <p:pic>
        <p:nvPicPr>
          <p:cNvPr id="12" name="Picture 11" descr="Blank_Spiral_Notebook_Page_by_inspyretash_stock.jpg"/>
          <p:cNvPicPr>
            <a:picLocks noGrp="1" noSelect="1" noRot="1" noMove="1" noResize="1" noEditPoints="1" noAdjustHandles="1" noChangeArrowheads="1" noChangeShapeType="1"/>
          </p:cNvPicPr>
          <p:nvPr>
            <p:custDataLst>
              <p:tags r:id="rId2"/>
            </p:custDataLst>
          </p:nvPr>
        </p:nvPicPr>
        <p:blipFill>
          <a:blip r:embed="rId10" cstate="email"/>
          <a:stretch>
            <a:fillRect/>
          </a:stretch>
        </p:blipFill>
        <p:spPr>
          <a:xfrm flipH="1">
            <a:off x="683567" y="1556792"/>
            <a:ext cx="4968551" cy="5188620"/>
          </a:xfrm>
          <a:prstGeom prst="rect">
            <a:avLst/>
          </a:prstGeom>
        </p:spPr>
      </p:pic>
      <p:sp>
        <p:nvSpPr>
          <p:cNvPr id="13" name="Rectangle 12"/>
          <p:cNvSpPr/>
          <p:nvPr/>
        </p:nvSpPr>
        <p:spPr>
          <a:xfrm>
            <a:off x="1043608" y="1556792"/>
            <a:ext cx="4536504" cy="5184576"/>
          </a:xfrm>
          <a:prstGeom prst="rect">
            <a:avLst/>
          </a:prstGeom>
          <a:gradFill flip="none" rotWithShape="1">
            <a:gsLst>
              <a:gs pos="43000">
                <a:sysClr val="windowText" lastClr="000000">
                  <a:lumMod val="95000"/>
                  <a:lumOff val="5000"/>
                </a:sysClr>
              </a:gs>
              <a:gs pos="90000">
                <a:schemeClr val="tx1">
                  <a:lumMod val="75000"/>
                  <a:lumOff val="25000"/>
                </a:schemeClr>
              </a:gs>
            </a:gsLst>
            <a:lin ang="17400000" scaled="0"/>
            <a:tileRect/>
          </a:gradFill>
          <a:ln w="9525" cap="flat" cmpd="sng" algn="ctr">
            <a:noFill/>
            <a:prstDash val="solid"/>
          </a:ln>
          <a:effectLst/>
        </p:spPr>
        <p:txBody>
          <a:bodyPr anchor="ctr"/>
          <a:lstStyle/>
          <a:p>
            <a:pPr>
              <a:defRPr/>
            </a:pPr>
            <a:endParaRPr lang="en-IN" sz="1400" dirty="0">
              <a:solidFill>
                <a:srgbClr val="FFFFFF"/>
              </a:solidFill>
              <a:latin typeface="Calibri" pitchFamily="-109" charset="0"/>
            </a:endParaRPr>
          </a:p>
        </p:txBody>
      </p:sp>
      <p:sp>
        <p:nvSpPr>
          <p:cNvPr id="14" name="TextBox 13"/>
          <p:cNvSpPr txBox="1"/>
          <p:nvPr/>
        </p:nvSpPr>
        <p:spPr>
          <a:xfrm>
            <a:off x="1475656" y="2042845"/>
            <a:ext cx="3888432" cy="3477875"/>
          </a:xfrm>
          <a:prstGeom prst="rect">
            <a:avLst/>
          </a:prstGeom>
          <a:noFill/>
        </p:spPr>
        <p:txBody>
          <a:bodyPr wrap="square" rtlCol="0">
            <a:spAutoFit/>
          </a:bodyPr>
          <a:lstStyle/>
          <a:p>
            <a:pPr marL="342900" indent="-342900">
              <a:buFont typeface="Arial" pitchFamily="34" charset="0"/>
              <a:buChar char="•"/>
            </a:pPr>
            <a:r>
              <a:rPr lang="en-IN" sz="2000" b="1" dirty="0"/>
              <a:t>Analysis –</a:t>
            </a:r>
            <a:r>
              <a:rPr lang="en-IN" sz="2000" dirty="0"/>
              <a:t>Analysis is an investigation of the component parts of a whole and their relations in making up the whole.</a:t>
            </a:r>
          </a:p>
          <a:p>
            <a:pPr marL="342900" indent="-342900"/>
            <a:endParaRPr lang="en-IN" sz="2000" b="1" dirty="0"/>
          </a:p>
          <a:p>
            <a:pPr marL="342900" indent="-342900">
              <a:buFont typeface="Arial" pitchFamily="34" charset="0"/>
              <a:buChar char="•"/>
            </a:pPr>
            <a:r>
              <a:rPr lang="en-IN" sz="2000" b="1" dirty="0"/>
              <a:t>Action Plan – </a:t>
            </a:r>
            <a:r>
              <a:rPr lang="en-IN" sz="2000" dirty="0"/>
              <a:t>Action plan is a sequence of steps that must be taken, or activities that must be performed well, for a strategy to succeed. </a:t>
            </a:r>
          </a:p>
        </p:txBody>
      </p:sp>
      <p:sp>
        <p:nvSpPr>
          <p:cNvPr id="20" name="TextBox 19"/>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60170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2" fill="hold" grpId="0" nodeType="withEffect">
                                  <p:stCondLst>
                                    <p:cond delay="0"/>
                                  </p:stCondLst>
                                  <p:childTnLst>
                                    <p:animEffect transition="out" filter="wipe(right)">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hlinkClick r:id="rId5" action="ppaction://hlinksldjump"/>
          </p:cNvPr>
          <p:cNvSpPr/>
          <p:nvPr/>
        </p:nvSpPr>
        <p:spPr>
          <a:xfrm>
            <a:off x="5508104" y="1628801"/>
            <a:ext cx="792088" cy="1008112"/>
          </a:xfrm>
          <a:prstGeom prst="roundRect">
            <a:avLst/>
          </a:prstGeom>
          <a:solidFill>
            <a:schemeClr val="accent4">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endParaRPr lang="en-IN" sz="2400" b="1" dirty="0"/>
          </a:p>
        </p:txBody>
      </p:sp>
      <p:sp>
        <p:nvSpPr>
          <p:cNvPr id="15" name="Rounded Rectangle 14"/>
          <p:cNvSpPr/>
          <p:nvPr/>
        </p:nvSpPr>
        <p:spPr>
          <a:xfrm>
            <a:off x="5508104" y="2636914"/>
            <a:ext cx="792088" cy="1008112"/>
          </a:xfrm>
          <a:prstGeom prst="roundRect">
            <a:avLst/>
          </a:prstGeom>
          <a:solidFill>
            <a:schemeClr val="accent3">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endParaRPr lang="en-IN" sz="2400" b="1" dirty="0"/>
          </a:p>
        </p:txBody>
      </p:sp>
      <p:sp>
        <p:nvSpPr>
          <p:cNvPr id="16" name="Rounded Rectangle 15">
            <a:hlinkClick r:id="rId6" action="ppaction://hlinksldjump"/>
          </p:cNvPr>
          <p:cNvSpPr/>
          <p:nvPr/>
        </p:nvSpPr>
        <p:spPr>
          <a:xfrm>
            <a:off x="5508104" y="3645026"/>
            <a:ext cx="792088" cy="1008112"/>
          </a:xfrm>
          <a:prstGeom prst="round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a:t>
            </a:r>
            <a:endParaRPr lang="en-IN" sz="2400" b="1" dirty="0"/>
          </a:p>
        </p:txBody>
      </p:sp>
      <p:sp>
        <p:nvSpPr>
          <p:cNvPr id="17" name="Rounded Rectangle 16">
            <a:hlinkClick r:id="rId7" action="ppaction://hlinksldjump"/>
          </p:cNvPr>
          <p:cNvSpPr/>
          <p:nvPr/>
        </p:nvSpPr>
        <p:spPr>
          <a:xfrm>
            <a:off x="5508104" y="4653139"/>
            <a:ext cx="792088" cy="1008112"/>
          </a:xfrm>
          <a:prstGeom prst="roundRect">
            <a:avLst/>
          </a:prstGeom>
          <a:solidFill>
            <a:schemeClr val="tx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a:t>
            </a:r>
            <a:endParaRPr lang="en-IN" sz="2400" b="1" dirty="0"/>
          </a:p>
        </p:txBody>
      </p:sp>
      <p:sp>
        <p:nvSpPr>
          <p:cNvPr id="18" name="Rounded Rectangle 17">
            <a:hlinkClick r:id="rId8" action="ppaction://hlinksldjump"/>
          </p:cNvPr>
          <p:cNvSpPr/>
          <p:nvPr/>
        </p:nvSpPr>
        <p:spPr>
          <a:xfrm>
            <a:off x="5508104" y="5661249"/>
            <a:ext cx="792088" cy="1008112"/>
          </a:xfrm>
          <a:prstGeom prst="roundRect">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t>
            </a:r>
            <a:endParaRPr lang="en-IN" sz="2400" b="1" dirty="0"/>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Glossary</a:t>
              </a:r>
              <a:endParaRPr lang="en-IN" sz="3200" dirty="0"/>
            </a:p>
          </p:txBody>
        </p:sp>
      </p:grpSp>
      <p:sp>
        <p:nvSpPr>
          <p:cNvPr id="11" name="TextBox 10"/>
          <p:cNvSpPr txBox="1"/>
          <p:nvPr/>
        </p:nvSpPr>
        <p:spPr>
          <a:xfrm>
            <a:off x="467544" y="1052736"/>
            <a:ext cx="8388424" cy="369332"/>
          </a:xfrm>
          <a:prstGeom prst="rect">
            <a:avLst/>
          </a:prstGeom>
          <a:noFill/>
        </p:spPr>
        <p:txBody>
          <a:bodyPr wrap="square" rtlCol="0">
            <a:spAutoFit/>
          </a:bodyPr>
          <a:lstStyle/>
          <a:p>
            <a:r>
              <a:rPr lang="en-IN" dirty="0"/>
              <a:t>Click each alphabet to learn more.</a:t>
            </a:r>
          </a:p>
        </p:txBody>
      </p:sp>
      <p:pic>
        <p:nvPicPr>
          <p:cNvPr id="12" name="Picture 11" descr="Blank_Spiral_Notebook_Page_by_inspyretash_stock.jpg"/>
          <p:cNvPicPr>
            <a:picLocks noGrp="1" noSelect="1" noRot="1" noMove="1" noResize="1" noEditPoints="1" noAdjustHandles="1" noChangeArrowheads="1" noChangeShapeType="1"/>
          </p:cNvPicPr>
          <p:nvPr>
            <p:custDataLst>
              <p:tags r:id="rId2"/>
            </p:custDataLst>
          </p:nvPr>
        </p:nvPicPr>
        <p:blipFill>
          <a:blip r:embed="rId10" cstate="email"/>
          <a:stretch>
            <a:fillRect/>
          </a:stretch>
        </p:blipFill>
        <p:spPr>
          <a:xfrm flipH="1">
            <a:off x="683567" y="1556792"/>
            <a:ext cx="4968551" cy="5188620"/>
          </a:xfrm>
          <a:prstGeom prst="rect">
            <a:avLst/>
          </a:prstGeom>
        </p:spPr>
      </p:pic>
      <p:sp>
        <p:nvSpPr>
          <p:cNvPr id="13" name="TextBox 12"/>
          <p:cNvSpPr txBox="1"/>
          <p:nvPr/>
        </p:nvSpPr>
        <p:spPr>
          <a:xfrm>
            <a:off x="1475656" y="1700808"/>
            <a:ext cx="3888432" cy="3785652"/>
          </a:xfrm>
          <a:prstGeom prst="rect">
            <a:avLst/>
          </a:prstGeom>
          <a:noFill/>
        </p:spPr>
        <p:txBody>
          <a:bodyPr wrap="square" rtlCol="0">
            <a:spAutoFit/>
          </a:bodyPr>
          <a:lstStyle/>
          <a:p>
            <a:pPr marL="342900" indent="-342900">
              <a:buFont typeface="Arial" pitchFamily="34" charset="0"/>
              <a:buChar char="•"/>
            </a:pPr>
            <a:r>
              <a:rPr lang="en-IN" sz="2000" b="1" dirty="0"/>
              <a:t>Complementary good - </a:t>
            </a:r>
            <a:r>
              <a:rPr lang="en-IN" sz="2000" dirty="0"/>
              <a:t>Complementary good is a good whose use is interrelated with the use of an associated or paired good such that a demand for one (tires, for example) generates demand for the other (gasoline, for example).</a:t>
            </a:r>
          </a:p>
          <a:p>
            <a:pPr marL="342900" indent="-342900">
              <a:buFont typeface="Arial" pitchFamily="34" charset="0"/>
              <a:buChar char="•"/>
            </a:pPr>
            <a:endParaRPr lang="en-IN" sz="2000" b="1" dirty="0"/>
          </a:p>
          <a:p>
            <a:pPr marL="342900" indent="-342900">
              <a:buFont typeface="Arial" pitchFamily="34" charset="0"/>
              <a:buChar char="•"/>
            </a:pPr>
            <a:r>
              <a:rPr lang="en-IN" sz="2000" b="1" dirty="0"/>
              <a:t>Cycles - </a:t>
            </a:r>
            <a:r>
              <a:rPr lang="en-IN" sz="2000" dirty="0"/>
              <a:t>An interval during which a recurring sequence of events occurs.</a:t>
            </a:r>
          </a:p>
        </p:txBody>
      </p:sp>
      <p:sp>
        <p:nvSpPr>
          <p:cNvPr id="19" name="TextBox 18"/>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93353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hlinkClick r:id="rId5" action="ppaction://hlinksldjump"/>
          </p:cNvPr>
          <p:cNvSpPr/>
          <p:nvPr/>
        </p:nvSpPr>
        <p:spPr>
          <a:xfrm>
            <a:off x="5508104" y="1628801"/>
            <a:ext cx="792088" cy="1008112"/>
          </a:xfrm>
          <a:prstGeom prst="roundRect">
            <a:avLst/>
          </a:prstGeom>
          <a:solidFill>
            <a:schemeClr val="accent4">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endParaRPr lang="en-IN" sz="2400" b="1" dirty="0"/>
          </a:p>
        </p:txBody>
      </p:sp>
      <p:sp>
        <p:nvSpPr>
          <p:cNvPr id="15" name="Rounded Rectangle 14">
            <a:hlinkClick r:id="rId6" action="ppaction://hlinksldjump"/>
          </p:cNvPr>
          <p:cNvSpPr/>
          <p:nvPr/>
        </p:nvSpPr>
        <p:spPr>
          <a:xfrm>
            <a:off x="5508104" y="2636914"/>
            <a:ext cx="792088" cy="1008112"/>
          </a:xfrm>
          <a:prstGeom prst="roundRect">
            <a:avLst/>
          </a:prstGeom>
          <a:solidFill>
            <a:schemeClr val="accent3">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endParaRPr lang="en-IN" sz="2400" b="1" dirty="0"/>
          </a:p>
        </p:txBody>
      </p:sp>
      <p:sp>
        <p:nvSpPr>
          <p:cNvPr id="16" name="Rounded Rectangle 15"/>
          <p:cNvSpPr/>
          <p:nvPr/>
        </p:nvSpPr>
        <p:spPr>
          <a:xfrm>
            <a:off x="5508104" y="3645026"/>
            <a:ext cx="792088" cy="1008112"/>
          </a:xfrm>
          <a:prstGeom prst="round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a:t>
            </a:r>
            <a:endParaRPr lang="en-IN" sz="2400" b="1" dirty="0"/>
          </a:p>
        </p:txBody>
      </p:sp>
      <p:sp>
        <p:nvSpPr>
          <p:cNvPr id="17" name="Rounded Rectangle 16">
            <a:hlinkClick r:id="rId7" action="ppaction://hlinksldjump"/>
          </p:cNvPr>
          <p:cNvSpPr/>
          <p:nvPr/>
        </p:nvSpPr>
        <p:spPr>
          <a:xfrm>
            <a:off x="5508104" y="4653139"/>
            <a:ext cx="792088" cy="1008112"/>
          </a:xfrm>
          <a:prstGeom prst="roundRect">
            <a:avLst/>
          </a:prstGeom>
          <a:solidFill>
            <a:schemeClr val="tx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a:t>
            </a:r>
            <a:endParaRPr lang="en-IN" sz="2400" b="1" dirty="0"/>
          </a:p>
        </p:txBody>
      </p:sp>
      <p:sp>
        <p:nvSpPr>
          <p:cNvPr id="18" name="Rounded Rectangle 17">
            <a:hlinkClick r:id="rId8" action="ppaction://hlinksldjump"/>
          </p:cNvPr>
          <p:cNvSpPr/>
          <p:nvPr/>
        </p:nvSpPr>
        <p:spPr>
          <a:xfrm>
            <a:off x="5508104" y="5661249"/>
            <a:ext cx="792088" cy="1008112"/>
          </a:xfrm>
          <a:prstGeom prst="roundRect">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t>
            </a:r>
            <a:endParaRPr lang="en-IN" sz="2400" b="1" dirty="0"/>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Glossary</a:t>
              </a:r>
              <a:endParaRPr lang="en-IN" sz="3200" dirty="0"/>
            </a:p>
          </p:txBody>
        </p:sp>
      </p:grpSp>
      <p:sp>
        <p:nvSpPr>
          <p:cNvPr id="11" name="TextBox 10"/>
          <p:cNvSpPr txBox="1"/>
          <p:nvPr/>
        </p:nvSpPr>
        <p:spPr>
          <a:xfrm>
            <a:off x="467544" y="1052736"/>
            <a:ext cx="8388424" cy="369332"/>
          </a:xfrm>
          <a:prstGeom prst="rect">
            <a:avLst/>
          </a:prstGeom>
          <a:noFill/>
        </p:spPr>
        <p:txBody>
          <a:bodyPr wrap="square" rtlCol="0">
            <a:spAutoFit/>
          </a:bodyPr>
          <a:lstStyle/>
          <a:p>
            <a:r>
              <a:rPr lang="en-IN" dirty="0"/>
              <a:t>Click each alphabet to learn more.</a:t>
            </a:r>
          </a:p>
        </p:txBody>
      </p:sp>
      <p:pic>
        <p:nvPicPr>
          <p:cNvPr id="12" name="Picture 11" descr="Blank_Spiral_Notebook_Page_by_inspyretash_stock.jpg"/>
          <p:cNvPicPr>
            <a:picLocks noGrp="1" noSelect="1" noRot="1" noMove="1" noResize="1" noEditPoints="1" noAdjustHandles="1" noChangeArrowheads="1" noChangeShapeType="1"/>
          </p:cNvPicPr>
          <p:nvPr>
            <p:custDataLst>
              <p:tags r:id="rId2"/>
            </p:custDataLst>
          </p:nvPr>
        </p:nvPicPr>
        <p:blipFill>
          <a:blip r:embed="rId10" cstate="email"/>
          <a:stretch>
            <a:fillRect/>
          </a:stretch>
        </p:blipFill>
        <p:spPr>
          <a:xfrm flipH="1">
            <a:off x="683567" y="1556792"/>
            <a:ext cx="4968551" cy="5188620"/>
          </a:xfrm>
          <a:prstGeom prst="rect">
            <a:avLst/>
          </a:prstGeom>
        </p:spPr>
      </p:pic>
      <p:sp>
        <p:nvSpPr>
          <p:cNvPr id="13" name="TextBox 12"/>
          <p:cNvSpPr txBox="1"/>
          <p:nvPr/>
        </p:nvSpPr>
        <p:spPr>
          <a:xfrm>
            <a:off x="1259632" y="1772816"/>
            <a:ext cx="3960440" cy="2246769"/>
          </a:xfrm>
          <a:prstGeom prst="rect">
            <a:avLst/>
          </a:prstGeom>
          <a:noFill/>
        </p:spPr>
        <p:txBody>
          <a:bodyPr wrap="square" rtlCol="0">
            <a:spAutoFit/>
          </a:bodyPr>
          <a:lstStyle/>
          <a:p>
            <a:pPr marL="342900" indent="-342900">
              <a:buFont typeface="Arial" pitchFamily="34" charset="0"/>
              <a:buChar char="•"/>
            </a:pPr>
            <a:r>
              <a:rPr lang="en-IN" sz="2000" b="1" dirty="0"/>
              <a:t>Functional – </a:t>
            </a:r>
            <a:r>
              <a:rPr lang="en-IN" sz="2000" dirty="0"/>
              <a:t>Functional means designed for or capable of a particular function or use</a:t>
            </a:r>
          </a:p>
          <a:p>
            <a:pPr marL="342900" indent="-342900">
              <a:buFont typeface="Arial" pitchFamily="34" charset="0"/>
              <a:buChar char="•"/>
            </a:pPr>
            <a:endParaRPr lang="en-IN" sz="2000" b="1" dirty="0"/>
          </a:p>
          <a:p>
            <a:pPr marL="342900" indent="-342900">
              <a:buFont typeface="Arial" pitchFamily="34" charset="0"/>
              <a:buChar char="•"/>
            </a:pPr>
            <a:r>
              <a:rPr lang="en-IN" sz="2000" b="1" dirty="0"/>
              <a:t>Forms – </a:t>
            </a:r>
            <a:r>
              <a:rPr lang="en-IN" sz="2000" dirty="0"/>
              <a:t>Forms is a category of things distinguished by some common characteristic or quality</a:t>
            </a:r>
          </a:p>
        </p:txBody>
      </p:sp>
      <p:sp>
        <p:nvSpPr>
          <p:cNvPr id="19" name="TextBox 18"/>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68108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hlinkClick r:id="rId5" action="ppaction://hlinksldjump"/>
          </p:cNvPr>
          <p:cNvSpPr/>
          <p:nvPr/>
        </p:nvSpPr>
        <p:spPr>
          <a:xfrm>
            <a:off x="5508104" y="1628801"/>
            <a:ext cx="792088" cy="1008112"/>
          </a:xfrm>
          <a:prstGeom prst="roundRect">
            <a:avLst/>
          </a:prstGeom>
          <a:solidFill>
            <a:schemeClr val="accent4">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endParaRPr lang="en-IN" sz="2400" b="1" dirty="0"/>
          </a:p>
        </p:txBody>
      </p:sp>
      <p:sp>
        <p:nvSpPr>
          <p:cNvPr id="15" name="Rounded Rectangle 14">
            <a:hlinkClick r:id="rId6" action="ppaction://hlinksldjump"/>
          </p:cNvPr>
          <p:cNvSpPr/>
          <p:nvPr/>
        </p:nvSpPr>
        <p:spPr>
          <a:xfrm>
            <a:off x="5508104" y="2636914"/>
            <a:ext cx="792088" cy="1008112"/>
          </a:xfrm>
          <a:prstGeom prst="roundRect">
            <a:avLst/>
          </a:prstGeom>
          <a:solidFill>
            <a:schemeClr val="accent3">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endParaRPr lang="en-IN" sz="2400" b="1" dirty="0"/>
          </a:p>
        </p:txBody>
      </p:sp>
      <p:sp>
        <p:nvSpPr>
          <p:cNvPr id="16" name="Rounded Rectangle 15">
            <a:hlinkClick r:id="rId7" action="ppaction://hlinksldjump"/>
          </p:cNvPr>
          <p:cNvSpPr/>
          <p:nvPr/>
        </p:nvSpPr>
        <p:spPr>
          <a:xfrm>
            <a:off x="5508104" y="3645026"/>
            <a:ext cx="792088" cy="1008112"/>
          </a:xfrm>
          <a:prstGeom prst="round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a:t>
            </a:r>
            <a:endParaRPr lang="en-IN" sz="2400" b="1" dirty="0"/>
          </a:p>
        </p:txBody>
      </p:sp>
      <p:sp>
        <p:nvSpPr>
          <p:cNvPr id="17" name="Rounded Rectangle 16"/>
          <p:cNvSpPr/>
          <p:nvPr/>
        </p:nvSpPr>
        <p:spPr>
          <a:xfrm>
            <a:off x="5508104" y="4653139"/>
            <a:ext cx="792088" cy="1008112"/>
          </a:xfrm>
          <a:prstGeom prst="roundRect">
            <a:avLst/>
          </a:prstGeom>
          <a:solidFill>
            <a:schemeClr val="tx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a:t>
            </a:r>
            <a:endParaRPr lang="en-IN" sz="2400" b="1" dirty="0"/>
          </a:p>
        </p:txBody>
      </p:sp>
      <p:sp>
        <p:nvSpPr>
          <p:cNvPr id="18" name="Rounded Rectangle 17">
            <a:hlinkClick r:id="rId8" action="ppaction://hlinksldjump"/>
          </p:cNvPr>
          <p:cNvSpPr/>
          <p:nvPr/>
        </p:nvSpPr>
        <p:spPr>
          <a:xfrm>
            <a:off x="5508104" y="5661249"/>
            <a:ext cx="792088" cy="1008112"/>
          </a:xfrm>
          <a:prstGeom prst="roundRect">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t>
            </a:r>
            <a:endParaRPr lang="en-IN" sz="2400" b="1" dirty="0"/>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Glossary</a:t>
              </a:r>
              <a:endParaRPr lang="en-IN" sz="3200" dirty="0"/>
            </a:p>
          </p:txBody>
        </p:sp>
      </p:grpSp>
      <p:sp>
        <p:nvSpPr>
          <p:cNvPr id="11" name="TextBox 10"/>
          <p:cNvSpPr txBox="1"/>
          <p:nvPr/>
        </p:nvSpPr>
        <p:spPr>
          <a:xfrm>
            <a:off x="467544" y="1052736"/>
            <a:ext cx="8388424" cy="369332"/>
          </a:xfrm>
          <a:prstGeom prst="rect">
            <a:avLst/>
          </a:prstGeom>
          <a:noFill/>
        </p:spPr>
        <p:txBody>
          <a:bodyPr wrap="square" rtlCol="0">
            <a:spAutoFit/>
          </a:bodyPr>
          <a:lstStyle/>
          <a:p>
            <a:r>
              <a:rPr lang="en-IN" dirty="0"/>
              <a:t>Click each alphabet to learn more.</a:t>
            </a:r>
          </a:p>
        </p:txBody>
      </p:sp>
      <p:pic>
        <p:nvPicPr>
          <p:cNvPr id="12" name="Picture 11" descr="Blank_Spiral_Notebook_Page_by_inspyretash_stock.jpg"/>
          <p:cNvPicPr>
            <a:picLocks noGrp="1" noSelect="1" noRot="1" noMove="1" noResize="1" noEditPoints="1" noAdjustHandles="1" noChangeArrowheads="1" noChangeShapeType="1"/>
          </p:cNvPicPr>
          <p:nvPr>
            <p:custDataLst>
              <p:tags r:id="rId2"/>
            </p:custDataLst>
          </p:nvPr>
        </p:nvPicPr>
        <p:blipFill>
          <a:blip r:embed="rId10" cstate="email"/>
          <a:stretch>
            <a:fillRect/>
          </a:stretch>
        </p:blipFill>
        <p:spPr>
          <a:xfrm flipH="1">
            <a:off x="683567" y="1556792"/>
            <a:ext cx="4968551" cy="5188620"/>
          </a:xfrm>
          <a:prstGeom prst="rect">
            <a:avLst/>
          </a:prstGeom>
        </p:spPr>
      </p:pic>
      <p:sp>
        <p:nvSpPr>
          <p:cNvPr id="13" name="TextBox 12"/>
          <p:cNvSpPr txBox="1"/>
          <p:nvPr/>
        </p:nvSpPr>
        <p:spPr>
          <a:xfrm>
            <a:off x="1259632" y="1628800"/>
            <a:ext cx="4248472" cy="5632311"/>
          </a:xfrm>
          <a:prstGeom prst="rect">
            <a:avLst/>
          </a:prstGeom>
          <a:noFill/>
        </p:spPr>
        <p:txBody>
          <a:bodyPr wrap="square" rtlCol="0">
            <a:spAutoFit/>
          </a:bodyPr>
          <a:lstStyle/>
          <a:p>
            <a:pPr marL="342900" indent="-342900">
              <a:buFont typeface="Arial" pitchFamily="34" charset="0"/>
              <a:buChar char="•"/>
            </a:pPr>
            <a:r>
              <a:rPr lang="en-IN" sz="2000" b="1" dirty="0"/>
              <a:t>Objectives - </a:t>
            </a:r>
            <a:r>
              <a:rPr lang="en-IN" sz="2000" dirty="0"/>
              <a:t>Objectives are defined as goals that organization wants to achieve over a period of time.</a:t>
            </a:r>
          </a:p>
          <a:p>
            <a:pPr marL="342900" indent="-342900"/>
            <a:endParaRPr lang="en-IN" sz="2000" b="1" dirty="0"/>
          </a:p>
          <a:p>
            <a:pPr marL="342900" indent="-342900">
              <a:buFont typeface="Arial" pitchFamily="34" charset="0"/>
              <a:buChar char="•"/>
            </a:pPr>
            <a:r>
              <a:rPr lang="en-IN" sz="2000" b="1" dirty="0"/>
              <a:t>Organization – </a:t>
            </a:r>
            <a:r>
              <a:rPr lang="en-IN" sz="2000" dirty="0"/>
              <a:t>Organization is a social unit of people that is structured and managed to meet a need or to pursue collective goals. All organizations have a management structure that determines relationships between the different activities and the members, and subdivides and assigns roles, responsibilities, and authority to carry out different tasks. </a:t>
            </a:r>
          </a:p>
          <a:p>
            <a:pPr marL="342900" indent="-342900">
              <a:buFont typeface="Arial" pitchFamily="34" charset="0"/>
              <a:buChar char="•"/>
            </a:pPr>
            <a:endParaRPr lang="en-IN" sz="2000" b="1" dirty="0"/>
          </a:p>
          <a:p>
            <a:pPr marL="342900" indent="-342900"/>
            <a:endParaRPr lang="en-IN" sz="2000" dirty="0"/>
          </a:p>
        </p:txBody>
      </p:sp>
      <p:sp>
        <p:nvSpPr>
          <p:cNvPr id="19" name="TextBox 18"/>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41419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hlinkClick r:id="rId5" action="ppaction://hlinksldjump"/>
          </p:cNvPr>
          <p:cNvSpPr/>
          <p:nvPr/>
        </p:nvSpPr>
        <p:spPr>
          <a:xfrm>
            <a:off x="5508104" y="1628801"/>
            <a:ext cx="792088" cy="1008112"/>
          </a:xfrm>
          <a:prstGeom prst="roundRect">
            <a:avLst/>
          </a:prstGeom>
          <a:solidFill>
            <a:schemeClr val="accent4">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endParaRPr lang="en-IN" sz="2400" b="1" dirty="0"/>
          </a:p>
        </p:txBody>
      </p:sp>
      <p:sp>
        <p:nvSpPr>
          <p:cNvPr id="15" name="Rounded Rectangle 14">
            <a:hlinkClick r:id="rId6" action="ppaction://hlinksldjump"/>
          </p:cNvPr>
          <p:cNvSpPr/>
          <p:nvPr/>
        </p:nvSpPr>
        <p:spPr>
          <a:xfrm>
            <a:off x="5508104" y="2636914"/>
            <a:ext cx="792088" cy="1008112"/>
          </a:xfrm>
          <a:prstGeom prst="roundRect">
            <a:avLst/>
          </a:prstGeom>
          <a:solidFill>
            <a:schemeClr val="accent3">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endParaRPr lang="en-IN" sz="2400" b="1" dirty="0"/>
          </a:p>
        </p:txBody>
      </p:sp>
      <p:sp>
        <p:nvSpPr>
          <p:cNvPr id="16" name="Rounded Rectangle 15">
            <a:hlinkClick r:id="rId7" action="ppaction://hlinksldjump"/>
          </p:cNvPr>
          <p:cNvSpPr/>
          <p:nvPr/>
        </p:nvSpPr>
        <p:spPr>
          <a:xfrm>
            <a:off x="5508104" y="3645026"/>
            <a:ext cx="792088" cy="1008112"/>
          </a:xfrm>
          <a:prstGeom prst="round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a:t>
            </a:r>
            <a:endParaRPr lang="en-IN" sz="2400" b="1" dirty="0"/>
          </a:p>
        </p:txBody>
      </p:sp>
      <p:sp>
        <p:nvSpPr>
          <p:cNvPr id="17" name="Rounded Rectangle 16">
            <a:hlinkClick r:id="rId8" action="ppaction://hlinksldjump"/>
          </p:cNvPr>
          <p:cNvSpPr/>
          <p:nvPr/>
        </p:nvSpPr>
        <p:spPr>
          <a:xfrm>
            <a:off x="5508104" y="4653139"/>
            <a:ext cx="792088" cy="1008112"/>
          </a:xfrm>
          <a:prstGeom prst="roundRect">
            <a:avLst/>
          </a:prstGeom>
          <a:solidFill>
            <a:schemeClr val="tx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a:t>
            </a:r>
            <a:endParaRPr lang="en-IN" sz="2400" b="1" dirty="0"/>
          </a:p>
        </p:txBody>
      </p:sp>
      <p:sp>
        <p:nvSpPr>
          <p:cNvPr id="18" name="Rounded Rectangle 17"/>
          <p:cNvSpPr/>
          <p:nvPr/>
        </p:nvSpPr>
        <p:spPr>
          <a:xfrm>
            <a:off x="5508104" y="5661249"/>
            <a:ext cx="792088" cy="1008112"/>
          </a:xfrm>
          <a:prstGeom prst="roundRect">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t>
            </a:r>
            <a:endParaRPr lang="en-IN" sz="2400" b="1" dirty="0"/>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Glossary</a:t>
              </a:r>
              <a:endParaRPr lang="en-IN" sz="3200" dirty="0"/>
            </a:p>
          </p:txBody>
        </p:sp>
      </p:grpSp>
      <p:sp>
        <p:nvSpPr>
          <p:cNvPr id="11" name="TextBox 10"/>
          <p:cNvSpPr txBox="1"/>
          <p:nvPr/>
        </p:nvSpPr>
        <p:spPr>
          <a:xfrm>
            <a:off x="467544" y="1052736"/>
            <a:ext cx="8388424" cy="369332"/>
          </a:xfrm>
          <a:prstGeom prst="rect">
            <a:avLst/>
          </a:prstGeom>
          <a:noFill/>
        </p:spPr>
        <p:txBody>
          <a:bodyPr wrap="square" rtlCol="0">
            <a:spAutoFit/>
          </a:bodyPr>
          <a:lstStyle/>
          <a:p>
            <a:r>
              <a:rPr lang="en-IN" dirty="0"/>
              <a:t>Click each alphabet to learn more.</a:t>
            </a:r>
          </a:p>
        </p:txBody>
      </p:sp>
      <p:pic>
        <p:nvPicPr>
          <p:cNvPr id="12" name="Picture 11" descr="Blank_Spiral_Notebook_Page_by_inspyretash_stock.jpg"/>
          <p:cNvPicPr>
            <a:picLocks noGrp="1" noSelect="1" noRot="1" noMove="1" noResize="1" noEditPoints="1" noAdjustHandles="1" noChangeArrowheads="1" noChangeShapeType="1"/>
          </p:cNvPicPr>
          <p:nvPr>
            <p:custDataLst>
              <p:tags r:id="rId2"/>
            </p:custDataLst>
          </p:nvPr>
        </p:nvPicPr>
        <p:blipFill>
          <a:blip r:embed="rId10" cstate="email"/>
          <a:stretch>
            <a:fillRect/>
          </a:stretch>
        </p:blipFill>
        <p:spPr>
          <a:xfrm flipH="1">
            <a:off x="683567" y="1556792"/>
            <a:ext cx="4968551" cy="5188620"/>
          </a:xfrm>
          <a:prstGeom prst="rect">
            <a:avLst/>
          </a:prstGeom>
        </p:spPr>
      </p:pic>
      <p:sp>
        <p:nvSpPr>
          <p:cNvPr id="13" name="TextBox 12"/>
          <p:cNvSpPr txBox="1"/>
          <p:nvPr/>
        </p:nvSpPr>
        <p:spPr>
          <a:xfrm>
            <a:off x="1259632" y="1772816"/>
            <a:ext cx="3960440" cy="2862322"/>
          </a:xfrm>
          <a:prstGeom prst="rect">
            <a:avLst/>
          </a:prstGeom>
          <a:noFill/>
        </p:spPr>
        <p:txBody>
          <a:bodyPr wrap="square" rtlCol="0">
            <a:spAutoFit/>
          </a:bodyPr>
          <a:lstStyle/>
          <a:p>
            <a:pPr marL="342900" indent="-342900">
              <a:buFont typeface="Arial" pitchFamily="34" charset="0"/>
              <a:buChar char="•"/>
            </a:pPr>
            <a:r>
              <a:rPr lang="en-IN" sz="2000" b="1" dirty="0"/>
              <a:t>Substitutes – </a:t>
            </a:r>
            <a:r>
              <a:rPr lang="en-IN" sz="2000" dirty="0"/>
              <a:t>Substitutes are different goods that, at least partly, satisfy the same needs of the consumers and, therefore, can be used to replace one another. </a:t>
            </a:r>
          </a:p>
          <a:p>
            <a:pPr marL="342900" indent="-342900">
              <a:buFont typeface="Arial" pitchFamily="34" charset="0"/>
              <a:buChar char="•"/>
            </a:pPr>
            <a:endParaRPr lang="en-IN" sz="2000" b="1" dirty="0"/>
          </a:p>
          <a:p>
            <a:pPr marL="342900" indent="-342900">
              <a:buFont typeface="Arial" pitchFamily="34" charset="0"/>
              <a:buChar char="•"/>
            </a:pPr>
            <a:r>
              <a:rPr lang="en-IN" sz="2000" b="1" dirty="0"/>
              <a:t>Short-run: </a:t>
            </a:r>
            <a:r>
              <a:rPr lang="en-IN" sz="2000" dirty="0"/>
              <a:t>Relating to or extending over a limited period. </a:t>
            </a:r>
          </a:p>
        </p:txBody>
      </p:sp>
      <p:sp>
        <p:nvSpPr>
          <p:cNvPr id="19" name="TextBox 18"/>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2463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What to produce?</a:t>
              </a:r>
              <a:endParaRPr lang="en-IN" sz="3200" dirty="0"/>
            </a:p>
          </p:txBody>
        </p:sp>
      </p:grpSp>
      <p:grpSp>
        <p:nvGrpSpPr>
          <p:cNvPr id="6" name="Group 11"/>
          <p:cNvGrpSpPr/>
          <p:nvPr/>
        </p:nvGrpSpPr>
        <p:grpSpPr>
          <a:xfrm>
            <a:off x="179512" y="2673256"/>
            <a:ext cx="8712966" cy="3996104"/>
            <a:chOff x="323528" y="3140969"/>
            <a:chExt cx="2928128" cy="2063151"/>
          </a:xfrm>
        </p:grpSpPr>
        <p:grpSp>
          <p:nvGrpSpPr>
            <p:cNvPr id="7" name="Group 9"/>
            <p:cNvGrpSpPr/>
            <p:nvPr/>
          </p:nvGrpSpPr>
          <p:grpSpPr>
            <a:xfrm>
              <a:off x="323528" y="3140969"/>
              <a:ext cx="2928128" cy="2063151"/>
              <a:chOff x="1763689" y="2708921"/>
              <a:chExt cx="5227604" cy="2063151"/>
            </a:xfrm>
          </p:grpSpPr>
          <p:pic>
            <p:nvPicPr>
              <p:cNvPr id="9" name="Picture 7" descr="paper.jpg"/>
              <p:cNvPicPr>
                <a:picLocks noChangeAspect="1"/>
              </p:cNvPicPr>
              <p:nvPr/>
            </p:nvPicPr>
            <p:blipFill>
              <a:blip r:embed="rId6" cstate="print"/>
              <a:srcRect/>
              <a:stretch>
                <a:fillRect/>
              </a:stretch>
            </p:blipFill>
            <p:spPr>
              <a:xfrm>
                <a:off x="1763689" y="2708921"/>
                <a:ext cx="5227604" cy="2063151"/>
              </a:xfrm>
              <a:prstGeom prst="rect">
                <a:avLst/>
              </a:prstGeom>
            </p:spPr>
          </p:pic>
          <p:sp>
            <p:nvSpPr>
              <p:cNvPr id="10" name="Rectangle 9"/>
              <p:cNvSpPr/>
              <p:nvPr/>
            </p:nvSpPr>
            <p:spPr>
              <a:xfrm>
                <a:off x="1907705" y="2852936"/>
                <a:ext cx="4968552" cy="179798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 name="TextBox 7"/>
            <p:cNvSpPr txBox="1"/>
            <p:nvPr/>
          </p:nvSpPr>
          <p:spPr>
            <a:xfrm>
              <a:off x="444525" y="3335168"/>
              <a:ext cx="2710334" cy="1318888"/>
            </a:xfrm>
            <a:prstGeom prst="rect">
              <a:avLst/>
            </a:prstGeom>
            <a:noFill/>
          </p:spPr>
          <p:txBody>
            <a:bodyPr wrap="square" rtlCol="0">
              <a:spAutoFit/>
            </a:bodyPr>
            <a:lstStyle/>
            <a:p>
              <a:pPr marL="457200" indent="-457200"/>
              <a:r>
                <a:rPr lang="en-IN" sz="2000" b="1" dirty="0"/>
                <a:t>What to produce?</a:t>
              </a:r>
            </a:p>
            <a:p>
              <a:pPr marL="457200" indent="-457200"/>
              <a:endParaRPr lang="en-IN" sz="2000" b="1" dirty="0"/>
            </a:p>
            <a:p>
              <a:pPr marL="457200" indent="-457200">
                <a:buFont typeface="Arial" panose="020B0604020202020204" pitchFamily="34" charset="0"/>
                <a:buChar char="•"/>
              </a:pPr>
              <a:r>
                <a:rPr lang="en-IN" sz="2000" b="1" dirty="0"/>
                <a:t>The question of ‘What to produce?’ relates to what goods and services should be produced and in what amount or quantities. </a:t>
              </a:r>
            </a:p>
            <a:p>
              <a:pPr marL="457200" indent="-457200">
                <a:buFont typeface="Arial" panose="020B0604020202020204" pitchFamily="34" charset="0"/>
                <a:buChar char="•"/>
              </a:pPr>
              <a:endParaRPr lang="en-IN" sz="2000" b="1" dirty="0"/>
            </a:p>
            <a:p>
              <a:pPr marL="457200" indent="-457200">
                <a:buFont typeface="Arial" panose="020B0604020202020204" pitchFamily="34" charset="0"/>
                <a:buChar char="•"/>
              </a:pPr>
              <a:r>
                <a:rPr lang="en-IN" sz="2000" b="1" dirty="0"/>
                <a:t>In order to decide the amount of goods and services to be produced, the managers use demand theory and methods of demand forecasting for deciding this. </a:t>
              </a:r>
              <a:endParaRPr lang="en-IN" sz="2000" dirty="0"/>
            </a:p>
          </p:txBody>
        </p:sp>
      </p:grpSp>
      <p:pic>
        <p:nvPicPr>
          <p:cNvPr id="11" name="Picture 10" descr="offline.png"/>
          <p:cNvPicPr>
            <a:picLocks noGrp="1" noSelect="1" noRot="1" noMove="1" noResize="1" noEditPoints="1" noAdjustHandles="1" noChangeArrowheads="1" noChangeShapeType="1"/>
          </p:cNvPicPr>
          <p:nvPr>
            <p:custDataLst>
              <p:tags r:id="rId2"/>
            </p:custDataLst>
          </p:nvPr>
        </p:nvPicPr>
        <p:blipFill>
          <a:blip r:embed="rId7" cstate="print"/>
          <a:stretch>
            <a:fillRect/>
          </a:stretch>
        </p:blipFill>
        <p:spPr>
          <a:xfrm>
            <a:off x="-252536" y="881700"/>
            <a:ext cx="2376264" cy="2376264"/>
          </a:xfrm>
          <a:prstGeom prst="rect">
            <a:avLst/>
          </a:prstGeom>
        </p:spPr>
      </p:pic>
      <p:sp>
        <p:nvSpPr>
          <p:cNvPr id="12" name="TextBox 11"/>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31098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Grp="1" noSelect="1" noRot="1" noMove="1" noResize="1" noEditPoints="1" noAdjustHandles="1" noChangeArrowheads="1" noChangeShapeType="1"/>
          </p:cNvPicPr>
          <p:nvPr>
            <p:custDataLst>
              <p:tags r:id="rId2"/>
            </p:custDataLst>
          </p:nvPr>
        </p:nvPicPr>
        <p:blipFill>
          <a:blip r:embed="rId5" cstate="print"/>
          <a:stretch>
            <a:fillRect/>
          </a:stretch>
        </p:blipFill>
        <p:spPr>
          <a:xfrm>
            <a:off x="0" y="836792"/>
            <a:ext cx="9144000" cy="6096000"/>
          </a:xfrm>
          <a:prstGeom prst="rect">
            <a:avLst/>
          </a:prstGeom>
        </p:spPr>
      </p:pic>
      <p:grpSp>
        <p:nvGrpSpPr>
          <p:cNvPr id="7" name="Gruppieren 20"/>
          <p:cNvGrpSpPr/>
          <p:nvPr/>
        </p:nvGrpSpPr>
        <p:grpSpPr>
          <a:xfrm rot="21108659">
            <a:off x="3453695" y="914855"/>
            <a:ext cx="5347644" cy="2879855"/>
            <a:chOff x="4645151" y="-658054"/>
            <a:chExt cx="10142308" cy="3561882"/>
          </a:xfrm>
        </p:grpSpPr>
        <p:sp>
          <p:nvSpPr>
            <p:cNvPr id="8" name="Rechteck 21"/>
            <p:cNvSpPr/>
            <p:nvPr/>
          </p:nvSpPr>
          <p:spPr bwMode="auto">
            <a:xfrm>
              <a:off x="5473041" y="-493353"/>
              <a:ext cx="9314418" cy="3397181"/>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lgn="ctr">
                <a:spcAft>
                  <a:spcPts val="1200"/>
                </a:spcAft>
              </a:pPr>
              <a:r>
                <a:rPr lang="en-IN" sz="4000" b="1" dirty="0">
                  <a:solidFill>
                    <a:schemeClr val="bg1"/>
                  </a:solidFill>
                  <a:latin typeface="Freestyle Script" pitchFamily="66" charset="0"/>
                  <a:cs typeface="MV Boli" pitchFamily="2" charset="0"/>
                </a:rPr>
                <a:t>You have Successfully Completed the Module on </a:t>
              </a:r>
            </a:p>
            <a:p>
              <a:pPr algn="ctr">
                <a:spcAft>
                  <a:spcPts val="1200"/>
                </a:spcAft>
              </a:pPr>
              <a:r>
                <a:rPr lang="en-IN" sz="4000" b="1" dirty="0">
                  <a:solidFill>
                    <a:srgbClr val="FFFF00"/>
                  </a:solidFill>
                  <a:latin typeface="Freestyle Script" pitchFamily="66" charset="0"/>
                  <a:cs typeface="MV Boli" pitchFamily="2" charset="0"/>
                </a:rPr>
                <a:t>Introduction to Managerial Economics</a:t>
              </a:r>
              <a:r>
                <a:rPr lang="en-IN" sz="4000" b="1" dirty="0">
                  <a:solidFill>
                    <a:schemeClr val="bg1"/>
                  </a:solidFill>
                  <a:latin typeface="Freestyle Script" pitchFamily="66" charset="0"/>
                  <a:cs typeface="MV Boli" pitchFamily="2" charset="0"/>
                </a:rPr>
                <a:t>!</a:t>
              </a:r>
              <a:endParaRPr lang="en-US" sz="4000" dirty="0">
                <a:solidFill>
                  <a:schemeClr val="bg1"/>
                </a:solidFill>
                <a:latin typeface="Freestyle Script" pitchFamily="66" charset="0"/>
                <a:cs typeface="MV Boli" pitchFamily="2" charset="0"/>
              </a:endParaRPr>
            </a:p>
          </p:txBody>
        </p:sp>
        <p:pic>
          <p:nvPicPr>
            <p:cNvPr id="9" name="Picture 5" descr="Tessafilm_4"/>
            <p:cNvPicPr>
              <a:picLocks noChangeAspect="1" noChangeArrowheads="1"/>
            </p:cNvPicPr>
            <p:nvPr/>
          </p:nvPicPr>
          <p:blipFill>
            <a:blip r:embed="rId6" cstate="email"/>
            <a:srcRect/>
            <a:stretch>
              <a:fillRect/>
            </a:stretch>
          </p:blipFill>
          <p:spPr bwMode="gray">
            <a:xfrm rot="20222041">
              <a:off x="4645151" y="-658054"/>
              <a:ext cx="2229621" cy="525903"/>
            </a:xfrm>
            <a:prstGeom prst="rect">
              <a:avLst/>
            </a:prstGeom>
            <a:noFill/>
          </p:spPr>
        </p:pic>
      </p:gr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endParaRPr lang="en-IN" sz="3200" dirty="0"/>
            </a:p>
          </p:txBody>
        </p:sp>
      </p:grpSp>
      <p:sp>
        <p:nvSpPr>
          <p:cNvPr id="10" name="TextBox 9"/>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46084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Grp="1" noSelect="1" noRot="1" noMove="1" noResize="1" noEditPoints="1" noAdjustHandles="1" noChangeArrowheads="1" noChangeShapeType="1"/>
          </p:cNvPicPr>
          <p:nvPr>
            <p:custDataLst>
              <p:tags r:id="rId2"/>
            </p:custDataLst>
          </p:nvPr>
        </p:nvPicPr>
        <p:blipFill>
          <a:blip r:embed="rId4" cstate="email">
            <a:extLst>
              <a:ext uri="{28A0092B-C50C-407E-A947-70E740481C1C}">
                <a14:useLocalDpi xmlns:a14="http://schemas.microsoft.com/office/drawing/2010/main"/>
              </a:ext>
            </a:extLst>
          </a:blip>
          <a:stretch>
            <a:fillRect/>
          </a:stretch>
        </p:blipFill>
        <p:spPr>
          <a:xfrm>
            <a:off x="0" y="0"/>
            <a:ext cx="9144000" cy="6857999"/>
          </a:xfrm>
          <a:prstGeom prst="rect">
            <a:avLst/>
          </a:prstGeom>
        </p:spPr>
      </p:pic>
      <p:sp>
        <p:nvSpPr>
          <p:cNvPr id="8" name="Rectangle 7"/>
          <p:cNvSpPr/>
          <p:nvPr/>
        </p:nvSpPr>
        <p:spPr>
          <a:xfrm>
            <a:off x="6660232" y="-27384"/>
            <a:ext cx="2304000" cy="6876000"/>
          </a:xfrm>
          <a:prstGeom prst="rect">
            <a:avLst/>
          </a:prstGeom>
          <a:solidFill>
            <a:srgbClr val="FF3F8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8"/>
          <p:cNvSpPr/>
          <p:nvPr/>
        </p:nvSpPr>
        <p:spPr>
          <a:xfrm rot="16200000">
            <a:off x="3419489" y="909360"/>
            <a:ext cx="2304000" cy="9216000"/>
          </a:xfrm>
          <a:prstGeom prst="rect">
            <a:avLst/>
          </a:prstGeom>
          <a:solidFill>
            <a:srgbClr val="F7964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Box 9"/>
          <p:cNvSpPr txBox="1"/>
          <p:nvPr/>
        </p:nvSpPr>
        <p:spPr>
          <a:xfrm>
            <a:off x="0" y="4361036"/>
            <a:ext cx="9144000" cy="2400657"/>
          </a:xfrm>
          <a:prstGeom prst="rect">
            <a:avLst/>
          </a:prstGeom>
          <a:noFill/>
        </p:spPr>
        <p:txBody>
          <a:bodyPr wrap="square" rtlCol="0">
            <a:spAutoFit/>
          </a:bodyPr>
          <a:lstStyle/>
          <a:p>
            <a:pPr algn="ctr"/>
            <a:r>
              <a:rPr lang="en-IN" sz="7500" dirty="0">
                <a:solidFill>
                  <a:srgbClr val="002060"/>
                </a:solidFill>
                <a:effectLst>
                  <a:glow rad="228600">
                    <a:schemeClr val="bg1">
                      <a:alpha val="40000"/>
                    </a:schemeClr>
                  </a:glow>
                </a:effectLst>
                <a:latin typeface="Mistral" pitchFamily="66" charset="0"/>
              </a:rPr>
              <a:t>Introduction to     Managerial Economics</a:t>
            </a:r>
          </a:p>
        </p:txBody>
      </p:sp>
    </p:spTree>
    <p:custDataLst>
      <p:tags r:id="rId1"/>
    </p:custDataLst>
    <p:extLst>
      <p:ext uri="{BB962C8B-B14F-4D97-AF65-F5344CB8AC3E}">
        <p14:creationId xmlns:p14="http://schemas.microsoft.com/office/powerpoint/2010/main" val="157203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42" presetClass="path" presetSubtype="0" accel="50000" decel="50000" fill="hold" grpId="0" nodeType="withEffect">
                                  <p:stCondLst>
                                    <p:cond delay="0"/>
                                  </p:stCondLst>
                                  <p:childTnLst>
                                    <p:animMotion origin="layout" path="M 2.77778E-7 -2.65896E-6 L -0.30122 0.01064 " pathEditMode="relative" rAng="0" ptsTypes="AA">
                                      <p:cBhvr>
                                        <p:cTn id="13" dur="1000" spd="-100000" fill="hold"/>
                                        <p:tgtEl>
                                          <p:spTgt spid="9"/>
                                        </p:tgtEl>
                                        <p:attrNameLst>
                                          <p:attrName>ppt_x</p:attrName>
                                          <p:attrName>ppt_y</p:attrName>
                                        </p:attrNameLst>
                                      </p:cBhvr>
                                      <p:rCtr x="-15100" y="500"/>
                                    </p:animMotion>
                                  </p:childTnLst>
                                </p:cTn>
                              </p:par>
                            </p:childTnLst>
                          </p:cTn>
                        </p:par>
                        <p:par>
                          <p:cTn id="14" fill="hold">
                            <p:stCondLst>
                              <p:cond delay="1500"/>
                            </p:stCondLst>
                            <p:childTnLst>
                              <p:par>
                                <p:cTn id="15" presetID="10" presetClass="entr" presetSubtype="0" fill="hold" grpId="1"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42" presetClass="path" presetSubtype="0" accel="50000" decel="50000" fill="hold" grpId="0" nodeType="withEffect">
                                  <p:stCondLst>
                                    <p:cond delay="0"/>
                                  </p:stCondLst>
                                  <p:childTnLst>
                                    <p:animMotion origin="layout" path="M 0 0  L 0 0.33302  E" pathEditMode="relative" ptsTypes="">
                                      <p:cBhvr>
                                        <p:cTn id="19" dur="1000" spd="-100000" fill="hold"/>
                                        <p:tgtEl>
                                          <p:spTgt spid="8"/>
                                        </p:tgtEl>
                                        <p:attrNameLst>
                                          <p:attrName>ppt_x</p:attrName>
                                          <p:attrName>ppt_y</p:attrName>
                                        </p:attrNameLst>
                                      </p:cBhvr>
                                    </p:animMotion>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What to produce?</a:t>
              </a:r>
              <a:endParaRPr lang="en-IN" sz="3200" dirty="0"/>
            </a:p>
          </p:txBody>
        </p:sp>
      </p:grpSp>
      <p:grpSp>
        <p:nvGrpSpPr>
          <p:cNvPr id="6" name="Group 11"/>
          <p:cNvGrpSpPr/>
          <p:nvPr/>
        </p:nvGrpSpPr>
        <p:grpSpPr>
          <a:xfrm>
            <a:off x="179512" y="2673256"/>
            <a:ext cx="8712966" cy="3996104"/>
            <a:chOff x="323528" y="3140969"/>
            <a:chExt cx="2928128" cy="2063151"/>
          </a:xfrm>
        </p:grpSpPr>
        <p:grpSp>
          <p:nvGrpSpPr>
            <p:cNvPr id="7" name="Group 9"/>
            <p:cNvGrpSpPr/>
            <p:nvPr/>
          </p:nvGrpSpPr>
          <p:grpSpPr>
            <a:xfrm>
              <a:off x="323528" y="3140969"/>
              <a:ext cx="2928128" cy="2063151"/>
              <a:chOff x="1763689" y="2708921"/>
              <a:chExt cx="5227604" cy="2063151"/>
            </a:xfrm>
          </p:grpSpPr>
          <p:pic>
            <p:nvPicPr>
              <p:cNvPr id="9" name="Picture 7" descr="paper.jpg"/>
              <p:cNvPicPr>
                <a:picLocks noChangeAspect="1"/>
              </p:cNvPicPr>
              <p:nvPr/>
            </p:nvPicPr>
            <p:blipFill>
              <a:blip r:embed="rId6" cstate="print">
                <a:grayscl/>
              </a:blip>
              <a:srcRect/>
              <a:stretch>
                <a:fillRect/>
              </a:stretch>
            </p:blipFill>
            <p:spPr>
              <a:xfrm>
                <a:off x="1763689" y="2708921"/>
                <a:ext cx="5227604" cy="2063151"/>
              </a:xfrm>
              <a:prstGeom prst="rect">
                <a:avLst/>
              </a:prstGeom>
            </p:spPr>
          </p:pic>
          <p:sp>
            <p:nvSpPr>
              <p:cNvPr id="10" name="Rectangle 9"/>
              <p:cNvSpPr/>
              <p:nvPr/>
            </p:nvSpPr>
            <p:spPr>
              <a:xfrm>
                <a:off x="1907705" y="2852936"/>
                <a:ext cx="4968552" cy="179798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 name="TextBox 7"/>
            <p:cNvSpPr txBox="1"/>
            <p:nvPr/>
          </p:nvSpPr>
          <p:spPr>
            <a:xfrm>
              <a:off x="444525" y="3335168"/>
              <a:ext cx="2710334" cy="1318888"/>
            </a:xfrm>
            <a:prstGeom prst="rect">
              <a:avLst/>
            </a:prstGeom>
            <a:noFill/>
          </p:spPr>
          <p:txBody>
            <a:bodyPr wrap="square" rtlCol="0">
              <a:spAutoFit/>
            </a:bodyPr>
            <a:lstStyle/>
            <a:p>
              <a:pPr marL="457200" indent="-457200"/>
              <a:r>
                <a:rPr lang="en-IN" sz="2000" b="1" dirty="0"/>
                <a:t>What to produce?</a:t>
              </a:r>
            </a:p>
            <a:p>
              <a:pPr marL="457200" indent="-457200"/>
              <a:endParaRPr lang="en-IN" sz="2000" b="1" dirty="0"/>
            </a:p>
            <a:p>
              <a:pPr marL="457200" indent="-457200">
                <a:buFont typeface="Arial" panose="020B0604020202020204" pitchFamily="34" charset="0"/>
                <a:buChar char="•"/>
              </a:pPr>
              <a:r>
                <a:rPr lang="en-IN" sz="2000" b="1" dirty="0"/>
                <a:t>The question of ‘What to produce?’ relates to what goods and services should be produced and in what amount or quantities. </a:t>
              </a:r>
            </a:p>
            <a:p>
              <a:pPr marL="457200" indent="-457200">
                <a:buFont typeface="Arial" panose="020B0604020202020204" pitchFamily="34" charset="0"/>
                <a:buChar char="•"/>
              </a:pPr>
              <a:endParaRPr lang="en-IN" sz="2000" b="1" dirty="0"/>
            </a:p>
            <a:p>
              <a:pPr marL="457200" indent="-457200">
                <a:buFont typeface="Arial" panose="020B0604020202020204" pitchFamily="34" charset="0"/>
                <a:buChar char="•"/>
              </a:pPr>
              <a:r>
                <a:rPr lang="en-IN" sz="2000" b="1" dirty="0"/>
                <a:t>In order to decide the amount of goods and services to be produced, the managers use demand theory and methods of demand forecasting for deciding this. </a:t>
              </a:r>
              <a:endParaRPr lang="en-IN" sz="2000" dirty="0"/>
            </a:p>
          </p:txBody>
        </p:sp>
      </p:grpSp>
      <p:pic>
        <p:nvPicPr>
          <p:cNvPr id="11" name="Picture 10" descr="offline.png"/>
          <p:cNvPicPr>
            <a:picLocks noGrp="1" noSelect="1" noRot="1" noMove="1" noResize="1" noEditPoints="1" noAdjustHandles="1" noChangeArrowheads="1" noChangeShapeType="1"/>
          </p:cNvPicPr>
          <p:nvPr>
            <p:custDataLst>
              <p:tags r:id="rId2"/>
            </p:custDataLst>
          </p:nvPr>
        </p:nvPicPr>
        <p:blipFill>
          <a:blip r:embed="rId7" cstate="print">
            <a:grayscl/>
          </a:blip>
          <a:stretch>
            <a:fillRect/>
          </a:stretch>
        </p:blipFill>
        <p:spPr>
          <a:xfrm>
            <a:off x="-252536" y="881700"/>
            <a:ext cx="2376264" cy="2376264"/>
          </a:xfrm>
          <a:prstGeom prst="rect">
            <a:avLst/>
          </a:prstGeom>
        </p:spPr>
      </p:pic>
      <p:grpSp>
        <p:nvGrpSpPr>
          <p:cNvPr id="12" name="Gruppieren 20"/>
          <p:cNvGrpSpPr/>
          <p:nvPr/>
        </p:nvGrpSpPr>
        <p:grpSpPr>
          <a:xfrm rot="329801">
            <a:off x="2313038" y="1806159"/>
            <a:ext cx="5659919" cy="4224389"/>
            <a:chOff x="4645151" y="-658054"/>
            <a:chExt cx="8922585" cy="5224839"/>
          </a:xfrm>
        </p:grpSpPr>
        <p:sp>
          <p:nvSpPr>
            <p:cNvPr id="13" name="Rechteck 21"/>
            <p:cNvSpPr/>
            <p:nvPr/>
          </p:nvSpPr>
          <p:spPr bwMode="auto">
            <a:xfrm>
              <a:off x="5473046" y="-493351"/>
              <a:ext cx="8094690" cy="5060136"/>
            </a:xfrm>
            <a:prstGeom prst="rect">
              <a:avLst/>
            </a:prstGeom>
            <a:gradFill flip="none" rotWithShape="1">
              <a:gsLst>
                <a:gs pos="0">
                  <a:srgbClr val="FFA3A5">
                    <a:shade val="30000"/>
                    <a:satMod val="115000"/>
                  </a:srgbClr>
                </a:gs>
                <a:gs pos="50000">
                  <a:srgbClr val="FFA3A5">
                    <a:shade val="67500"/>
                    <a:satMod val="115000"/>
                  </a:srgbClr>
                </a:gs>
                <a:gs pos="100000">
                  <a:srgbClr val="FFA3A5">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b="1" dirty="0">
                  <a:cs typeface="MV Boli" pitchFamily="2" charset="0"/>
                </a:rPr>
                <a:t>The demand theory examines consumer behavior with respect to the following aspects:</a:t>
              </a:r>
            </a:p>
            <a:p>
              <a:pPr marL="914400" lvl="1" indent="-457200">
                <a:spcAft>
                  <a:spcPts val="1200"/>
                </a:spcAft>
                <a:buFont typeface="Courier New" panose="02070309020205020404" pitchFamily="49" charset="0"/>
                <a:buChar char="o"/>
              </a:pPr>
              <a:r>
                <a:rPr lang="en-IN" b="1" dirty="0">
                  <a:cs typeface="MV Boli" pitchFamily="2" charset="0"/>
                </a:rPr>
                <a:t>Kind of purchases consumers would like to make currently and in future</a:t>
              </a:r>
            </a:p>
            <a:p>
              <a:pPr marL="914400" lvl="1" indent="-457200">
                <a:spcAft>
                  <a:spcPts val="1200"/>
                </a:spcAft>
                <a:buFont typeface="Courier New" panose="02070309020205020404" pitchFamily="49" charset="0"/>
                <a:buChar char="o"/>
              </a:pPr>
              <a:r>
                <a:rPr lang="en-IN" b="1" dirty="0">
                  <a:cs typeface="MV Boli" pitchFamily="2" charset="0"/>
                </a:rPr>
                <a:t>Factors influencing purchase</a:t>
              </a:r>
            </a:p>
            <a:p>
              <a:pPr marL="914400" lvl="1" indent="-457200">
                <a:spcAft>
                  <a:spcPts val="1200"/>
                </a:spcAft>
                <a:buFont typeface="Courier New" panose="02070309020205020404" pitchFamily="49" charset="0"/>
                <a:buChar char="o"/>
              </a:pPr>
              <a:r>
                <a:rPr lang="en-IN" b="1" dirty="0">
                  <a:cs typeface="MV Boli" pitchFamily="2" charset="0"/>
                </a:rPr>
                <a:t>Consumption of a specific good or service</a:t>
              </a:r>
            </a:p>
            <a:p>
              <a:pPr marL="914400" lvl="1" indent="-457200">
                <a:spcAft>
                  <a:spcPts val="1200"/>
                </a:spcAft>
                <a:buFont typeface="Courier New" panose="02070309020205020404" pitchFamily="49" charset="0"/>
                <a:buChar char="o"/>
              </a:pPr>
              <a:r>
                <a:rPr lang="en-IN" b="1" dirty="0">
                  <a:cs typeface="MV Boli" pitchFamily="2" charset="0"/>
                </a:rPr>
                <a:t>Impact of change in these factors on the demand of that specific good or service</a:t>
              </a:r>
            </a:p>
            <a:p>
              <a:pPr marL="914400" lvl="1" indent="-457200">
                <a:spcAft>
                  <a:spcPts val="1200"/>
                </a:spcAft>
                <a:buFont typeface="Courier New" panose="02070309020205020404" pitchFamily="49" charset="0"/>
                <a:buChar char="o"/>
              </a:pPr>
              <a:r>
                <a:rPr lang="en-IN" b="1" dirty="0">
                  <a:cs typeface="MV Boli" pitchFamily="2" charset="0"/>
                </a:rPr>
                <a:t>Goods or services which consumers might not purchase and consume in future</a:t>
              </a:r>
              <a:endParaRPr lang="en-US" dirty="0">
                <a:cs typeface="MV Boli" pitchFamily="2" charset="0"/>
              </a:endParaRPr>
            </a:p>
          </p:txBody>
        </p:sp>
        <p:pic>
          <p:nvPicPr>
            <p:cNvPr id="14" name="Picture 5" descr="Tessafilm_4"/>
            <p:cNvPicPr>
              <a:picLocks noChangeAspect="1" noChangeArrowheads="1"/>
            </p:cNvPicPr>
            <p:nvPr/>
          </p:nvPicPr>
          <p:blipFill>
            <a:blip r:embed="rId8" cstate="email"/>
            <a:srcRect/>
            <a:stretch>
              <a:fillRect/>
            </a:stretch>
          </p:blipFill>
          <p:spPr bwMode="gray">
            <a:xfrm rot="20222041">
              <a:off x="4645151" y="-658054"/>
              <a:ext cx="2229621" cy="525903"/>
            </a:xfrm>
            <a:prstGeom prst="rect">
              <a:avLst/>
            </a:prstGeom>
            <a:noFill/>
          </p:spPr>
        </p:pic>
      </p:grpSp>
      <p:sp>
        <p:nvSpPr>
          <p:cNvPr id="15" name="TextBox 14"/>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62894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How to produce?</a:t>
              </a:r>
              <a:endParaRPr lang="en-IN" sz="3200" dirty="0"/>
            </a:p>
          </p:txBody>
        </p:sp>
      </p:grpSp>
      <p:grpSp>
        <p:nvGrpSpPr>
          <p:cNvPr id="6" name="Group 16"/>
          <p:cNvGrpSpPr/>
          <p:nvPr/>
        </p:nvGrpSpPr>
        <p:grpSpPr>
          <a:xfrm>
            <a:off x="179512" y="2673256"/>
            <a:ext cx="8712966" cy="3996104"/>
            <a:chOff x="323528" y="3140969"/>
            <a:chExt cx="2928128" cy="2063151"/>
          </a:xfrm>
        </p:grpSpPr>
        <p:grpSp>
          <p:nvGrpSpPr>
            <p:cNvPr id="7" name="Group 9"/>
            <p:cNvGrpSpPr/>
            <p:nvPr/>
          </p:nvGrpSpPr>
          <p:grpSpPr>
            <a:xfrm>
              <a:off x="323528" y="3140969"/>
              <a:ext cx="2928128" cy="2063151"/>
              <a:chOff x="1763689" y="2708921"/>
              <a:chExt cx="5227604" cy="2063151"/>
            </a:xfrm>
          </p:grpSpPr>
          <p:pic>
            <p:nvPicPr>
              <p:cNvPr id="9" name="Picture 7" descr="paper.jpg"/>
              <p:cNvPicPr>
                <a:picLocks noChangeAspect="1"/>
              </p:cNvPicPr>
              <p:nvPr/>
            </p:nvPicPr>
            <p:blipFill>
              <a:blip r:embed="rId6" cstate="print"/>
              <a:srcRect/>
              <a:stretch>
                <a:fillRect/>
              </a:stretch>
            </p:blipFill>
            <p:spPr>
              <a:xfrm>
                <a:off x="1763689" y="2708921"/>
                <a:ext cx="5227604" cy="2063151"/>
              </a:xfrm>
              <a:prstGeom prst="rect">
                <a:avLst/>
              </a:prstGeom>
            </p:spPr>
          </p:pic>
          <p:sp>
            <p:nvSpPr>
              <p:cNvPr id="10" name="Rectangle 9"/>
              <p:cNvSpPr/>
              <p:nvPr/>
            </p:nvSpPr>
            <p:spPr>
              <a:xfrm>
                <a:off x="1907705" y="2852936"/>
                <a:ext cx="4968552" cy="179798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 name="TextBox 7"/>
            <p:cNvSpPr txBox="1"/>
            <p:nvPr/>
          </p:nvSpPr>
          <p:spPr>
            <a:xfrm>
              <a:off x="444525" y="3335169"/>
              <a:ext cx="2758733" cy="1636692"/>
            </a:xfrm>
            <a:prstGeom prst="rect">
              <a:avLst/>
            </a:prstGeom>
            <a:noFill/>
          </p:spPr>
          <p:txBody>
            <a:bodyPr wrap="square" rtlCol="0">
              <a:spAutoFit/>
            </a:bodyPr>
            <a:lstStyle/>
            <a:p>
              <a:pPr marL="457200" indent="-457200"/>
              <a:r>
                <a:rPr lang="en-IN" sz="2000" b="1" dirty="0"/>
                <a:t>How to produce?</a:t>
              </a:r>
            </a:p>
            <a:p>
              <a:pPr marL="457200" indent="-457200"/>
              <a:endParaRPr lang="en-IN" sz="2000" b="1" dirty="0"/>
            </a:p>
            <a:p>
              <a:pPr marL="457200" indent="-457200">
                <a:buFont typeface="Arial" panose="020B0604020202020204" pitchFamily="34" charset="0"/>
                <a:buChar char="•"/>
              </a:pPr>
              <a:r>
                <a:rPr lang="en-IN" sz="2000" b="1" dirty="0"/>
                <a:t>The question of ‘How to produce?’ relates to the process of how to produce goods and services. </a:t>
              </a:r>
            </a:p>
            <a:p>
              <a:pPr marL="457200" indent="-457200">
                <a:buFont typeface="Arial" panose="020B0604020202020204" pitchFamily="34" charset="0"/>
                <a:buChar char="•"/>
              </a:pPr>
              <a:endParaRPr lang="en-IN" sz="2000" b="1" dirty="0"/>
            </a:p>
            <a:p>
              <a:pPr marL="457200" indent="-457200">
                <a:buFont typeface="Arial" panose="020B0604020202020204" pitchFamily="34" charset="0"/>
                <a:buChar char="•"/>
              </a:pPr>
              <a:r>
                <a:rPr lang="en-IN" sz="2000" b="1" dirty="0"/>
                <a:t>The firm has to choose among different alternative techniques of production. </a:t>
              </a:r>
            </a:p>
            <a:p>
              <a:pPr marL="457200" indent="-457200">
                <a:buFont typeface="Arial" panose="020B0604020202020204" pitchFamily="34" charset="0"/>
                <a:buChar char="•"/>
              </a:pPr>
              <a:endParaRPr lang="en-IN" sz="2000" b="1" dirty="0"/>
            </a:p>
            <a:p>
              <a:pPr marL="457200" indent="-457200">
                <a:buFont typeface="Arial" panose="020B0604020202020204" pitchFamily="34" charset="0"/>
                <a:buChar char="•"/>
              </a:pPr>
              <a:r>
                <a:rPr lang="en-IN" sz="2000" b="1" dirty="0"/>
                <a:t>It has to make decision regarding purchase of raw materials, capital equipments, manpower etc.</a:t>
              </a:r>
              <a:endParaRPr lang="en-IN" sz="2000" dirty="0"/>
            </a:p>
          </p:txBody>
        </p:sp>
      </p:grpSp>
      <p:pic>
        <p:nvPicPr>
          <p:cNvPr id="11" name="Picture 10" descr="online.png"/>
          <p:cNvPicPr>
            <a:picLocks noGrp="1" noSelect="1" noRot="1" noMove="1" noResize="1" noEditPoints="1" noAdjustHandles="1" noChangeArrowheads="1" noChangeShapeType="1"/>
          </p:cNvPicPr>
          <p:nvPr>
            <p:custDataLst>
              <p:tags r:id="rId2"/>
            </p:custDataLst>
          </p:nvPr>
        </p:nvPicPr>
        <p:blipFill>
          <a:blip r:embed="rId7" cstate="print"/>
          <a:stretch>
            <a:fillRect/>
          </a:stretch>
        </p:blipFill>
        <p:spPr>
          <a:xfrm>
            <a:off x="-324544" y="836712"/>
            <a:ext cx="2520280" cy="2520280"/>
          </a:xfrm>
          <a:prstGeom prst="rect">
            <a:avLst/>
          </a:prstGeom>
        </p:spPr>
      </p:pic>
      <p:sp>
        <p:nvSpPr>
          <p:cNvPr id="12" name="TextBox 11"/>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08909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childTnLst>
                          </p:cTn>
                        </p:par>
                        <p:par>
                          <p:cTn id="12" fill="hold">
                            <p:stCondLst>
                              <p:cond delay="1500"/>
                            </p:stCondLst>
                            <p:childTnLst>
                              <p:par>
                                <p:cTn id="13" presetID="47"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How to produce?</a:t>
              </a:r>
              <a:endParaRPr lang="en-IN" sz="3200" dirty="0"/>
            </a:p>
          </p:txBody>
        </p:sp>
      </p:grpSp>
      <p:grpSp>
        <p:nvGrpSpPr>
          <p:cNvPr id="6" name="Group 16"/>
          <p:cNvGrpSpPr/>
          <p:nvPr/>
        </p:nvGrpSpPr>
        <p:grpSpPr>
          <a:xfrm>
            <a:off x="179512" y="2673256"/>
            <a:ext cx="8712966" cy="3996104"/>
            <a:chOff x="323528" y="3140969"/>
            <a:chExt cx="2928128" cy="2063151"/>
          </a:xfrm>
        </p:grpSpPr>
        <p:grpSp>
          <p:nvGrpSpPr>
            <p:cNvPr id="7" name="Group 9"/>
            <p:cNvGrpSpPr/>
            <p:nvPr/>
          </p:nvGrpSpPr>
          <p:grpSpPr>
            <a:xfrm>
              <a:off x="323528" y="3140969"/>
              <a:ext cx="2928128" cy="2063151"/>
              <a:chOff x="1763689" y="2708921"/>
              <a:chExt cx="5227604" cy="2063151"/>
            </a:xfrm>
          </p:grpSpPr>
          <p:pic>
            <p:nvPicPr>
              <p:cNvPr id="9" name="Picture 7" descr="paper.jpg"/>
              <p:cNvPicPr>
                <a:picLocks noChangeAspect="1"/>
              </p:cNvPicPr>
              <p:nvPr/>
            </p:nvPicPr>
            <p:blipFill>
              <a:blip r:embed="rId6" cstate="print">
                <a:grayscl/>
              </a:blip>
              <a:srcRect/>
              <a:stretch>
                <a:fillRect/>
              </a:stretch>
            </p:blipFill>
            <p:spPr>
              <a:xfrm>
                <a:off x="1763689" y="2708921"/>
                <a:ext cx="5227604" cy="2063151"/>
              </a:xfrm>
              <a:prstGeom prst="rect">
                <a:avLst/>
              </a:prstGeom>
            </p:spPr>
          </p:pic>
          <p:sp>
            <p:nvSpPr>
              <p:cNvPr id="10" name="Rectangle 9"/>
              <p:cNvSpPr/>
              <p:nvPr/>
            </p:nvSpPr>
            <p:spPr>
              <a:xfrm>
                <a:off x="1907705" y="2852936"/>
                <a:ext cx="4968552" cy="179798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 name="TextBox 7"/>
            <p:cNvSpPr txBox="1"/>
            <p:nvPr/>
          </p:nvSpPr>
          <p:spPr>
            <a:xfrm>
              <a:off x="444525" y="3335169"/>
              <a:ext cx="2758733" cy="1636692"/>
            </a:xfrm>
            <a:prstGeom prst="rect">
              <a:avLst/>
            </a:prstGeom>
            <a:noFill/>
          </p:spPr>
          <p:txBody>
            <a:bodyPr wrap="square" rtlCol="0">
              <a:spAutoFit/>
            </a:bodyPr>
            <a:lstStyle/>
            <a:p>
              <a:pPr marL="457200" indent="-457200"/>
              <a:r>
                <a:rPr lang="en-IN" sz="2000" b="1" dirty="0"/>
                <a:t>How to produce?</a:t>
              </a:r>
            </a:p>
            <a:p>
              <a:pPr marL="457200" indent="-457200"/>
              <a:endParaRPr lang="en-IN" sz="2000" b="1" dirty="0"/>
            </a:p>
            <a:p>
              <a:pPr marL="457200" indent="-457200">
                <a:buFont typeface="Arial" panose="020B0604020202020204" pitchFamily="34" charset="0"/>
                <a:buChar char="•"/>
              </a:pPr>
              <a:r>
                <a:rPr lang="en-IN" sz="2000" b="1" dirty="0"/>
                <a:t>The question of ‘How to produce?’ relates to the process of how to produce goods and services. </a:t>
              </a:r>
            </a:p>
            <a:p>
              <a:pPr marL="457200" indent="-457200">
                <a:buFont typeface="Arial" panose="020B0604020202020204" pitchFamily="34" charset="0"/>
                <a:buChar char="•"/>
              </a:pPr>
              <a:endParaRPr lang="en-IN" sz="2000" b="1" dirty="0"/>
            </a:p>
            <a:p>
              <a:pPr marL="457200" indent="-457200">
                <a:buFont typeface="Arial" panose="020B0604020202020204" pitchFamily="34" charset="0"/>
                <a:buChar char="•"/>
              </a:pPr>
              <a:r>
                <a:rPr lang="en-IN" sz="2000" b="1" dirty="0"/>
                <a:t>The firm has to choose among different alternative techniques of production. </a:t>
              </a:r>
            </a:p>
            <a:p>
              <a:pPr marL="457200" indent="-457200">
                <a:buFont typeface="Arial" panose="020B0604020202020204" pitchFamily="34" charset="0"/>
                <a:buChar char="•"/>
              </a:pPr>
              <a:endParaRPr lang="en-IN" sz="2000" b="1" dirty="0"/>
            </a:p>
            <a:p>
              <a:pPr marL="457200" indent="-457200">
                <a:buFont typeface="Arial" panose="020B0604020202020204" pitchFamily="34" charset="0"/>
                <a:buChar char="•"/>
              </a:pPr>
              <a:r>
                <a:rPr lang="en-IN" sz="2000" b="1" dirty="0"/>
                <a:t>It has to make decision regarding purchase of raw materials, capital equipments, manpower etc.</a:t>
              </a:r>
              <a:endParaRPr lang="en-IN" sz="2000" dirty="0"/>
            </a:p>
          </p:txBody>
        </p:sp>
      </p:grpSp>
      <p:pic>
        <p:nvPicPr>
          <p:cNvPr id="11" name="Picture 10" descr="online.png"/>
          <p:cNvPicPr>
            <a:picLocks noGrp="1" noSelect="1" noRot="1" noMove="1" noResize="1" noEditPoints="1" noAdjustHandles="1" noChangeArrowheads="1" noChangeShapeType="1"/>
          </p:cNvPicPr>
          <p:nvPr>
            <p:custDataLst>
              <p:tags r:id="rId2"/>
            </p:custDataLst>
          </p:nvPr>
        </p:nvPicPr>
        <p:blipFill>
          <a:blip r:embed="rId7" cstate="print">
            <a:grayscl/>
          </a:blip>
          <a:stretch>
            <a:fillRect/>
          </a:stretch>
        </p:blipFill>
        <p:spPr>
          <a:xfrm>
            <a:off x="-324544" y="836712"/>
            <a:ext cx="2520280" cy="2520280"/>
          </a:xfrm>
          <a:prstGeom prst="rect">
            <a:avLst/>
          </a:prstGeom>
        </p:spPr>
      </p:pic>
      <p:grpSp>
        <p:nvGrpSpPr>
          <p:cNvPr id="12" name="Gruppieren 20"/>
          <p:cNvGrpSpPr/>
          <p:nvPr/>
        </p:nvGrpSpPr>
        <p:grpSpPr>
          <a:xfrm rot="329801">
            <a:off x="2695592" y="2577410"/>
            <a:ext cx="4641626" cy="2794423"/>
            <a:chOff x="4645151" y="-658054"/>
            <a:chExt cx="7317296" cy="3456218"/>
          </a:xfrm>
        </p:grpSpPr>
        <p:sp>
          <p:nvSpPr>
            <p:cNvPr id="13" name="Rechteck 21"/>
            <p:cNvSpPr/>
            <p:nvPr/>
          </p:nvSpPr>
          <p:spPr bwMode="auto">
            <a:xfrm>
              <a:off x="5473049" y="-493350"/>
              <a:ext cx="6489398" cy="3291514"/>
            </a:xfrm>
            <a:prstGeom prst="rect">
              <a:avLst/>
            </a:prstGeom>
            <a:gradFill flip="none" rotWithShape="1">
              <a:gsLst>
                <a:gs pos="0">
                  <a:srgbClr val="FFA3A5">
                    <a:shade val="30000"/>
                    <a:satMod val="115000"/>
                  </a:srgbClr>
                </a:gs>
                <a:gs pos="50000">
                  <a:srgbClr val="FFA3A5">
                    <a:shade val="67500"/>
                    <a:satMod val="115000"/>
                  </a:srgbClr>
                </a:gs>
                <a:gs pos="100000">
                  <a:srgbClr val="FFA3A5">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b="1" dirty="0">
                  <a:cs typeface="MV Boli" pitchFamily="2" charset="0"/>
                </a:rPr>
                <a:t>The managers can use various managerial economics tools such as production and cost analysis for hiring and acquiring of inputs and project appraisal methods for long term investment decisions etc. for making these crucial decisions.</a:t>
              </a:r>
              <a:endParaRPr lang="en-US" dirty="0">
                <a:cs typeface="MV Boli" pitchFamily="2" charset="0"/>
              </a:endParaRPr>
            </a:p>
          </p:txBody>
        </p:sp>
        <p:pic>
          <p:nvPicPr>
            <p:cNvPr id="14" name="Picture 5" descr="Tessafilm_4"/>
            <p:cNvPicPr>
              <a:picLocks noChangeAspect="1" noChangeArrowheads="1"/>
            </p:cNvPicPr>
            <p:nvPr/>
          </p:nvPicPr>
          <p:blipFill>
            <a:blip r:embed="rId8" cstate="email"/>
            <a:srcRect/>
            <a:stretch>
              <a:fillRect/>
            </a:stretch>
          </p:blipFill>
          <p:spPr bwMode="gray">
            <a:xfrm rot="20222041">
              <a:off x="4645151" y="-658054"/>
              <a:ext cx="2229621" cy="525903"/>
            </a:xfrm>
            <a:prstGeom prst="rect">
              <a:avLst/>
            </a:prstGeom>
            <a:noFill/>
          </p:spPr>
        </p:pic>
      </p:grpSp>
      <p:sp>
        <p:nvSpPr>
          <p:cNvPr id="15" name="TextBox 14"/>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42277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For whom to produce?</a:t>
              </a:r>
              <a:endParaRPr lang="en-IN" sz="3200" dirty="0"/>
            </a:p>
          </p:txBody>
        </p:sp>
      </p:grpSp>
      <p:grpSp>
        <p:nvGrpSpPr>
          <p:cNvPr id="6" name="Group 16"/>
          <p:cNvGrpSpPr/>
          <p:nvPr/>
        </p:nvGrpSpPr>
        <p:grpSpPr>
          <a:xfrm>
            <a:off x="179512" y="2673256"/>
            <a:ext cx="8712966" cy="3996104"/>
            <a:chOff x="323528" y="3140969"/>
            <a:chExt cx="2928128" cy="2063151"/>
          </a:xfrm>
        </p:grpSpPr>
        <p:grpSp>
          <p:nvGrpSpPr>
            <p:cNvPr id="7" name="Group 9"/>
            <p:cNvGrpSpPr/>
            <p:nvPr/>
          </p:nvGrpSpPr>
          <p:grpSpPr>
            <a:xfrm>
              <a:off x="323528" y="3140969"/>
              <a:ext cx="2928128" cy="2063151"/>
              <a:chOff x="1763689" y="2708921"/>
              <a:chExt cx="5227604" cy="2063151"/>
            </a:xfrm>
          </p:grpSpPr>
          <p:pic>
            <p:nvPicPr>
              <p:cNvPr id="9" name="Picture 7" descr="paper.jpg"/>
              <p:cNvPicPr>
                <a:picLocks noChangeAspect="1"/>
              </p:cNvPicPr>
              <p:nvPr/>
            </p:nvPicPr>
            <p:blipFill>
              <a:blip r:embed="rId6" cstate="print"/>
              <a:srcRect/>
              <a:stretch>
                <a:fillRect/>
              </a:stretch>
            </p:blipFill>
            <p:spPr>
              <a:xfrm>
                <a:off x="1763689" y="2708921"/>
                <a:ext cx="5227604" cy="2063151"/>
              </a:xfrm>
              <a:prstGeom prst="rect">
                <a:avLst/>
              </a:prstGeom>
            </p:spPr>
          </p:pic>
          <p:sp>
            <p:nvSpPr>
              <p:cNvPr id="10" name="Rectangle 9"/>
              <p:cNvSpPr/>
              <p:nvPr/>
            </p:nvSpPr>
            <p:spPr>
              <a:xfrm>
                <a:off x="1907705" y="2852936"/>
                <a:ext cx="4968552" cy="179798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 name="TextBox 7"/>
            <p:cNvSpPr txBox="1"/>
            <p:nvPr/>
          </p:nvSpPr>
          <p:spPr>
            <a:xfrm>
              <a:off x="468724" y="3382444"/>
              <a:ext cx="2613536" cy="1477790"/>
            </a:xfrm>
            <a:prstGeom prst="rect">
              <a:avLst/>
            </a:prstGeom>
            <a:noFill/>
          </p:spPr>
          <p:txBody>
            <a:bodyPr wrap="square" rtlCol="0">
              <a:spAutoFit/>
            </a:bodyPr>
            <a:lstStyle/>
            <a:p>
              <a:pPr marL="457200" indent="-457200"/>
              <a:r>
                <a:rPr lang="en-IN" sz="2000" b="1" dirty="0"/>
                <a:t>For whom to produce?</a:t>
              </a:r>
            </a:p>
            <a:p>
              <a:pPr marL="457200" indent="-457200"/>
              <a:endParaRPr lang="en-IN" sz="2000" b="1" dirty="0"/>
            </a:p>
            <a:p>
              <a:pPr marL="457200" indent="-457200">
                <a:buFont typeface="Arial" panose="020B0604020202020204" pitchFamily="34" charset="0"/>
                <a:buChar char="•"/>
              </a:pPr>
              <a:r>
                <a:rPr lang="en-IN" sz="2000" b="1" dirty="0"/>
                <a:t>The question of ‘For whom to produce?’ is regarding who should consume and claim the goods and services produced by the firm. </a:t>
              </a:r>
            </a:p>
            <a:p>
              <a:pPr marL="457200" indent="-457200">
                <a:buFont typeface="Arial" panose="020B0604020202020204" pitchFamily="34" charset="0"/>
                <a:buChar char="•"/>
              </a:pPr>
              <a:endParaRPr lang="en-IN" sz="2000" b="1" dirty="0"/>
            </a:p>
            <a:p>
              <a:pPr marL="457200" indent="-457200">
                <a:buFont typeface="Arial" panose="020B0604020202020204" pitchFamily="34" charset="0"/>
                <a:buChar char="•"/>
              </a:pPr>
              <a:r>
                <a:rPr lang="en-IN" sz="2000" b="1" dirty="0"/>
                <a:t>The firm, for instance, must decide its niche market: domestic or foreign. </a:t>
              </a:r>
            </a:p>
            <a:p>
              <a:pPr marL="457200" indent="-457200">
                <a:buFont typeface="Arial" panose="020B0604020202020204" pitchFamily="34" charset="0"/>
                <a:buChar char="•"/>
              </a:pPr>
              <a:endParaRPr lang="en-IN" sz="2000" b="1" dirty="0"/>
            </a:p>
            <a:p>
              <a:pPr marL="457200" indent="-457200">
                <a:buFont typeface="Arial" panose="020B0604020202020204" pitchFamily="34" charset="0"/>
                <a:buChar char="•"/>
              </a:pPr>
              <a:r>
                <a:rPr lang="en-IN" sz="2000" b="1" dirty="0"/>
                <a:t>It must segment the market. </a:t>
              </a:r>
              <a:endParaRPr lang="en-IN" sz="2000" dirty="0"/>
            </a:p>
          </p:txBody>
        </p:sp>
      </p:grpSp>
      <p:pic>
        <p:nvPicPr>
          <p:cNvPr id="11" name="Picture 10" descr="online_girl.png"/>
          <p:cNvPicPr>
            <a:picLocks noGrp="1" noSelect="1" noRot="1" noMove="1" noResize="1" noEditPoints="1" noAdjustHandles="1" noChangeArrowheads="1" noChangeShapeType="1"/>
          </p:cNvPicPr>
          <p:nvPr>
            <p:custDataLst>
              <p:tags r:id="rId2"/>
            </p:custDataLst>
          </p:nvPr>
        </p:nvPicPr>
        <p:blipFill>
          <a:blip r:embed="rId7" cstate="print"/>
          <a:stretch>
            <a:fillRect/>
          </a:stretch>
        </p:blipFill>
        <p:spPr>
          <a:xfrm>
            <a:off x="-324544" y="908720"/>
            <a:ext cx="2448272" cy="2448272"/>
          </a:xfrm>
          <a:prstGeom prst="rect">
            <a:avLst/>
          </a:prstGeom>
        </p:spPr>
      </p:pic>
      <p:sp>
        <p:nvSpPr>
          <p:cNvPr id="12" name="TextBox 11"/>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3725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childTnLst>
                          </p:cTn>
                        </p:par>
                        <p:par>
                          <p:cTn id="12" fill="hold">
                            <p:stCondLst>
                              <p:cond delay="1500"/>
                            </p:stCondLst>
                            <p:childTnLst>
                              <p:par>
                                <p:cTn id="13" presetID="47"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For whom to produce?</a:t>
              </a:r>
              <a:endParaRPr lang="en-IN" sz="3200" dirty="0"/>
            </a:p>
          </p:txBody>
        </p:sp>
      </p:grpSp>
      <p:grpSp>
        <p:nvGrpSpPr>
          <p:cNvPr id="6" name="Group 16"/>
          <p:cNvGrpSpPr/>
          <p:nvPr/>
        </p:nvGrpSpPr>
        <p:grpSpPr>
          <a:xfrm>
            <a:off x="179512" y="2673256"/>
            <a:ext cx="8712966" cy="3996104"/>
            <a:chOff x="323528" y="3140969"/>
            <a:chExt cx="2928128" cy="2063151"/>
          </a:xfrm>
        </p:grpSpPr>
        <p:grpSp>
          <p:nvGrpSpPr>
            <p:cNvPr id="7" name="Group 9"/>
            <p:cNvGrpSpPr/>
            <p:nvPr/>
          </p:nvGrpSpPr>
          <p:grpSpPr>
            <a:xfrm>
              <a:off x="323528" y="3140969"/>
              <a:ext cx="2928128" cy="2063151"/>
              <a:chOff x="1763689" y="2708921"/>
              <a:chExt cx="5227604" cy="2063151"/>
            </a:xfrm>
          </p:grpSpPr>
          <p:pic>
            <p:nvPicPr>
              <p:cNvPr id="9" name="Picture 7" descr="paper.jpg"/>
              <p:cNvPicPr>
                <a:picLocks noChangeAspect="1"/>
              </p:cNvPicPr>
              <p:nvPr/>
            </p:nvPicPr>
            <p:blipFill>
              <a:blip r:embed="rId6" cstate="print">
                <a:grayscl/>
              </a:blip>
              <a:srcRect/>
              <a:stretch>
                <a:fillRect/>
              </a:stretch>
            </p:blipFill>
            <p:spPr>
              <a:xfrm>
                <a:off x="1763689" y="2708921"/>
                <a:ext cx="5227604" cy="2063151"/>
              </a:xfrm>
              <a:prstGeom prst="rect">
                <a:avLst/>
              </a:prstGeom>
            </p:spPr>
          </p:pic>
          <p:sp>
            <p:nvSpPr>
              <p:cNvPr id="10" name="Rectangle 9"/>
              <p:cNvSpPr/>
              <p:nvPr/>
            </p:nvSpPr>
            <p:spPr>
              <a:xfrm>
                <a:off x="1907705" y="2852936"/>
                <a:ext cx="4968552" cy="1797989"/>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 name="TextBox 7"/>
            <p:cNvSpPr txBox="1"/>
            <p:nvPr/>
          </p:nvSpPr>
          <p:spPr>
            <a:xfrm>
              <a:off x="468724" y="3382444"/>
              <a:ext cx="2613536" cy="1477790"/>
            </a:xfrm>
            <a:prstGeom prst="rect">
              <a:avLst/>
            </a:prstGeom>
            <a:noFill/>
          </p:spPr>
          <p:txBody>
            <a:bodyPr wrap="square" rtlCol="0">
              <a:spAutoFit/>
            </a:bodyPr>
            <a:lstStyle/>
            <a:p>
              <a:pPr marL="457200" indent="-457200"/>
              <a:r>
                <a:rPr lang="en-IN" sz="2000" b="1" dirty="0"/>
                <a:t>For whom to produce?</a:t>
              </a:r>
            </a:p>
            <a:p>
              <a:pPr marL="457200" indent="-457200"/>
              <a:endParaRPr lang="en-IN" sz="2000" b="1" dirty="0"/>
            </a:p>
            <a:p>
              <a:pPr marL="457200" indent="-457200">
                <a:buFont typeface="Arial" panose="020B0604020202020204" pitchFamily="34" charset="0"/>
                <a:buChar char="•"/>
              </a:pPr>
              <a:r>
                <a:rPr lang="en-IN" sz="2000" b="1" dirty="0"/>
                <a:t>The question of ‘For whom to produce?’ is regarding who should consume and claim the goods and services produced by the firm. </a:t>
              </a:r>
            </a:p>
            <a:p>
              <a:pPr marL="457200" indent="-457200">
                <a:buFont typeface="Arial" panose="020B0604020202020204" pitchFamily="34" charset="0"/>
                <a:buChar char="•"/>
              </a:pPr>
              <a:endParaRPr lang="en-IN" sz="2000" b="1" dirty="0"/>
            </a:p>
            <a:p>
              <a:pPr marL="457200" indent="-457200">
                <a:buFont typeface="Arial" panose="020B0604020202020204" pitchFamily="34" charset="0"/>
                <a:buChar char="•"/>
              </a:pPr>
              <a:r>
                <a:rPr lang="en-IN" sz="2000" b="1" dirty="0"/>
                <a:t>The firm, for instance, must decide its niche market: domestic or foreign. </a:t>
              </a:r>
            </a:p>
            <a:p>
              <a:pPr marL="457200" indent="-457200">
                <a:buFont typeface="Arial" panose="020B0604020202020204" pitchFamily="34" charset="0"/>
                <a:buChar char="•"/>
              </a:pPr>
              <a:endParaRPr lang="en-IN" sz="2000" b="1" dirty="0"/>
            </a:p>
            <a:p>
              <a:pPr marL="457200" indent="-457200">
                <a:buFont typeface="Arial" panose="020B0604020202020204" pitchFamily="34" charset="0"/>
                <a:buChar char="•"/>
              </a:pPr>
              <a:r>
                <a:rPr lang="en-IN" sz="2000" b="1" dirty="0"/>
                <a:t>It must segment the market. </a:t>
              </a:r>
              <a:endParaRPr lang="en-IN" sz="2000" dirty="0"/>
            </a:p>
          </p:txBody>
        </p:sp>
      </p:grpSp>
      <p:pic>
        <p:nvPicPr>
          <p:cNvPr id="11" name="Picture 10" descr="online_girl.png"/>
          <p:cNvPicPr>
            <a:picLocks noGrp="1" noSelect="1" noRot="1" noMove="1" noResize="1" noEditPoints="1" noAdjustHandles="1" noChangeArrowheads="1" noChangeShapeType="1"/>
          </p:cNvPicPr>
          <p:nvPr>
            <p:custDataLst>
              <p:tags r:id="rId2"/>
            </p:custDataLst>
          </p:nvPr>
        </p:nvPicPr>
        <p:blipFill>
          <a:blip r:embed="rId7" cstate="print">
            <a:grayscl/>
          </a:blip>
          <a:stretch>
            <a:fillRect/>
          </a:stretch>
        </p:blipFill>
        <p:spPr>
          <a:xfrm>
            <a:off x="-324544" y="908720"/>
            <a:ext cx="2448272" cy="2448272"/>
          </a:xfrm>
          <a:prstGeom prst="rect">
            <a:avLst/>
          </a:prstGeom>
        </p:spPr>
      </p:pic>
      <p:grpSp>
        <p:nvGrpSpPr>
          <p:cNvPr id="12" name="Gruppieren 20"/>
          <p:cNvGrpSpPr/>
          <p:nvPr/>
        </p:nvGrpSpPr>
        <p:grpSpPr>
          <a:xfrm rot="329801">
            <a:off x="2752149" y="2400704"/>
            <a:ext cx="4119831" cy="2794423"/>
            <a:chOff x="4645151" y="-658054"/>
            <a:chExt cx="6494711" cy="3456218"/>
          </a:xfrm>
        </p:grpSpPr>
        <p:sp>
          <p:nvSpPr>
            <p:cNvPr id="13" name="Rechteck 21"/>
            <p:cNvSpPr/>
            <p:nvPr/>
          </p:nvSpPr>
          <p:spPr bwMode="auto">
            <a:xfrm>
              <a:off x="5473049" y="-493349"/>
              <a:ext cx="5666813" cy="3291513"/>
            </a:xfrm>
            <a:prstGeom prst="rect">
              <a:avLst/>
            </a:prstGeom>
            <a:gradFill flip="none" rotWithShape="1">
              <a:gsLst>
                <a:gs pos="0">
                  <a:srgbClr val="FFA3A5">
                    <a:shade val="30000"/>
                    <a:satMod val="115000"/>
                  </a:srgbClr>
                </a:gs>
                <a:gs pos="50000">
                  <a:srgbClr val="FFA3A5">
                    <a:shade val="67500"/>
                    <a:satMod val="115000"/>
                  </a:srgbClr>
                </a:gs>
                <a:gs pos="100000">
                  <a:srgbClr val="FFA3A5">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b="1" dirty="0">
                  <a:cs typeface="MV Boli" pitchFamily="2" charset="0"/>
                </a:rPr>
                <a:t>It must conduct a thorough analysis of market structure and thus take price and output decisions depending upon the type of market.</a:t>
              </a:r>
              <a:endParaRPr lang="en-US" dirty="0">
                <a:cs typeface="MV Boli" pitchFamily="2" charset="0"/>
              </a:endParaRPr>
            </a:p>
          </p:txBody>
        </p:sp>
        <p:pic>
          <p:nvPicPr>
            <p:cNvPr id="14" name="Picture 5" descr="Tessafilm_4"/>
            <p:cNvPicPr>
              <a:picLocks noChangeAspect="1" noChangeArrowheads="1"/>
            </p:cNvPicPr>
            <p:nvPr/>
          </p:nvPicPr>
          <p:blipFill>
            <a:blip r:embed="rId8" cstate="email"/>
            <a:srcRect/>
            <a:stretch>
              <a:fillRect/>
            </a:stretch>
          </p:blipFill>
          <p:spPr bwMode="gray">
            <a:xfrm rot="20222041">
              <a:off x="4645151" y="-658054"/>
              <a:ext cx="2229621" cy="525903"/>
            </a:xfrm>
            <a:prstGeom prst="rect">
              <a:avLst/>
            </a:prstGeom>
            <a:noFill/>
          </p:spPr>
        </p:pic>
      </p:grpSp>
      <p:sp>
        <p:nvSpPr>
          <p:cNvPr id="15" name="TextBox 14"/>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60101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Purview of Managerial Economics</a:t>
              </a:r>
              <a:endParaRPr lang="en-IN" sz="3200" dirty="0"/>
            </a:p>
          </p:txBody>
        </p:sp>
      </p:grpSp>
      <p:pic>
        <p:nvPicPr>
          <p:cNvPr id="6" name="Picture 5"/>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tretch>
            <a:fillRect/>
          </a:stretch>
        </p:blipFill>
        <p:spPr>
          <a:xfrm>
            <a:off x="-1" y="883227"/>
            <a:ext cx="5364089" cy="5974773"/>
          </a:xfrm>
          <a:prstGeom prst="rect">
            <a:avLst/>
          </a:prstGeom>
        </p:spPr>
      </p:pic>
      <p:sp>
        <p:nvSpPr>
          <p:cNvPr id="7" name="Rectangle 6"/>
          <p:cNvSpPr/>
          <p:nvPr/>
        </p:nvSpPr>
        <p:spPr>
          <a:xfrm>
            <a:off x="5364088" y="836712"/>
            <a:ext cx="3816424" cy="6048000"/>
          </a:xfrm>
          <a:prstGeom prst="rect">
            <a:avLst/>
          </a:prstGeom>
          <a:gradFill flip="none" rotWithShape="1">
            <a:gsLst>
              <a:gs pos="43000">
                <a:sysClr val="windowText" lastClr="000000">
                  <a:lumMod val="95000"/>
                  <a:lumOff val="5000"/>
                </a:sysClr>
              </a:gs>
              <a:gs pos="90000">
                <a:schemeClr val="tx1">
                  <a:lumMod val="75000"/>
                  <a:lumOff val="25000"/>
                </a:schemeClr>
              </a:gs>
            </a:gsLst>
            <a:lin ang="17400000" scaled="0"/>
            <a:tileRect/>
          </a:gradFill>
          <a:ln w="9525" cap="flat" cmpd="sng" algn="ctr">
            <a:noFill/>
            <a:prstDash val="solid"/>
          </a:ln>
          <a:effectLst/>
        </p:spPr>
        <p:txBody>
          <a:bodyPr anchor="ctr"/>
          <a:lstStyle/>
          <a:p>
            <a:r>
              <a:rPr lang="en-IN" sz="2000" b="1" dirty="0">
                <a:solidFill>
                  <a:schemeClr val="bg1"/>
                </a:solidFill>
              </a:rPr>
              <a:t>Managerial Economics deals with allocating the scarce resources in a manner that minimizes the cost. </a:t>
            </a:r>
          </a:p>
          <a:p>
            <a:endParaRPr lang="en-IN" sz="2000" b="1" dirty="0">
              <a:solidFill>
                <a:schemeClr val="bg1"/>
              </a:solidFill>
            </a:endParaRPr>
          </a:p>
          <a:p>
            <a:r>
              <a:rPr lang="en-IN" sz="2000" b="1" dirty="0">
                <a:solidFill>
                  <a:schemeClr val="bg1"/>
                </a:solidFill>
              </a:rPr>
              <a:t>Hence, you can understand that Managerial Economics is different from Microeconomics and Macro-economics. </a:t>
            </a:r>
          </a:p>
          <a:p>
            <a:endParaRPr lang="en-IN" sz="2000" b="1" dirty="0">
              <a:solidFill>
                <a:schemeClr val="bg1"/>
              </a:solidFill>
            </a:endParaRPr>
          </a:p>
          <a:p>
            <a:r>
              <a:rPr lang="en-IN" sz="2000" b="1" dirty="0">
                <a:solidFill>
                  <a:schemeClr val="bg1"/>
                </a:solidFill>
              </a:rPr>
              <a:t>Managerial Economics has a more narrow scope; it is actually involved in solving managerial issues using micro-economics. </a:t>
            </a: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solidFill>
                  <a:schemeClr val="bg1"/>
                </a:solidFill>
              </a:rPr>
              <a:t>© ManagementStudyGuide.com. All rights reserved.</a:t>
            </a:r>
            <a:endParaRPr lang="en-US" sz="1200" dirty="0">
              <a:solidFill>
                <a:schemeClr val="bg1"/>
              </a:solidFill>
            </a:endParaRPr>
          </a:p>
        </p:txBody>
      </p:sp>
    </p:spTree>
    <p:custDataLst>
      <p:tags r:id="rId1"/>
    </p:custDataLst>
    <p:extLst>
      <p:ext uri="{BB962C8B-B14F-4D97-AF65-F5344CB8AC3E}">
        <p14:creationId xmlns:p14="http://schemas.microsoft.com/office/powerpoint/2010/main" val="340451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Right)">
                                      <p:cBhvr>
                                        <p:cTn id="7" dur="500"/>
                                        <p:tgtEl>
                                          <p:spTgt spid="7"/>
                                        </p:tgtEl>
                                      </p:cBhvr>
                                    </p:animEffect>
                                  </p:childTnLst>
                                </p:cTn>
                              </p:par>
                              <p:par>
                                <p:cTn id="8" presetID="1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lide(from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Characteristics of Managerial Economics</a:t>
              </a:r>
              <a:endParaRPr lang="en-IN" sz="3200" dirty="0"/>
            </a:p>
          </p:txBody>
        </p:sp>
      </p:grpSp>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6" cstate="email">
            <a:lum bright="40000"/>
          </a:blip>
          <a:stretch>
            <a:fillRect/>
          </a:stretch>
        </p:blipFill>
        <p:spPr>
          <a:xfrm>
            <a:off x="0" y="908720"/>
            <a:ext cx="9144000" cy="5949280"/>
          </a:xfrm>
          <a:prstGeom prst="rect">
            <a:avLst/>
          </a:prstGeom>
        </p:spPr>
      </p:pic>
      <p:sp>
        <p:nvSpPr>
          <p:cNvPr id="8" name="TextBox 7"/>
          <p:cNvSpPr txBox="1"/>
          <p:nvPr/>
        </p:nvSpPr>
        <p:spPr>
          <a:xfrm>
            <a:off x="755576" y="1012666"/>
            <a:ext cx="8388424" cy="707886"/>
          </a:xfrm>
          <a:prstGeom prst="rect">
            <a:avLst/>
          </a:prstGeom>
          <a:solidFill>
            <a:srgbClr val="FFFFFF">
              <a:alpha val="69804"/>
            </a:srgbClr>
          </a:solidFill>
        </p:spPr>
        <p:txBody>
          <a:bodyPr wrap="square" rtlCol="0">
            <a:spAutoFit/>
          </a:bodyPr>
          <a:lstStyle/>
          <a:p>
            <a:pPr algn="r"/>
            <a:r>
              <a:rPr lang="en-IN" sz="2000" b="1" dirty="0"/>
              <a:t>The following are the key characteristics that mark the qualities or nature of Managerial Economics:</a:t>
            </a:r>
          </a:p>
        </p:txBody>
      </p:sp>
      <p:grpSp>
        <p:nvGrpSpPr>
          <p:cNvPr id="9" name="Group 16"/>
          <p:cNvGrpSpPr/>
          <p:nvPr/>
        </p:nvGrpSpPr>
        <p:grpSpPr>
          <a:xfrm>
            <a:off x="-8317432" y="2368676"/>
            <a:ext cx="8893432" cy="472101"/>
            <a:chOff x="-8317432" y="980728"/>
            <a:chExt cx="8893432" cy="734659"/>
          </a:xfrm>
        </p:grpSpPr>
        <p:sp>
          <p:nvSpPr>
            <p:cNvPr id="10" name="Flowchart: Delay 9"/>
            <p:cNvSpPr/>
            <p:nvPr/>
          </p:nvSpPr>
          <p:spPr>
            <a:xfrm>
              <a:off x="0" y="980728"/>
              <a:ext cx="576000" cy="734659"/>
            </a:xfrm>
            <a:prstGeom prst="flowChartDelay">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a:t>
              </a:r>
              <a:endParaRPr lang="en-IN" sz="2200" b="1" dirty="0">
                <a:solidFill>
                  <a:schemeClr val="tx1"/>
                </a:solidFill>
              </a:endParaRPr>
            </a:p>
          </p:txBody>
        </p:sp>
        <p:sp>
          <p:nvSpPr>
            <p:cNvPr id="11" name="Rectangle 10"/>
            <p:cNvSpPr/>
            <p:nvPr/>
          </p:nvSpPr>
          <p:spPr>
            <a:xfrm>
              <a:off x="-8317432" y="980728"/>
              <a:ext cx="8317432" cy="734659"/>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 Science</a:t>
              </a:r>
              <a:endParaRPr lang="en-IN" sz="2200" dirty="0">
                <a:solidFill>
                  <a:schemeClr val="tx1"/>
                </a:solidFill>
              </a:endParaRPr>
            </a:p>
          </p:txBody>
        </p:sp>
      </p:grpSp>
      <p:grpSp>
        <p:nvGrpSpPr>
          <p:cNvPr id="12" name="Group 14"/>
          <p:cNvGrpSpPr/>
          <p:nvPr/>
        </p:nvGrpSpPr>
        <p:grpSpPr>
          <a:xfrm>
            <a:off x="-8317432" y="2840777"/>
            <a:ext cx="8893432" cy="472101"/>
            <a:chOff x="-8317432" y="1700808"/>
            <a:chExt cx="8893432" cy="749238"/>
          </a:xfrm>
        </p:grpSpPr>
        <p:sp>
          <p:nvSpPr>
            <p:cNvPr id="13" name="Flowchart: Delay 12"/>
            <p:cNvSpPr/>
            <p:nvPr/>
          </p:nvSpPr>
          <p:spPr>
            <a:xfrm>
              <a:off x="0" y="1715387"/>
              <a:ext cx="576000" cy="734659"/>
            </a:xfrm>
            <a:prstGeom prst="flowChartDelay">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a:t>
              </a:r>
              <a:endParaRPr lang="en-IN" sz="2200" b="1" dirty="0">
                <a:solidFill>
                  <a:schemeClr val="tx1"/>
                </a:solidFill>
              </a:endParaRPr>
            </a:p>
          </p:txBody>
        </p:sp>
        <p:sp>
          <p:nvSpPr>
            <p:cNvPr id="14" name="Rectangle 13"/>
            <p:cNvSpPr/>
            <p:nvPr/>
          </p:nvSpPr>
          <p:spPr>
            <a:xfrm>
              <a:off x="-8317432" y="1700808"/>
              <a:ext cx="8317432" cy="720080"/>
            </a:xfrm>
            <a:prstGeom prst="rect">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an Art</a:t>
              </a:r>
              <a:endParaRPr lang="en-IN" sz="2200" dirty="0">
                <a:solidFill>
                  <a:schemeClr val="tx1"/>
                </a:solidFill>
              </a:endParaRPr>
            </a:p>
          </p:txBody>
        </p:sp>
      </p:grpSp>
      <p:grpSp>
        <p:nvGrpSpPr>
          <p:cNvPr id="15" name="Group 81"/>
          <p:cNvGrpSpPr/>
          <p:nvPr/>
        </p:nvGrpSpPr>
        <p:grpSpPr>
          <a:xfrm>
            <a:off x="-8317432" y="3270008"/>
            <a:ext cx="8893432" cy="472101"/>
            <a:chOff x="-8317432" y="2420889"/>
            <a:chExt cx="8893432" cy="763816"/>
          </a:xfrm>
        </p:grpSpPr>
        <p:sp>
          <p:nvSpPr>
            <p:cNvPr id="16" name="Flowchart: Delay 15"/>
            <p:cNvSpPr/>
            <p:nvPr/>
          </p:nvSpPr>
          <p:spPr>
            <a:xfrm>
              <a:off x="0" y="2450046"/>
              <a:ext cx="576000" cy="734659"/>
            </a:xfrm>
            <a:prstGeom prst="flowChartDelay">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3</a:t>
              </a:r>
              <a:endParaRPr lang="en-IN" sz="2200" b="1" dirty="0">
                <a:solidFill>
                  <a:schemeClr val="tx1"/>
                </a:solidFill>
              </a:endParaRPr>
            </a:p>
          </p:txBody>
        </p:sp>
        <p:sp>
          <p:nvSpPr>
            <p:cNvPr id="17" name="Rectangle 16"/>
            <p:cNvSpPr/>
            <p:nvPr/>
          </p:nvSpPr>
          <p:spPr>
            <a:xfrm>
              <a:off x="-8317432" y="2420889"/>
              <a:ext cx="8317432" cy="720080"/>
            </a:xfrm>
            <a:prstGeom prst="rect">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for Administration of Organization</a:t>
              </a:r>
              <a:endParaRPr lang="en-IN" sz="2200" dirty="0">
                <a:solidFill>
                  <a:schemeClr val="tx1"/>
                </a:solidFill>
              </a:endParaRPr>
            </a:p>
          </p:txBody>
        </p:sp>
      </p:grpSp>
      <p:grpSp>
        <p:nvGrpSpPr>
          <p:cNvPr id="18" name="Group 14"/>
          <p:cNvGrpSpPr/>
          <p:nvPr/>
        </p:nvGrpSpPr>
        <p:grpSpPr>
          <a:xfrm>
            <a:off x="-8317432" y="3699238"/>
            <a:ext cx="8893432" cy="472101"/>
            <a:chOff x="-8317432" y="3184705"/>
            <a:chExt cx="8893432" cy="748351"/>
          </a:xfrm>
        </p:grpSpPr>
        <p:sp>
          <p:nvSpPr>
            <p:cNvPr id="19" name="Flowchart: Delay 18"/>
            <p:cNvSpPr/>
            <p:nvPr/>
          </p:nvSpPr>
          <p:spPr>
            <a:xfrm>
              <a:off x="0" y="3184705"/>
              <a:ext cx="576000" cy="734660"/>
            </a:xfrm>
            <a:prstGeom prst="flowChartDelay">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4</a:t>
              </a:r>
              <a:endParaRPr lang="en-IN" sz="2200" b="1" dirty="0">
                <a:solidFill>
                  <a:schemeClr val="tx1"/>
                </a:solidFill>
              </a:endParaRPr>
            </a:p>
          </p:txBody>
        </p:sp>
        <p:sp>
          <p:nvSpPr>
            <p:cNvPr id="20" name="Rectangle 19"/>
            <p:cNvSpPr/>
            <p:nvPr/>
          </p:nvSpPr>
          <p:spPr>
            <a:xfrm>
              <a:off x="-8317432" y="3198397"/>
              <a:ext cx="8317432" cy="734659"/>
            </a:xfrm>
            <a:prstGeom prst="rect">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Helpful in Optimum Resource Allocation</a:t>
              </a:r>
              <a:endParaRPr lang="en-IN" sz="2200" dirty="0">
                <a:solidFill>
                  <a:schemeClr val="tx1"/>
                </a:solidFill>
              </a:endParaRPr>
            </a:p>
          </p:txBody>
        </p:sp>
      </p:grpSp>
      <p:grpSp>
        <p:nvGrpSpPr>
          <p:cNvPr id="21" name="Group 14"/>
          <p:cNvGrpSpPr/>
          <p:nvPr/>
        </p:nvGrpSpPr>
        <p:grpSpPr>
          <a:xfrm>
            <a:off x="-8317432" y="4128469"/>
            <a:ext cx="8893432" cy="472101"/>
            <a:chOff x="-8317432" y="3184705"/>
            <a:chExt cx="8893432" cy="734659"/>
          </a:xfrm>
          <a:solidFill>
            <a:srgbClr val="83AF87"/>
          </a:solidFill>
        </p:grpSpPr>
        <p:sp>
          <p:nvSpPr>
            <p:cNvPr id="22" name="Flowchart: Delay 21"/>
            <p:cNvSpPr/>
            <p:nvPr/>
          </p:nvSpPr>
          <p:spPr>
            <a:xfrm>
              <a:off x="0" y="3184705"/>
              <a:ext cx="576000" cy="734659"/>
            </a:xfrm>
            <a:prstGeom prst="flowChartDelay">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a:t>
              </a:r>
              <a:endParaRPr lang="en-IN" sz="2200" b="1" dirty="0">
                <a:solidFill>
                  <a:schemeClr val="tx1"/>
                </a:solidFill>
              </a:endParaRPr>
            </a:p>
          </p:txBody>
        </p:sp>
        <p:sp>
          <p:nvSpPr>
            <p:cNvPr id="23" name="Rectangle 22"/>
            <p:cNvSpPr/>
            <p:nvPr/>
          </p:nvSpPr>
          <p:spPr>
            <a:xfrm>
              <a:off x="-8317432" y="3198397"/>
              <a:ext cx="8317432" cy="706388"/>
            </a:xfrm>
            <a:prstGeom prst="rect">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Micro Economics</a:t>
              </a:r>
              <a:endParaRPr lang="en-IN" sz="2200" dirty="0">
                <a:solidFill>
                  <a:schemeClr val="tx1"/>
                </a:solidFill>
              </a:endParaRPr>
            </a:p>
          </p:txBody>
        </p:sp>
      </p:grpSp>
      <p:grpSp>
        <p:nvGrpSpPr>
          <p:cNvPr id="24" name="Group 14"/>
          <p:cNvGrpSpPr/>
          <p:nvPr/>
        </p:nvGrpSpPr>
        <p:grpSpPr>
          <a:xfrm>
            <a:off x="-8317432" y="4557700"/>
            <a:ext cx="8893432" cy="480738"/>
            <a:chOff x="-8317432" y="3184705"/>
            <a:chExt cx="8893432" cy="762041"/>
          </a:xfrm>
        </p:grpSpPr>
        <p:sp>
          <p:nvSpPr>
            <p:cNvPr id="25" name="Flowchart: Delay 24"/>
            <p:cNvSpPr/>
            <p:nvPr/>
          </p:nvSpPr>
          <p:spPr>
            <a:xfrm>
              <a:off x="0" y="3184705"/>
              <a:ext cx="576000" cy="734660"/>
            </a:xfrm>
            <a:prstGeom prst="flowChartDelay">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6</a:t>
              </a:r>
              <a:endParaRPr lang="en-IN" sz="2200" b="1" dirty="0">
                <a:solidFill>
                  <a:schemeClr val="tx1"/>
                </a:solidFill>
              </a:endParaRPr>
            </a:p>
          </p:txBody>
        </p:sp>
        <p:sp>
          <p:nvSpPr>
            <p:cNvPr id="26" name="Rectangle 25"/>
            <p:cNvSpPr/>
            <p:nvPr/>
          </p:nvSpPr>
          <p:spPr>
            <a:xfrm>
              <a:off x="-8317432" y="3198395"/>
              <a:ext cx="8317432" cy="748351"/>
            </a:xfrm>
            <a:prstGeom prst="rect">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Macro Economics</a:t>
              </a:r>
              <a:endParaRPr lang="en-IN" sz="2200" dirty="0">
                <a:solidFill>
                  <a:schemeClr val="tx1"/>
                </a:solidFill>
              </a:endParaRPr>
            </a:p>
          </p:txBody>
        </p:sp>
      </p:grpSp>
      <p:grpSp>
        <p:nvGrpSpPr>
          <p:cNvPr id="27" name="Group 14"/>
          <p:cNvGrpSpPr/>
          <p:nvPr/>
        </p:nvGrpSpPr>
        <p:grpSpPr>
          <a:xfrm>
            <a:off x="-8317432" y="5024167"/>
            <a:ext cx="8893432" cy="472101"/>
            <a:chOff x="-8317432" y="3184705"/>
            <a:chExt cx="8893432" cy="734659"/>
          </a:xfrm>
          <a:solidFill>
            <a:srgbClr val="8FBECB"/>
          </a:solidFill>
        </p:grpSpPr>
        <p:sp>
          <p:nvSpPr>
            <p:cNvPr id="28" name="Flowchart: Delay 27"/>
            <p:cNvSpPr/>
            <p:nvPr/>
          </p:nvSpPr>
          <p:spPr>
            <a:xfrm>
              <a:off x="0" y="3184705"/>
              <a:ext cx="576000" cy="734659"/>
            </a:xfrm>
            <a:prstGeom prst="flowChartDelay">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7</a:t>
              </a:r>
              <a:endParaRPr lang="en-IN" sz="2200" b="1" dirty="0">
                <a:solidFill>
                  <a:schemeClr val="tx1"/>
                </a:solidFill>
              </a:endParaRPr>
            </a:p>
          </p:txBody>
        </p:sp>
        <p:sp>
          <p:nvSpPr>
            <p:cNvPr id="29" name="Rectangle 28"/>
            <p:cNvSpPr/>
            <p:nvPr/>
          </p:nvSpPr>
          <p:spPr>
            <a:xfrm>
              <a:off x="-8317432" y="3198397"/>
              <a:ext cx="8317432" cy="7063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Dynamic in Nature</a:t>
              </a:r>
              <a:endParaRPr lang="en-IN" sz="2200" dirty="0">
                <a:solidFill>
                  <a:schemeClr val="tx1"/>
                </a:solidFill>
              </a:endParaRPr>
            </a:p>
          </p:txBody>
        </p:sp>
      </p:grpSp>
      <p:sp>
        <p:nvSpPr>
          <p:cNvPr id="30" name="TextBox 29"/>
          <p:cNvSpPr txBox="1"/>
          <p:nvPr/>
        </p:nvSpPr>
        <p:spPr>
          <a:xfrm>
            <a:off x="720080" y="6341258"/>
            <a:ext cx="8388424" cy="400110"/>
          </a:xfrm>
          <a:prstGeom prst="rect">
            <a:avLst/>
          </a:prstGeom>
          <a:solidFill>
            <a:srgbClr val="FFFFFF">
              <a:alpha val="69804"/>
            </a:srgbClr>
          </a:solidFill>
        </p:spPr>
        <p:txBody>
          <a:bodyPr wrap="square" rtlCol="0">
            <a:spAutoFit/>
          </a:bodyPr>
          <a:lstStyle/>
          <a:p>
            <a:pPr algn="r"/>
            <a:r>
              <a:rPr lang="en-IN" sz="2000" b="1" dirty="0"/>
              <a:t>Let’s look at each in detail.</a:t>
            </a:r>
          </a:p>
        </p:txBody>
      </p:sp>
      <p:sp>
        <p:nvSpPr>
          <p:cNvPr id="31" name="TextBox 3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16432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2000"/>
                            </p:stCondLst>
                            <p:childTnLst>
                              <p:par>
                                <p:cTn id="13" presetID="63" presetClass="path" presetSubtype="0" accel="50000" decel="50000" fill="hold" nodeType="afterEffect">
                                  <p:stCondLst>
                                    <p:cond delay="3000"/>
                                  </p:stCondLst>
                                  <p:childTnLst>
                                    <p:animMotion origin="layout" path="M 3.88889E-6 3.7037E-7 L 0.88385 -0.00046 " pathEditMode="relative" rAng="0" ptsTypes="AA">
                                      <p:cBhvr>
                                        <p:cTn id="14" dur="500" fill="hold"/>
                                        <p:tgtEl>
                                          <p:spTgt spid="9"/>
                                        </p:tgtEl>
                                        <p:attrNameLst>
                                          <p:attrName>ppt_x</p:attrName>
                                          <p:attrName>ppt_y</p:attrName>
                                        </p:attrNameLst>
                                      </p:cBhvr>
                                      <p:rCtr x="44184" y="-23"/>
                                    </p:animMotion>
                                  </p:childTnLst>
                                </p:cTn>
                              </p:par>
                            </p:childTnLst>
                          </p:cTn>
                        </p:par>
                        <p:par>
                          <p:cTn id="15" fill="hold">
                            <p:stCondLst>
                              <p:cond delay="5500"/>
                            </p:stCondLst>
                            <p:childTnLst>
                              <p:par>
                                <p:cTn id="16" presetID="63" presetClass="path" presetSubtype="0" accel="50000" decel="50000" fill="hold" nodeType="afterEffect">
                                  <p:stCondLst>
                                    <p:cond delay="1000"/>
                                  </p:stCondLst>
                                  <p:childTnLst>
                                    <p:animMotion origin="layout" path="M 3.88889E-6 -1.11111E-6 L 0.88385 0.0044 " pathEditMode="relative" rAng="0" ptsTypes="AA">
                                      <p:cBhvr>
                                        <p:cTn id="17" dur="500" fill="hold"/>
                                        <p:tgtEl>
                                          <p:spTgt spid="12"/>
                                        </p:tgtEl>
                                        <p:attrNameLst>
                                          <p:attrName>ppt_x</p:attrName>
                                          <p:attrName>ppt_y</p:attrName>
                                        </p:attrNameLst>
                                      </p:cBhvr>
                                      <p:rCtr x="44184" y="208"/>
                                    </p:animMotion>
                                  </p:childTnLst>
                                </p:cTn>
                              </p:par>
                            </p:childTnLst>
                          </p:cTn>
                        </p:par>
                        <p:par>
                          <p:cTn id="18" fill="hold">
                            <p:stCondLst>
                              <p:cond delay="7000"/>
                            </p:stCondLst>
                            <p:childTnLst>
                              <p:par>
                                <p:cTn id="19" presetID="63" presetClass="path" presetSubtype="0" accel="50000" decel="50000" fill="hold" nodeType="afterEffect">
                                  <p:stCondLst>
                                    <p:cond delay="1000"/>
                                  </p:stCondLst>
                                  <p:childTnLst>
                                    <p:animMotion origin="layout" path="M 3.88889E-6 -1.11111E-6 L 0.88385 0.00463 " pathEditMode="relative" rAng="0" ptsTypes="AA">
                                      <p:cBhvr>
                                        <p:cTn id="20" dur="500" fill="hold"/>
                                        <p:tgtEl>
                                          <p:spTgt spid="15"/>
                                        </p:tgtEl>
                                        <p:attrNameLst>
                                          <p:attrName>ppt_x</p:attrName>
                                          <p:attrName>ppt_y</p:attrName>
                                        </p:attrNameLst>
                                      </p:cBhvr>
                                      <p:rCtr x="44184" y="231"/>
                                    </p:animMotion>
                                  </p:childTnLst>
                                </p:cTn>
                              </p:par>
                            </p:childTnLst>
                          </p:cTn>
                        </p:par>
                        <p:par>
                          <p:cTn id="21" fill="hold">
                            <p:stCondLst>
                              <p:cond delay="8500"/>
                            </p:stCondLst>
                            <p:childTnLst>
                              <p:par>
                                <p:cTn id="22" presetID="63" presetClass="path" presetSubtype="0" accel="50000" decel="50000" fill="hold" nodeType="afterEffect">
                                  <p:stCondLst>
                                    <p:cond delay="1000"/>
                                  </p:stCondLst>
                                  <p:childTnLst>
                                    <p:animMotion origin="layout" path="M 3.88889E-6 -2.59259E-6 L 0.88385 0.0051 " pathEditMode="relative" rAng="0" ptsTypes="AA">
                                      <p:cBhvr>
                                        <p:cTn id="23" dur="500" fill="hold"/>
                                        <p:tgtEl>
                                          <p:spTgt spid="18"/>
                                        </p:tgtEl>
                                        <p:attrNameLst>
                                          <p:attrName>ppt_x</p:attrName>
                                          <p:attrName>ppt_y</p:attrName>
                                        </p:attrNameLst>
                                      </p:cBhvr>
                                      <p:rCtr x="44184" y="255"/>
                                    </p:animMotion>
                                  </p:childTnLst>
                                </p:cTn>
                              </p:par>
                            </p:childTnLst>
                          </p:cTn>
                        </p:par>
                        <p:par>
                          <p:cTn id="24" fill="hold">
                            <p:stCondLst>
                              <p:cond delay="10000"/>
                            </p:stCondLst>
                            <p:childTnLst>
                              <p:par>
                                <p:cTn id="25" presetID="63" presetClass="path" presetSubtype="0" accel="50000" decel="50000" fill="hold" nodeType="afterEffect">
                                  <p:stCondLst>
                                    <p:cond delay="1000"/>
                                  </p:stCondLst>
                                  <p:childTnLst>
                                    <p:animMotion origin="layout" path="M 3.88889E-6 -2.59259E-6 L 0.88385 0.00533 " pathEditMode="relative" rAng="0" ptsTypes="AA">
                                      <p:cBhvr>
                                        <p:cTn id="26" dur="500" fill="hold"/>
                                        <p:tgtEl>
                                          <p:spTgt spid="21"/>
                                        </p:tgtEl>
                                        <p:attrNameLst>
                                          <p:attrName>ppt_x</p:attrName>
                                          <p:attrName>ppt_y</p:attrName>
                                        </p:attrNameLst>
                                      </p:cBhvr>
                                      <p:rCtr x="44184" y="255"/>
                                    </p:animMotion>
                                  </p:childTnLst>
                                </p:cTn>
                              </p:par>
                            </p:childTnLst>
                          </p:cTn>
                        </p:par>
                        <p:par>
                          <p:cTn id="27" fill="hold">
                            <p:stCondLst>
                              <p:cond delay="11500"/>
                            </p:stCondLst>
                            <p:childTnLst>
                              <p:par>
                                <p:cTn id="28" presetID="63" presetClass="path" presetSubtype="0" accel="50000" decel="50000" fill="hold" nodeType="afterEffect">
                                  <p:stCondLst>
                                    <p:cond delay="1000"/>
                                  </p:stCondLst>
                                  <p:childTnLst>
                                    <p:animMotion origin="layout" path="M 3.88889E-6 2.96296E-6 L 0.88385 0.00509 " pathEditMode="relative" rAng="0" ptsTypes="AA">
                                      <p:cBhvr>
                                        <p:cTn id="29" dur="500" fill="hold"/>
                                        <p:tgtEl>
                                          <p:spTgt spid="24"/>
                                        </p:tgtEl>
                                        <p:attrNameLst>
                                          <p:attrName>ppt_x</p:attrName>
                                          <p:attrName>ppt_y</p:attrName>
                                        </p:attrNameLst>
                                      </p:cBhvr>
                                      <p:rCtr x="44184" y="255"/>
                                    </p:animMotion>
                                  </p:childTnLst>
                                </p:cTn>
                              </p:par>
                            </p:childTnLst>
                          </p:cTn>
                        </p:par>
                        <p:par>
                          <p:cTn id="30" fill="hold">
                            <p:stCondLst>
                              <p:cond delay="13000"/>
                            </p:stCondLst>
                            <p:childTnLst>
                              <p:par>
                                <p:cTn id="31" presetID="63" presetClass="path" presetSubtype="0" accel="50000" decel="50000" fill="hold" nodeType="afterEffect">
                                  <p:stCondLst>
                                    <p:cond delay="1000"/>
                                  </p:stCondLst>
                                  <p:childTnLst>
                                    <p:animMotion origin="layout" path="M 3.88889E-6 1.85185E-6 L 0.88385 0.00671 " pathEditMode="relative" rAng="0" ptsTypes="AA">
                                      <p:cBhvr>
                                        <p:cTn id="32" dur="500" fill="hold"/>
                                        <p:tgtEl>
                                          <p:spTgt spid="27"/>
                                        </p:tgtEl>
                                        <p:attrNameLst>
                                          <p:attrName>ppt_x</p:attrName>
                                          <p:attrName>ppt_y</p:attrName>
                                        </p:attrNameLst>
                                      </p:cBhvr>
                                      <p:rCtr x="44184" y="324"/>
                                    </p:animMotion>
                                  </p:childTnLst>
                                </p:cTn>
                              </p:par>
                            </p:childTnLst>
                          </p:cTn>
                        </p:par>
                        <p:par>
                          <p:cTn id="33" fill="hold">
                            <p:stCondLst>
                              <p:cond delay="14500"/>
                            </p:stCondLst>
                            <p:childTnLst>
                              <p:par>
                                <p:cTn id="34" presetID="10" presetClass="entr" presetSubtype="0" fill="hold" grpId="0" nodeType="afterEffect">
                                  <p:stCondLst>
                                    <p:cond delay="10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ME is a Science</a:t>
              </a:r>
              <a:endParaRPr lang="en-IN" sz="3200" dirty="0"/>
            </a:p>
          </p:txBody>
        </p:sp>
      </p:grpSp>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6" cstate="email">
            <a:lum bright="40000"/>
          </a:blip>
          <a:stretch>
            <a:fillRect/>
          </a:stretch>
        </p:blipFill>
        <p:spPr>
          <a:xfrm>
            <a:off x="0" y="908720"/>
            <a:ext cx="9144000" cy="5949280"/>
          </a:xfrm>
          <a:prstGeom prst="rect">
            <a:avLst/>
          </a:prstGeom>
        </p:spPr>
      </p:pic>
      <p:sp>
        <p:nvSpPr>
          <p:cNvPr id="8" name="TextBox 7"/>
          <p:cNvSpPr txBox="1"/>
          <p:nvPr/>
        </p:nvSpPr>
        <p:spPr>
          <a:xfrm>
            <a:off x="755576" y="1012666"/>
            <a:ext cx="8388424" cy="707886"/>
          </a:xfrm>
          <a:prstGeom prst="rect">
            <a:avLst/>
          </a:prstGeom>
          <a:solidFill>
            <a:srgbClr val="FFFFFF">
              <a:alpha val="69804"/>
            </a:srgbClr>
          </a:solidFill>
        </p:spPr>
        <p:txBody>
          <a:bodyPr wrap="square" rtlCol="0">
            <a:spAutoFit/>
          </a:bodyPr>
          <a:lstStyle/>
          <a:p>
            <a:pPr algn="r"/>
            <a:r>
              <a:rPr lang="en-IN" sz="2000" b="1" dirty="0"/>
              <a:t>The following are the key characteristics that mark the qualities or nature of Managerial Economics:</a:t>
            </a:r>
          </a:p>
        </p:txBody>
      </p:sp>
      <p:grpSp>
        <p:nvGrpSpPr>
          <p:cNvPr id="12" name="Group 14"/>
          <p:cNvGrpSpPr/>
          <p:nvPr/>
        </p:nvGrpSpPr>
        <p:grpSpPr>
          <a:xfrm>
            <a:off x="-8317432" y="2840777"/>
            <a:ext cx="8893432" cy="472101"/>
            <a:chOff x="-8317432" y="1700808"/>
            <a:chExt cx="8893432" cy="749238"/>
          </a:xfrm>
        </p:grpSpPr>
        <p:sp>
          <p:nvSpPr>
            <p:cNvPr id="13" name="Flowchart: Delay 12"/>
            <p:cNvSpPr/>
            <p:nvPr/>
          </p:nvSpPr>
          <p:spPr>
            <a:xfrm>
              <a:off x="0" y="1715387"/>
              <a:ext cx="576000" cy="734659"/>
            </a:xfrm>
            <a:prstGeom prst="flowChartDelay">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a:t>
              </a:r>
              <a:endParaRPr lang="en-IN" sz="2200" b="1" dirty="0">
                <a:solidFill>
                  <a:schemeClr val="tx1"/>
                </a:solidFill>
              </a:endParaRPr>
            </a:p>
          </p:txBody>
        </p:sp>
        <p:sp>
          <p:nvSpPr>
            <p:cNvPr id="14" name="Rectangle 13"/>
            <p:cNvSpPr/>
            <p:nvPr/>
          </p:nvSpPr>
          <p:spPr>
            <a:xfrm>
              <a:off x="-8317432" y="1700808"/>
              <a:ext cx="8317432" cy="720080"/>
            </a:xfrm>
            <a:prstGeom prst="rect">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an Art</a:t>
              </a:r>
              <a:endParaRPr lang="en-IN" sz="2200" dirty="0">
                <a:solidFill>
                  <a:schemeClr val="tx1"/>
                </a:solidFill>
              </a:endParaRPr>
            </a:p>
          </p:txBody>
        </p:sp>
      </p:grpSp>
      <p:grpSp>
        <p:nvGrpSpPr>
          <p:cNvPr id="15" name="Group 81"/>
          <p:cNvGrpSpPr/>
          <p:nvPr/>
        </p:nvGrpSpPr>
        <p:grpSpPr>
          <a:xfrm>
            <a:off x="-8317432" y="3270008"/>
            <a:ext cx="8893432" cy="472101"/>
            <a:chOff x="-8317432" y="2420889"/>
            <a:chExt cx="8893432" cy="763816"/>
          </a:xfrm>
        </p:grpSpPr>
        <p:sp>
          <p:nvSpPr>
            <p:cNvPr id="16" name="Flowchart: Delay 15"/>
            <p:cNvSpPr/>
            <p:nvPr/>
          </p:nvSpPr>
          <p:spPr>
            <a:xfrm>
              <a:off x="0" y="2450046"/>
              <a:ext cx="576000" cy="734659"/>
            </a:xfrm>
            <a:prstGeom prst="flowChartDelay">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3</a:t>
              </a:r>
              <a:endParaRPr lang="en-IN" sz="2200" b="1" dirty="0">
                <a:solidFill>
                  <a:schemeClr val="tx1"/>
                </a:solidFill>
              </a:endParaRPr>
            </a:p>
          </p:txBody>
        </p:sp>
        <p:sp>
          <p:nvSpPr>
            <p:cNvPr id="17" name="Rectangle 16"/>
            <p:cNvSpPr/>
            <p:nvPr/>
          </p:nvSpPr>
          <p:spPr>
            <a:xfrm>
              <a:off x="-8317432" y="2420889"/>
              <a:ext cx="8317432" cy="720080"/>
            </a:xfrm>
            <a:prstGeom prst="rect">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for Administration of Organization</a:t>
              </a:r>
              <a:endParaRPr lang="en-IN" sz="2200" dirty="0">
                <a:solidFill>
                  <a:schemeClr val="tx1"/>
                </a:solidFill>
              </a:endParaRPr>
            </a:p>
          </p:txBody>
        </p:sp>
      </p:grpSp>
      <p:grpSp>
        <p:nvGrpSpPr>
          <p:cNvPr id="18" name="Group 14"/>
          <p:cNvGrpSpPr/>
          <p:nvPr/>
        </p:nvGrpSpPr>
        <p:grpSpPr>
          <a:xfrm>
            <a:off x="-8317432" y="3699238"/>
            <a:ext cx="8893432" cy="472101"/>
            <a:chOff x="-8317432" y="3184705"/>
            <a:chExt cx="8893432" cy="748351"/>
          </a:xfrm>
        </p:grpSpPr>
        <p:sp>
          <p:nvSpPr>
            <p:cNvPr id="19" name="Flowchart: Delay 18"/>
            <p:cNvSpPr/>
            <p:nvPr/>
          </p:nvSpPr>
          <p:spPr>
            <a:xfrm>
              <a:off x="0" y="3184705"/>
              <a:ext cx="576000" cy="734660"/>
            </a:xfrm>
            <a:prstGeom prst="flowChartDelay">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4</a:t>
              </a:r>
              <a:endParaRPr lang="en-IN" sz="2200" b="1" dirty="0">
                <a:solidFill>
                  <a:schemeClr val="tx1"/>
                </a:solidFill>
              </a:endParaRPr>
            </a:p>
          </p:txBody>
        </p:sp>
        <p:sp>
          <p:nvSpPr>
            <p:cNvPr id="20" name="Rectangle 19"/>
            <p:cNvSpPr/>
            <p:nvPr/>
          </p:nvSpPr>
          <p:spPr>
            <a:xfrm>
              <a:off x="-8317432" y="3198397"/>
              <a:ext cx="8317432" cy="734659"/>
            </a:xfrm>
            <a:prstGeom prst="rect">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Helpful in Optimum Resource Allocation</a:t>
              </a:r>
              <a:endParaRPr lang="en-IN" sz="2200" dirty="0">
                <a:solidFill>
                  <a:schemeClr val="tx1"/>
                </a:solidFill>
              </a:endParaRPr>
            </a:p>
          </p:txBody>
        </p:sp>
      </p:grpSp>
      <p:grpSp>
        <p:nvGrpSpPr>
          <p:cNvPr id="21" name="Group 14"/>
          <p:cNvGrpSpPr/>
          <p:nvPr/>
        </p:nvGrpSpPr>
        <p:grpSpPr>
          <a:xfrm>
            <a:off x="-8317432" y="4128469"/>
            <a:ext cx="8893432" cy="472101"/>
            <a:chOff x="-8317432" y="3184705"/>
            <a:chExt cx="8893432" cy="734659"/>
          </a:xfrm>
          <a:solidFill>
            <a:srgbClr val="83AF87"/>
          </a:solidFill>
        </p:grpSpPr>
        <p:sp>
          <p:nvSpPr>
            <p:cNvPr id="22" name="Flowchart: Delay 21"/>
            <p:cNvSpPr/>
            <p:nvPr/>
          </p:nvSpPr>
          <p:spPr>
            <a:xfrm>
              <a:off x="0" y="3184705"/>
              <a:ext cx="576000" cy="734659"/>
            </a:xfrm>
            <a:prstGeom prst="flowChartDelay">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a:t>
              </a:r>
              <a:endParaRPr lang="en-IN" sz="2200" b="1" dirty="0">
                <a:solidFill>
                  <a:schemeClr val="tx1"/>
                </a:solidFill>
              </a:endParaRPr>
            </a:p>
          </p:txBody>
        </p:sp>
        <p:sp>
          <p:nvSpPr>
            <p:cNvPr id="23" name="Rectangle 22"/>
            <p:cNvSpPr/>
            <p:nvPr/>
          </p:nvSpPr>
          <p:spPr>
            <a:xfrm>
              <a:off x="-8317432" y="3198397"/>
              <a:ext cx="8317432" cy="706388"/>
            </a:xfrm>
            <a:prstGeom prst="rect">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Micro Economics</a:t>
              </a:r>
              <a:endParaRPr lang="en-IN" sz="2200" dirty="0">
                <a:solidFill>
                  <a:schemeClr val="tx1"/>
                </a:solidFill>
              </a:endParaRPr>
            </a:p>
          </p:txBody>
        </p:sp>
      </p:grpSp>
      <p:grpSp>
        <p:nvGrpSpPr>
          <p:cNvPr id="24" name="Group 14"/>
          <p:cNvGrpSpPr/>
          <p:nvPr/>
        </p:nvGrpSpPr>
        <p:grpSpPr>
          <a:xfrm>
            <a:off x="-8317432" y="4557700"/>
            <a:ext cx="8893432" cy="480738"/>
            <a:chOff x="-8317432" y="3184705"/>
            <a:chExt cx="8893432" cy="762041"/>
          </a:xfrm>
        </p:grpSpPr>
        <p:sp>
          <p:nvSpPr>
            <p:cNvPr id="25" name="Flowchart: Delay 24"/>
            <p:cNvSpPr/>
            <p:nvPr/>
          </p:nvSpPr>
          <p:spPr>
            <a:xfrm>
              <a:off x="0" y="3184705"/>
              <a:ext cx="576000" cy="734660"/>
            </a:xfrm>
            <a:prstGeom prst="flowChartDelay">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6</a:t>
              </a:r>
              <a:endParaRPr lang="en-IN" sz="2200" b="1" dirty="0">
                <a:solidFill>
                  <a:schemeClr val="tx1"/>
                </a:solidFill>
              </a:endParaRPr>
            </a:p>
          </p:txBody>
        </p:sp>
        <p:sp>
          <p:nvSpPr>
            <p:cNvPr id="26" name="Rectangle 25"/>
            <p:cNvSpPr/>
            <p:nvPr/>
          </p:nvSpPr>
          <p:spPr>
            <a:xfrm>
              <a:off x="-8317432" y="3198395"/>
              <a:ext cx="8317432" cy="748351"/>
            </a:xfrm>
            <a:prstGeom prst="rect">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Macro Economics</a:t>
              </a:r>
              <a:endParaRPr lang="en-IN" sz="2200" dirty="0">
                <a:solidFill>
                  <a:schemeClr val="tx1"/>
                </a:solidFill>
              </a:endParaRPr>
            </a:p>
          </p:txBody>
        </p:sp>
      </p:grpSp>
      <p:grpSp>
        <p:nvGrpSpPr>
          <p:cNvPr id="27" name="Group 14"/>
          <p:cNvGrpSpPr/>
          <p:nvPr/>
        </p:nvGrpSpPr>
        <p:grpSpPr>
          <a:xfrm>
            <a:off x="-8317432" y="5024167"/>
            <a:ext cx="8893432" cy="472101"/>
            <a:chOff x="-8317432" y="3184705"/>
            <a:chExt cx="8893432" cy="734659"/>
          </a:xfrm>
          <a:solidFill>
            <a:srgbClr val="8FBECB"/>
          </a:solidFill>
        </p:grpSpPr>
        <p:sp>
          <p:nvSpPr>
            <p:cNvPr id="28" name="Flowchart: Delay 27"/>
            <p:cNvSpPr/>
            <p:nvPr/>
          </p:nvSpPr>
          <p:spPr>
            <a:xfrm>
              <a:off x="0" y="3184705"/>
              <a:ext cx="576000" cy="734659"/>
            </a:xfrm>
            <a:prstGeom prst="flowChartDelay">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7</a:t>
              </a:r>
              <a:endParaRPr lang="en-IN" sz="2200" b="1" dirty="0">
                <a:solidFill>
                  <a:schemeClr val="tx1"/>
                </a:solidFill>
              </a:endParaRPr>
            </a:p>
          </p:txBody>
        </p:sp>
        <p:sp>
          <p:nvSpPr>
            <p:cNvPr id="29" name="Rectangle 28"/>
            <p:cNvSpPr/>
            <p:nvPr/>
          </p:nvSpPr>
          <p:spPr>
            <a:xfrm>
              <a:off x="-8317432" y="3198397"/>
              <a:ext cx="8317432" cy="7063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Dynamic in Nature</a:t>
              </a:r>
              <a:endParaRPr lang="en-IN" sz="2200" dirty="0">
                <a:solidFill>
                  <a:schemeClr val="tx1"/>
                </a:solidFill>
              </a:endParaRPr>
            </a:p>
          </p:txBody>
        </p:sp>
      </p:grpSp>
      <p:sp>
        <p:nvSpPr>
          <p:cNvPr id="30" name="TextBox 29"/>
          <p:cNvSpPr txBox="1"/>
          <p:nvPr/>
        </p:nvSpPr>
        <p:spPr>
          <a:xfrm>
            <a:off x="720080" y="6341258"/>
            <a:ext cx="8388424" cy="400110"/>
          </a:xfrm>
          <a:prstGeom prst="rect">
            <a:avLst/>
          </a:prstGeom>
          <a:solidFill>
            <a:srgbClr val="FFFFFF">
              <a:alpha val="69804"/>
            </a:srgbClr>
          </a:solidFill>
        </p:spPr>
        <p:txBody>
          <a:bodyPr wrap="square" rtlCol="0">
            <a:spAutoFit/>
          </a:bodyPr>
          <a:lstStyle/>
          <a:p>
            <a:pPr algn="r"/>
            <a:r>
              <a:rPr lang="en-IN" sz="2000" b="1" dirty="0"/>
              <a:t>Let’s look at each in detail.</a:t>
            </a:r>
          </a:p>
        </p:txBody>
      </p:sp>
      <p:grpSp>
        <p:nvGrpSpPr>
          <p:cNvPr id="9" name="Group 16"/>
          <p:cNvGrpSpPr/>
          <p:nvPr/>
        </p:nvGrpSpPr>
        <p:grpSpPr>
          <a:xfrm>
            <a:off x="-8317432" y="2368676"/>
            <a:ext cx="8893432" cy="3972582"/>
            <a:chOff x="-8317432" y="980728"/>
            <a:chExt cx="8893432" cy="6181926"/>
          </a:xfrm>
        </p:grpSpPr>
        <p:sp>
          <p:nvSpPr>
            <p:cNvPr id="10" name="Flowchart: Delay 9"/>
            <p:cNvSpPr/>
            <p:nvPr/>
          </p:nvSpPr>
          <p:spPr>
            <a:xfrm>
              <a:off x="0" y="980728"/>
              <a:ext cx="576000" cy="734659"/>
            </a:xfrm>
            <a:prstGeom prst="flowChartDelay">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a:t>
              </a:r>
              <a:endParaRPr lang="en-IN" sz="2200" b="1" dirty="0">
                <a:solidFill>
                  <a:schemeClr val="tx1"/>
                </a:solidFill>
              </a:endParaRPr>
            </a:p>
          </p:txBody>
        </p:sp>
        <p:sp>
          <p:nvSpPr>
            <p:cNvPr id="11" name="Rectangle 10"/>
            <p:cNvSpPr/>
            <p:nvPr/>
          </p:nvSpPr>
          <p:spPr>
            <a:xfrm>
              <a:off x="-8317432" y="980728"/>
              <a:ext cx="8317432" cy="6181926"/>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 Science</a:t>
              </a:r>
            </a:p>
            <a:p>
              <a:pPr lvl="1"/>
              <a:endParaRPr lang="en-IN" sz="2200" b="1" dirty="0">
                <a:solidFill>
                  <a:schemeClr val="tx1"/>
                </a:solidFill>
              </a:endParaRPr>
            </a:p>
            <a:p>
              <a:pPr lvl="1"/>
              <a:r>
                <a:rPr lang="en-IN" sz="2200" dirty="0">
                  <a:solidFill>
                    <a:schemeClr val="tx1"/>
                  </a:solidFill>
                </a:rPr>
                <a:t>Managerial Economics is an essential scholastic field. It can be compared to science in a sense that it fulfils the criteria of being a science in the following sense:</a:t>
              </a:r>
            </a:p>
            <a:p>
              <a:pPr marL="800100" lvl="1" indent="-342900">
                <a:buFont typeface="Arial" panose="020B0604020202020204" pitchFamily="34" charset="0"/>
                <a:buChar char="•"/>
              </a:pPr>
              <a:r>
                <a:rPr lang="en-IN" sz="2200" dirty="0">
                  <a:solidFill>
                    <a:schemeClr val="tx1"/>
                  </a:solidFill>
                </a:rPr>
                <a:t>Science is a Systematic body of Knowledge. It is based on methodical observation. Similarly, Managerial Economics is also a science of making decisions with regard to scarce resources with alternative applications. It is a body of knowledge that determines or observes the internal and external environment for decision making.</a:t>
              </a:r>
            </a:p>
          </p:txBody>
        </p:sp>
      </p:grpSp>
      <p:sp>
        <p:nvSpPr>
          <p:cNvPr id="31" name="TextBox 3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6850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88889E-6 -3.7037E-6 L 0.88385 -0.00046 " pathEditMode="relative" rAng="0" ptsTypes="AA">
                                      <p:cBhvr>
                                        <p:cTn id="6" dur="500" fill="hold"/>
                                        <p:tgtEl>
                                          <p:spTgt spid="9"/>
                                        </p:tgtEl>
                                        <p:attrNameLst>
                                          <p:attrName>ppt_x</p:attrName>
                                          <p:attrName>ppt_y</p:attrName>
                                        </p:attrNameLst>
                                      </p:cBhvr>
                                      <p:rCtr x="4418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ME is a Science</a:t>
              </a:r>
              <a:endParaRPr lang="en-IN" sz="3200" dirty="0"/>
            </a:p>
          </p:txBody>
        </p:sp>
      </p:grpSp>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6" cstate="email">
            <a:lum bright="40000"/>
          </a:blip>
          <a:stretch>
            <a:fillRect/>
          </a:stretch>
        </p:blipFill>
        <p:spPr>
          <a:xfrm>
            <a:off x="0" y="908720"/>
            <a:ext cx="9144000" cy="5949280"/>
          </a:xfrm>
          <a:prstGeom prst="rect">
            <a:avLst/>
          </a:prstGeom>
        </p:spPr>
      </p:pic>
      <p:sp>
        <p:nvSpPr>
          <p:cNvPr id="8" name="TextBox 7"/>
          <p:cNvSpPr txBox="1"/>
          <p:nvPr/>
        </p:nvSpPr>
        <p:spPr>
          <a:xfrm>
            <a:off x="755576" y="1012666"/>
            <a:ext cx="8388424" cy="707886"/>
          </a:xfrm>
          <a:prstGeom prst="rect">
            <a:avLst/>
          </a:prstGeom>
          <a:solidFill>
            <a:srgbClr val="FFFFFF">
              <a:alpha val="69804"/>
            </a:srgbClr>
          </a:solidFill>
        </p:spPr>
        <p:txBody>
          <a:bodyPr wrap="square" rtlCol="0">
            <a:spAutoFit/>
          </a:bodyPr>
          <a:lstStyle/>
          <a:p>
            <a:pPr algn="r"/>
            <a:r>
              <a:rPr lang="en-IN" sz="2000" b="1" dirty="0"/>
              <a:t>The following are the key characteristics that mark the qualities or nature of Managerial Economics:</a:t>
            </a:r>
          </a:p>
        </p:txBody>
      </p:sp>
      <p:grpSp>
        <p:nvGrpSpPr>
          <p:cNvPr id="12" name="Group 14"/>
          <p:cNvGrpSpPr/>
          <p:nvPr/>
        </p:nvGrpSpPr>
        <p:grpSpPr>
          <a:xfrm>
            <a:off x="-8317432" y="2840777"/>
            <a:ext cx="8893432" cy="472101"/>
            <a:chOff x="-8317432" y="1700808"/>
            <a:chExt cx="8893432" cy="749238"/>
          </a:xfrm>
        </p:grpSpPr>
        <p:sp>
          <p:nvSpPr>
            <p:cNvPr id="13" name="Flowchart: Delay 12"/>
            <p:cNvSpPr/>
            <p:nvPr/>
          </p:nvSpPr>
          <p:spPr>
            <a:xfrm>
              <a:off x="0" y="1715387"/>
              <a:ext cx="576000" cy="734659"/>
            </a:xfrm>
            <a:prstGeom prst="flowChartDelay">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a:t>
              </a:r>
              <a:endParaRPr lang="en-IN" sz="2200" b="1" dirty="0">
                <a:solidFill>
                  <a:schemeClr val="tx1"/>
                </a:solidFill>
              </a:endParaRPr>
            </a:p>
          </p:txBody>
        </p:sp>
        <p:sp>
          <p:nvSpPr>
            <p:cNvPr id="14" name="Rectangle 13"/>
            <p:cNvSpPr/>
            <p:nvPr/>
          </p:nvSpPr>
          <p:spPr>
            <a:xfrm>
              <a:off x="-8317432" y="1700808"/>
              <a:ext cx="8317432" cy="720080"/>
            </a:xfrm>
            <a:prstGeom prst="rect">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an Art</a:t>
              </a:r>
              <a:endParaRPr lang="en-IN" sz="2200" dirty="0">
                <a:solidFill>
                  <a:schemeClr val="tx1"/>
                </a:solidFill>
              </a:endParaRPr>
            </a:p>
          </p:txBody>
        </p:sp>
      </p:grpSp>
      <p:grpSp>
        <p:nvGrpSpPr>
          <p:cNvPr id="15" name="Group 81"/>
          <p:cNvGrpSpPr/>
          <p:nvPr/>
        </p:nvGrpSpPr>
        <p:grpSpPr>
          <a:xfrm>
            <a:off x="-8317432" y="3270008"/>
            <a:ext cx="8893432" cy="472101"/>
            <a:chOff x="-8317432" y="2420889"/>
            <a:chExt cx="8893432" cy="763816"/>
          </a:xfrm>
        </p:grpSpPr>
        <p:sp>
          <p:nvSpPr>
            <p:cNvPr id="16" name="Flowchart: Delay 15"/>
            <p:cNvSpPr/>
            <p:nvPr/>
          </p:nvSpPr>
          <p:spPr>
            <a:xfrm>
              <a:off x="0" y="2450046"/>
              <a:ext cx="576000" cy="734659"/>
            </a:xfrm>
            <a:prstGeom prst="flowChartDelay">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3</a:t>
              </a:r>
              <a:endParaRPr lang="en-IN" sz="2200" b="1" dirty="0">
                <a:solidFill>
                  <a:schemeClr val="tx1"/>
                </a:solidFill>
              </a:endParaRPr>
            </a:p>
          </p:txBody>
        </p:sp>
        <p:sp>
          <p:nvSpPr>
            <p:cNvPr id="17" name="Rectangle 16"/>
            <p:cNvSpPr/>
            <p:nvPr/>
          </p:nvSpPr>
          <p:spPr>
            <a:xfrm>
              <a:off x="-8317432" y="2420889"/>
              <a:ext cx="8317432" cy="720080"/>
            </a:xfrm>
            <a:prstGeom prst="rect">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for Administration of Organization</a:t>
              </a:r>
              <a:endParaRPr lang="en-IN" sz="2200" dirty="0">
                <a:solidFill>
                  <a:schemeClr val="tx1"/>
                </a:solidFill>
              </a:endParaRPr>
            </a:p>
          </p:txBody>
        </p:sp>
      </p:grpSp>
      <p:grpSp>
        <p:nvGrpSpPr>
          <p:cNvPr id="18" name="Group 14"/>
          <p:cNvGrpSpPr/>
          <p:nvPr/>
        </p:nvGrpSpPr>
        <p:grpSpPr>
          <a:xfrm>
            <a:off x="-8317432" y="3699238"/>
            <a:ext cx="8893432" cy="472101"/>
            <a:chOff x="-8317432" y="3184705"/>
            <a:chExt cx="8893432" cy="748351"/>
          </a:xfrm>
        </p:grpSpPr>
        <p:sp>
          <p:nvSpPr>
            <p:cNvPr id="19" name="Flowchart: Delay 18"/>
            <p:cNvSpPr/>
            <p:nvPr/>
          </p:nvSpPr>
          <p:spPr>
            <a:xfrm>
              <a:off x="0" y="3184705"/>
              <a:ext cx="576000" cy="734660"/>
            </a:xfrm>
            <a:prstGeom prst="flowChartDelay">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4</a:t>
              </a:r>
              <a:endParaRPr lang="en-IN" sz="2200" b="1" dirty="0">
                <a:solidFill>
                  <a:schemeClr val="tx1"/>
                </a:solidFill>
              </a:endParaRPr>
            </a:p>
          </p:txBody>
        </p:sp>
        <p:sp>
          <p:nvSpPr>
            <p:cNvPr id="20" name="Rectangle 19"/>
            <p:cNvSpPr/>
            <p:nvPr/>
          </p:nvSpPr>
          <p:spPr>
            <a:xfrm>
              <a:off x="-8317432" y="3198397"/>
              <a:ext cx="8317432" cy="734659"/>
            </a:xfrm>
            <a:prstGeom prst="rect">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Helpful in Optimum Resource Allocation</a:t>
              </a:r>
              <a:endParaRPr lang="en-IN" sz="2200" dirty="0">
                <a:solidFill>
                  <a:schemeClr val="tx1"/>
                </a:solidFill>
              </a:endParaRPr>
            </a:p>
          </p:txBody>
        </p:sp>
      </p:grpSp>
      <p:grpSp>
        <p:nvGrpSpPr>
          <p:cNvPr id="21" name="Group 14"/>
          <p:cNvGrpSpPr/>
          <p:nvPr/>
        </p:nvGrpSpPr>
        <p:grpSpPr>
          <a:xfrm>
            <a:off x="-8317432" y="4128469"/>
            <a:ext cx="8893432" cy="472101"/>
            <a:chOff x="-8317432" y="3184705"/>
            <a:chExt cx="8893432" cy="734659"/>
          </a:xfrm>
          <a:solidFill>
            <a:srgbClr val="83AF87"/>
          </a:solidFill>
        </p:grpSpPr>
        <p:sp>
          <p:nvSpPr>
            <p:cNvPr id="22" name="Flowchart: Delay 21"/>
            <p:cNvSpPr/>
            <p:nvPr/>
          </p:nvSpPr>
          <p:spPr>
            <a:xfrm>
              <a:off x="0" y="3184705"/>
              <a:ext cx="576000" cy="734659"/>
            </a:xfrm>
            <a:prstGeom prst="flowChartDelay">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a:t>
              </a:r>
              <a:endParaRPr lang="en-IN" sz="2200" b="1" dirty="0">
                <a:solidFill>
                  <a:schemeClr val="tx1"/>
                </a:solidFill>
              </a:endParaRPr>
            </a:p>
          </p:txBody>
        </p:sp>
        <p:sp>
          <p:nvSpPr>
            <p:cNvPr id="23" name="Rectangle 22"/>
            <p:cNvSpPr/>
            <p:nvPr/>
          </p:nvSpPr>
          <p:spPr>
            <a:xfrm>
              <a:off x="-8317432" y="3198397"/>
              <a:ext cx="8317432" cy="706388"/>
            </a:xfrm>
            <a:prstGeom prst="rect">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Micro Economics</a:t>
              </a:r>
              <a:endParaRPr lang="en-IN" sz="2200" dirty="0">
                <a:solidFill>
                  <a:schemeClr val="tx1"/>
                </a:solidFill>
              </a:endParaRPr>
            </a:p>
          </p:txBody>
        </p:sp>
      </p:grpSp>
      <p:grpSp>
        <p:nvGrpSpPr>
          <p:cNvPr id="24" name="Group 14"/>
          <p:cNvGrpSpPr/>
          <p:nvPr/>
        </p:nvGrpSpPr>
        <p:grpSpPr>
          <a:xfrm>
            <a:off x="-8317432" y="4557700"/>
            <a:ext cx="8893432" cy="480738"/>
            <a:chOff x="-8317432" y="3184705"/>
            <a:chExt cx="8893432" cy="762041"/>
          </a:xfrm>
        </p:grpSpPr>
        <p:sp>
          <p:nvSpPr>
            <p:cNvPr id="25" name="Flowchart: Delay 24"/>
            <p:cNvSpPr/>
            <p:nvPr/>
          </p:nvSpPr>
          <p:spPr>
            <a:xfrm>
              <a:off x="0" y="3184705"/>
              <a:ext cx="576000" cy="734660"/>
            </a:xfrm>
            <a:prstGeom prst="flowChartDelay">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6</a:t>
              </a:r>
              <a:endParaRPr lang="en-IN" sz="2200" b="1" dirty="0">
                <a:solidFill>
                  <a:schemeClr val="tx1"/>
                </a:solidFill>
              </a:endParaRPr>
            </a:p>
          </p:txBody>
        </p:sp>
        <p:sp>
          <p:nvSpPr>
            <p:cNvPr id="26" name="Rectangle 25"/>
            <p:cNvSpPr/>
            <p:nvPr/>
          </p:nvSpPr>
          <p:spPr>
            <a:xfrm>
              <a:off x="-8317432" y="3198395"/>
              <a:ext cx="8317432" cy="748351"/>
            </a:xfrm>
            <a:prstGeom prst="rect">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Macro Economics</a:t>
              </a:r>
              <a:endParaRPr lang="en-IN" sz="2200" dirty="0">
                <a:solidFill>
                  <a:schemeClr val="tx1"/>
                </a:solidFill>
              </a:endParaRPr>
            </a:p>
          </p:txBody>
        </p:sp>
      </p:grpSp>
      <p:grpSp>
        <p:nvGrpSpPr>
          <p:cNvPr id="27" name="Group 14"/>
          <p:cNvGrpSpPr/>
          <p:nvPr/>
        </p:nvGrpSpPr>
        <p:grpSpPr>
          <a:xfrm>
            <a:off x="-8317432" y="5024167"/>
            <a:ext cx="8893432" cy="472101"/>
            <a:chOff x="-8317432" y="3184705"/>
            <a:chExt cx="8893432" cy="734659"/>
          </a:xfrm>
          <a:solidFill>
            <a:srgbClr val="8FBECB"/>
          </a:solidFill>
        </p:grpSpPr>
        <p:sp>
          <p:nvSpPr>
            <p:cNvPr id="28" name="Flowchart: Delay 27"/>
            <p:cNvSpPr/>
            <p:nvPr/>
          </p:nvSpPr>
          <p:spPr>
            <a:xfrm>
              <a:off x="0" y="3184705"/>
              <a:ext cx="576000" cy="734659"/>
            </a:xfrm>
            <a:prstGeom prst="flowChartDelay">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7</a:t>
              </a:r>
              <a:endParaRPr lang="en-IN" sz="2200" b="1" dirty="0">
                <a:solidFill>
                  <a:schemeClr val="tx1"/>
                </a:solidFill>
              </a:endParaRPr>
            </a:p>
          </p:txBody>
        </p:sp>
        <p:sp>
          <p:nvSpPr>
            <p:cNvPr id="29" name="Rectangle 28"/>
            <p:cNvSpPr/>
            <p:nvPr/>
          </p:nvSpPr>
          <p:spPr>
            <a:xfrm>
              <a:off x="-8317432" y="3198397"/>
              <a:ext cx="8317432" cy="7063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Dynamic in Nature</a:t>
              </a:r>
              <a:endParaRPr lang="en-IN" sz="2200" dirty="0">
                <a:solidFill>
                  <a:schemeClr val="tx1"/>
                </a:solidFill>
              </a:endParaRPr>
            </a:p>
          </p:txBody>
        </p:sp>
      </p:grpSp>
      <p:sp>
        <p:nvSpPr>
          <p:cNvPr id="30" name="TextBox 29"/>
          <p:cNvSpPr txBox="1"/>
          <p:nvPr/>
        </p:nvSpPr>
        <p:spPr>
          <a:xfrm>
            <a:off x="720080" y="6341258"/>
            <a:ext cx="8388424" cy="400110"/>
          </a:xfrm>
          <a:prstGeom prst="rect">
            <a:avLst/>
          </a:prstGeom>
          <a:solidFill>
            <a:srgbClr val="FFFFFF">
              <a:alpha val="69804"/>
            </a:srgbClr>
          </a:solidFill>
        </p:spPr>
        <p:txBody>
          <a:bodyPr wrap="square" rtlCol="0">
            <a:spAutoFit/>
          </a:bodyPr>
          <a:lstStyle/>
          <a:p>
            <a:pPr algn="r"/>
            <a:r>
              <a:rPr lang="en-IN" sz="2000" b="1" dirty="0"/>
              <a:t>Let’s look at each in detail.</a:t>
            </a:r>
          </a:p>
        </p:txBody>
      </p:sp>
      <p:grpSp>
        <p:nvGrpSpPr>
          <p:cNvPr id="9" name="Group 16"/>
          <p:cNvGrpSpPr/>
          <p:nvPr/>
        </p:nvGrpSpPr>
        <p:grpSpPr>
          <a:xfrm>
            <a:off x="-2742" y="2368676"/>
            <a:ext cx="8893432" cy="3972582"/>
            <a:chOff x="-8317432" y="980728"/>
            <a:chExt cx="8893432" cy="6181926"/>
          </a:xfrm>
        </p:grpSpPr>
        <p:sp>
          <p:nvSpPr>
            <p:cNvPr id="10" name="Flowchart: Delay 9"/>
            <p:cNvSpPr/>
            <p:nvPr/>
          </p:nvSpPr>
          <p:spPr>
            <a:xfrm>
              <a:off x="0" y="980728"/>
              <a:ext cx="576000" cy="734659"/>
            </a:xfrm>
            <a:prstGeom prst="flowChartDelay">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a:t>
              </a:r>
              <a:endParaRPr lang="en-IN" sz="2200" b="1" dirty="0">
                <a:solidFill>
                  <a:schemeClr val="tx1"/>
                </a:solidFill>
              </a:endParaRPr>
            </a:p>
          </p:txBody>
        </p:sp>
        <p:sp>
          <p:nvSpPr>
            <p:cNvPr id="11" name="Rectangle 10"/>
            <p:cNvSpPr/>
            <p:nvPr/>
          </p:nvSpPr>
          <p:spPr>
            <a:xfrm>
              <a:off x="-8317432" y="980728"/>
              <a:ext cx="8317432" cy="6181926"/>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 Science</a:t>
              </a:r>
            </a:p>
            <a:p>
              <a:pPr lvl="1"/>
              <a:endParaRPr lang="en-IN" sz="2200" b="1" dirty="0">
                <a:solidFill>
                  <a:schemeClr val="tx1"/>
                </a:solidFill>
              </a:endParaRPr>
            </a:p>
            <a:p>
              <a:pPr lvl="1"/>
              <a:r>
                <a:rPr lang="en-IN" sz="2200" dirty="0">
                  <a:solidFill>
                    <a:schemeClr val="tx1"/>
                  </a:solidFill>
                </a:rPr>
                <a:t>Managerial Economics is an essential scholastic field. It can be compared to science in a sense that it fulfils the criteria of being a science in the following sense:</a:t>
              </a:r>
            </a:p>
            <a:p>
              <a:pPr marL="800100" lvl="1" indent="-342900">
                <a:buFont typeface="Arial" panose="020B0604020202020204" pitchFamily="34" charset="0"/>
                <a:buChar char="•"/>
              </a:pPr>
              <a:r>
                <a:rPr lang="en-IN" sz="2200" dirty="0">
                  <a:solidFill>
                    <a:schemeClr val="tx1"/>
                  </a:solidFill>
                </a:rPr>
                <a:t>Science is a Systematic body of Knowledge. It is based on methodical observation. Similarly, Managerial Economics is also a science of making decisions with regard to scarce resources with alternative applications. It is a body of knowledge that determines or observes the internal and external environment for decision making.</a:t>
              </a:r>
            </a:p>
          </p:txBody>
        </p:sp>
      </p:grpSp>
      <p:grpSp>
        <p:nvGrpSpPr>
          <p:cNvPr id="31" name="Gruppieren 20"/>
          <p:cNvGrpSpPr/>
          <p:nvPr/>
        </p:nvGrpSpPr>
        <p:grpSpPr>
          <a:xfrm rot="253756">
            <a:off x="-127738" y="1283488"/>
            <a:ext cx="8974351" cy="4603730"/>
            <a:chOff x="5079587" y="447686"/>
            <a:chExt cx="10322251" cy="9009324"/>
          </a:xfrm>
        </p:grpSpPr>
        <p:sp>
          <p:nvSpPr>
            <p:cNvPr id="32" name="Rechteck 21"/>
            <p:cNvSpPr/>
            <p:nvPr/>
          </p:nvSpPr>
          <p:spPr bwMode="auto">
            <a:xfrm>
              <a:off x="5556759" y="816898"/>
              <a:ext cx="9845079" cy="8640112"/>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342900" indent="-342900">
                <a:buFont typeface="Arial" panose="020B0604020202020204" pitchFamily="34" charset="0"/>
                <a:buChar char="•"/>
              </a:pPr>
              <a:r>
                <a:rPr lang="en-IN" sz="2000" b="1" dirty="0"/>
                <a:t>In science any conclusion is arrived at after continuous experimentation. Similarly, in Managerial Economics also the policies are made after persistent testing and trailing. Though economic environment consists of human variable, which is unpredictable, thus the policies made are not rigid. A Managerial Economist takes decisions by utilizing his valuable past experience and observations.</a:t>
              </a:r>
            </a:p>
            <a:p>
              <a:pPr marL="342900" indent="-342900">
                <a:buFont typeface="Arial" panose="020B0604020202020204" pitchFamily="34" charset="0"/>
                <a:buChar char="•"/>
              </a:pPr>
              <a:endParaRPr lang="en-IN" sz="2000" b="1" dirty="0"/>
            </a:p>
            <a:p>
              <a:pPr marL="342900" indent="-342900">
                <a:buFont typeface="Arial" panose="020B0604020202020204" pitchFamily="34" charset="0"/>
                <a:buChar char="•"/>
              </a:pPr>
              <a:r>
                <a:rPr lang="en-IN" sz="2000" b="1" dirty="0"/>
                <a:t>Principles of Science are universally applicable. Similarly, policies of Managerial Economics are also universally applicable; partially if not fully. The policies need to be changed from time to time depending on the situation and attitude of individuals to those particular situations. Policies are applicable universally but modifications are required periodically.</a:t>
              </a:r>
              <a:endParaRPr lang="en-IN" sz="2000" dirty="0"/>
            </a:p>
          </p:txBody>
        </p:sp>
        <p:pic>
          <p:nvPicPr>
            <p:cNvPr id="33" name="Picture 32" descr="Tessafilm_4"/>
            <p:cNvPicPr>
              <a:picLocks noChangeAspect="1" noChangeArrowheads="1"/>
            </p:cNvPicPr>
            <p:nvPr/>
          </p:nvPicPr>
          <p:blipFill>
            <a:blip r:embed="rId7" cstate="email"/>
            <a:srcRect/>
            <a:stretch>
              <a:fillRect/>
            </a:stretch>
          </p:blipFill>
          <p:spPr bwMode="gray">
            <a:xfrm rot="20222041">
              <a:off x="5079587" y="447686"/>
              <a:ext cx="1895039" cy="757775"/>
            </a:xfrm>
            <a:prstGeom prst="rect">
              <a:avLst/>
            </a:prstGeom>
            <a:noFill/>
          </p:spPr>
        </p:pic>
      </p:grpSp>
      <p:sp>
        <p:nvSpPr>
          <p:cNvPr id="34" name="TextBox 3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94389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ME is an Art</a:t>
              </a:r>
              <a:endParaRPr lang="en-IN" sz="3200" dirty="0"/>
            </a:p>
          </p:txBody>
        </p:sp>
      </p:grpSp>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6" cstate="email">
            <a:lum bright="40000"/>
          </a:blip>
          <a:stretch>
            <a:fillRect/>
          </a:stretch>
        </p:blipFill>
        <p:spPr>
          <a:xfrm>
            <a:off x="0" y="908720"/>
            <a:ext cx="9144000" cy="5949280"/>
          </a:xfrm>
          <a:prstGeom prst="rect">
            <a:avLst/>
          </a:prstGeom>
        </p:spPr>
      </p:pic>
      <p:sp>
        <p:nvSpPr>
          <p:cNvPr id="8" name="TextBox 7"/>
          <p:cNvSpPr txBox="1"/>
          <p:nvPr/>
        </p:nvSpPr>
        <p:spPr>
          <a:xfrm>
            <a:off x="755576" y="1012666"/>
            <a:ext cx="8388424" cy="707886"/>
          </a:xfrm>
          <a:prstGeom prst="rect">
            <a:avLst/>
          </a:prstGeom>
          <a:solidFill>
            <a:srgbClr val="FFFFFF">
              <a:alpha val="69804"/>
            </a:srgbClr>
          </a:solidFill>
        </p:spPr>
        <p:txBody>
          <a:bodyPr wrap="square" rtlCol="0">
            <a:spAutoFit/>
          </a:bodyPr>
          <a:lstStyle/>
          <a:p>
            <a:pPr algn="r"/>
            <a:r>
              <a:rPr lang="en-IN" sz="2000" b="1" dirty="0"/>
              <a:t>The following are the key characteristics that mark the qualities or nature of Managerial Economics:</a:t>
            </a:r>
          </a:p>
        </p:txBody>
      </p:sp>
      <p:grpSp>
        <p:nvGrpSpPr>
          <p:cNvPr id="9" name="Group 16"/>
          <p:cNvGrpSpPr/>
          <p:nvPr/>
        </p:nvGrpSpPr>
        <p:grpSpPr>
          <a:xfrm>
            <a:off x="-8317432" y="2368676"/>
            <a:ext cx="8893432" cy="472101"/>
            <a:chOff x="-8317432" y="980728"/>
            <a:chExt cx="8893432" cy="734659"/>
          </a:xfrm>
        </p:grpSpPr>
        <p:sp>
          <p:nvSpPr>
            <p:cNvPr id="10" name="Flowchart: Delay 9"/>
            <p:cNvSpPr/>
            <p:nvPr/>
          </p:nvSpPr>
          <p:spPr>
            <a:xfrm>
              <a:off x="0" y="980728"/>
              <a:ext cx="576000" cy="734659"/>
            </a:xfrm>
            <a:prstGeom prst="flowChartDelay">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a:t>
              </a:r>
              <a:endParaRPr lang="en-IN" sz="2200" b="1" dirty="0">
                <a:solidFill>
                  <a:schemeClr val="tx1"/>
                </a:solidFill>
              </a:endParaRPr>
            </a:p>
          </p:txBody>
        </p:sp>
        <p:sp>
          <p:nvSpPr>
            <p:cNvPr id="11" name="Rectangle 10"/>
            <p:cNvSpPr/>
            <p:nvPr/>
          </p:nvSpPr>
          <p:spPr>
            <a:xfrm>
              <a:off x="-8317432" y="980728"/>
              <a:ext cx="8317432" cy="734659"/>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 Science</a:t>
              </a:r>
              <a:endParaRPr lang="en-IN" sz="2200" dirty="0">
                <a:solidFill>
                  <a:schemeClr val="tx1"/>
                </a:solidFill>
              </a:endParaRPr>
            </a:p>
          </p:txBody>
        </p:sp>
      </p:grpSp>
      <p:grpSp>
        <p:nvGrpSpPr>
          <p:cNvPr id="15" name="Group 81"/>
          <p:cNvGrpSpPr/>
          <p:nvPr/>
        </p:nvGrpSpPr>
        <p:grpSpPr>
          <a:xfrm>
            <a:off x="-8317432" y="3270008"/>
            <a:ext cx="8893432" cy="472101"/>
            <a:chOff x="-8317432" y="2420889"/>
            <a:chExt cx="8893432" cy="763816"/>
          </a:xfrm>
        </p:grpSpPr>
        <p:sp>
          <p:nvSpPr>
            <p:cNvPr id="16" name="Flowchart: Delay 15"/>
            <p:cNvSpPr/>
            <p:nvPr/>
          </p:nvSpPr>
          <p:spPr>
            <a:xfrm>
              <a:off x="0" y="2450046"/>
              <a:ext cx="576000" cy="734659"/>
            </a:xfrm>
            <a:prstGeom prst="flowChartDelay">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3</a:t>
              </a:r>
              <a:endParaRPr lang="en-IN" sz="2200" b="1" dirty="0">
                <a:solidFill>
                  <a:schemeClr val="tx1"/>
                </a:solidFill>
              </a:endParaRPr>
            </a:p>
          </p:txBody>
        </p:sp>
        <p:sp>
          <p:nvSpPr>
            <p:cNvPr id="17" name="Rectangle 16"/>
            <p:cNvSpPr/>
            <p:nvPr/>
          </p:nvSpPr>
          <p:spPr>
            <a:xfrm>
              <a:off x="-8317432" y="2420889"/>
              <a:ext cx="8317432" cy="720080"/>
            </a:xfrm>
            <a:prstGeom prst="rect">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for Administration of Organization</a:t>
              </a:r>
              <a:endParaRPr lang="en-IN" sz="2200" dirty="0">
                <a:solidFill>
                  <a:schemeClr val="tx1"/>
                </a:solidFill>
              </a:endParaRPr>
            </a:p>
          </p:txBody>
        </p:sp>
      </p:grpSp>
      <p:grpSp>
        <p:nvGrpSpPr>
          <p:cNvPr id="18" name="Group 14"/>
          <p:cNvGrpSpPr/>
          <p:nvPr/>
        </p:nvGrpSpPr>
        <p:grpSpPr>
          <a:xfrm>
            <a:off x="-8317432" y="3699238"/>
            <a:ext cx="8893432" cy="472101"/>
            <a:chOff x="-8317432" y="3184705"/>
            <a:chExt cx="8893432" cy="748351"/>
          </a:xfrm>
        </p:grpSpPr>
        <p:sp>
          <p:nvSpPr>
            <p:cNvPr id="19" name="Flowchart: Delay 18"/>
            <p:cNvSpPr/>
            <p:nvPr/>
          </p:nvSpPr>
          <p:spPr>
            <a:xfrm>
              <a:off x="0" y="3184705"/>
              <a:ext cx="576000" cy="734660"/>
            </a:xfrm>
            <a:prstGeom prst="flowChartDelay">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4</a:t>
              </a:r>
              <a:endParaRPr lang="en-IN" sz="2200" b="1" dirty="0">
                <a:solidFill>
                  <a:schemeClr val="tx1"/>
                </a:solidFill>
              </a:endParaRPr>
            </a:p>
          </p:txBody>
        </p:sp>
        <p:sp>
          <p:nvSpPr>
            <p:cNvPr id="20" name="Rectangle 19"/>
            <p:cNvSpPr/>
            <p:nvPr/>
          </p:nvSpPr>
          <p:spPr>
            <a:xfrm>
              <a:off x="-8317432" y="3198397"/>
              <a:ext cx="8317432" cy="734659"/>
            </a:xfrm>
            <a:prstGeom prst="rect">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Helpful in Optimum Resource Allocation</a:t>
              </a:r>
              <a:endParaRPr lang="en-IN" sz="2200" dirty="0">
                <a:solidFill>
                  <a:schemeClr val="tx1"/>
                </a:solidFill>
              </a:endParaRPr>
            </a:p>
          </p:txBody>
        </p:sp>
      </p:grpSp>
      <p:grpSp>
        <p:nvGrpSpPr>
          <p:cNvPr id="21" name="Group 14"/>
          <p:cNvGrpSpPr/>
          <p:nvPr/>
        </p:nvGrpSpPr>
        <p:grpSpPr>
          <a:xfrm>
            <a:off x="-8317432" y="4128469"/>
            <a:ext cx="8893432" cy="472101"/>
            <a:chOff x="-8317432" y="3184705"/>
            <a:chExt cx="8893432" cy="734659"/>
          </a:xfrm>
          <a:solidFill>
            <a:srgbClr val="83AF87"/>
          </a:solidFill>
        </p:grpSpPr>
        <p:sp>
          <p:nvSpPr>
            <p:cNvPr id="22" name="Flowchart: Delay 21"/>
            <p:cNvSpPr/>
            <p:nvPr/>
          </p:nvSpPr>
          <p:spPr>
            <a:xfrm>
              <a:off x="0" y="3184705"/>
              <a:ext cx="576000" cy="734659"/>
            </a:xfrm>
            <a:prstGeom prst="flowChartDelay">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a:t>
              </a:r>
              <a:endParaRPr lang="en-IN" sz="2200" b="1" dirty="0">
                <a:solidFill>
                  <a:schemeClr val="tx1"/>
                </a:solidFill>
              </a:endParaRPr>
            </a:p>
          </p:txBody>
        </p:sp>
        <p:sp>
          <p:nvSpPr>
            <p:cNvPr id="23" name="Rectangle 22"/>
            <p:cNvSpPr/>
            <p:nvPr/>
          </p:nvSpPr>
          <p:spPr>
            <a:xfrm>
              <a:off x="-8317432" y="3198397"/>
              <a:ext cx="8317432" cy="706388"/>
            </a:xfrm>
            <a:prstGeom prst="rect">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Micro Economics</a:t>
              </a:r>
              <a:endParaRPr lang="en-IN" sz="2200" dirty="0">
                <a:solidFill>
                  <a:schemeClr val="tx1"/>
                </a:solidFill>
              </a:endParaRPr>
            </a:p>
          </p:txBody>
        </p:sp>
      </p:grpSp>
      <p:grpSp>
        <p:nvGrpSpPr>
          <p:cNvPr id="24" name="Group 14"/>
          <p:cNvGrpSpPr/>
          <p:nvPr/>
        </p:nvGrpSpPr>
        <p:grpSpPr>
          <a:xfrm>
            <a:off x="-8317432" y="4557700"/>
            <a:ext cx="8893432" cy="480738"/>
            <a:chOff x="-8317432" y="3184705"/>
            <a:chExt cx="8893432" cy="762041"/>
          </a:xfrm>
        </p:grpSpPr>
        <p:sp>
          <p:nvSpPr>
            <p:cNvPr id="25" name="Flowchart: Delay 24"/>
            <p:cNvSpPr/>
            <p:nvPr/>
          </p:nvSpPr>
          <p:spPr>
            <a:xfrm>
              <a:off x="0" y="3184705"/>
              <a:ext cx="576000" cy="734660"/>
            </a:xfrm>
            <a:prstGeom prst="flowChartDelay">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6</a:t>
              </a:r>
              <a:endParaRPr lang="en-IN" sz="2200" b="1" dirty="0">
                <a:solidFill>
                  <a:schemeClr val="tx1"/>
                </a:solidFill>
              </a:endParaRPr>
            </a:p>
          </p:txBody>
        </p:sp>
        <p:sp>
          <p:nvSpPr>
            <p:cNvPr id="26" name="Rectangle 25"/>
            <p:cNvSpPr/>
            <p:nvPr/>
          </p:nvSpPr>
          <p:spPr>
            <a:xfrm>
              <a:off x="-8317432" y="3198395"/>
              <a:ext cx="8317432" cy="748351"/>
            </a:xfrm>
            <a:prstGeom prst="rect">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Macro Economics</a:t>
              </a:r>
              <a:endParaRPr lang="en-IN" sz="2200" dirty="0">
                <a:solidFill>
                  <a:schemeClr val="tx1"/>
                </a:solidFill>
              </a:endParaRPr>
            </a:p>
          </p:txBody>
        </p:sp>
      </p:grpSp>
      <p:grpSp>
        <p:nvGrpSpPr>
          <p:cNvPr id="27" name="Group 14"/>
          <p:cNvGrpSpPr/>
          <p:nvPr/>
        </p:nvGrpSpPr>
        <p:grpSpPr>
          <a:xfrm>
            <a:off x="-8317432" y="5024167"/>
            <a:ext cx="8893432" cy="472101"/>
            <a:chOff x="-8317432" y="3184705"/>
            <a:chExt cx="8893432" cy="734659"/>
          </a:xfrm>
          <a:solidFill>
            <a:srgbClr val="8FBECB"/>
          </a:solidFill>
        </p:grpSpPr>
        <p:sp>
          <p:nvSpPr>
            <p:cNvPr id="28" name="Flowchart: Delay 27"/>
            <p:cNvSpPr/>
            <p:nvPr/>
          </p:nvSpPr>
          <p:spPr>
            <a:xfrm>
              <a:off x="0" y="3184705"/>
              <a:ext cx="576000" cy="734659"/>
            </a:xfrm>
            <a:prstGeom prst="flowChartDelay">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7</a:t>
              </a:r>
              <a:endParaRPr lang="en-IN" sz="2200" b="1" dirty="0">
                <a:solidFill>
                  <a:schemeClr val="tx1"/>
                </a:solidFill>
              </a:endParaRPr>
            </a:p>
          </p:txBody>
        </p:sp>
        <p:sp>
          <p:nvSpPr>
            <p:cNvPr id="29" name="Rectangle 28"/>
            <p:cNvSpPr/>
            <p:nvPr/>
          </p:nvSpPr>
          <p:spPr>
            <a:xfrm>
              <a:off x="-8317432" y="3198397"/>
              <a:ext cx="8317432" cy="7063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Dynamic in Nature</a:t>
              </a:r>
              <a:endParaRPr lang="en-IN" sz="2200" dirty="0">
                <a:solidFill>
                  <a:schemeClr val="tx1"/>
                </a:solidFill>
              </a:endParaRPr>
            </a:p>
          </p:txBody>
        </p:sp>
      </p:grpSp>
      <p:sp>
        <p:nvSpPr>
          <p:cNvPr id="30" name="TextBox 29"/>
          <p:cNvSpPr txBox="1"/>
          <p:nvPr/>
        </p:nvSpPr>
        <p:spPr>
          <a:xfrm>
            <a:off x="720080" y="6341258"/>
            <a:ext cx="8388424" cy="400110"/>
          </a:xfrm>
          <a:prstGeom prst="rect">
            <a:avLst/>
          </a:prstGeom>
          <a:solidFill>
            <a:srgbClr val="FFFFFF">
              <a:alpha val="69804"/>
            </a:srgbClr>
          </a:solidFill>
        </p:spPr>
        <p:txBody>
          <a:bodyPr wrap="square" rtlCol="0">
            <a:spAutoFit/>
          </a:bodyPr>
          <a:lstStyle/>
          <a:p>
            <a:pPr algn="r"/>
            <a:r>
              <a:rPr lang="en-IN" sz="2000" b="1" dirty="0"/>
              <a:t>Let’s look at each in detail.</a:t>
            </a:r>
          </a:p>
        </p:txBody>
      </p:sp>
      <p:grpSp>
        <p:nvGrpSpPr>
          <p:cNvPr id="12" name="Group 14"/>
          <p:cNvGrpSpPr/>
          <p:nvPr/>
        </p:nvGrpSpPr>
        <p:grpSpPr>
          <a:xfrm>
            <a:off x="-8317432" y="2840776"/>
            <a:ext cx="8893432" cy="2646123"/>
            <a:chOff x="-8317432" y="1700806"/>
            <a:chExt cx="8893432" cy="4199474"/>
          </a:xfrm>
        </p:grpSpPr>
        <p:sp>
          <p:nvSpPr>
            <p:cNvPr id="13" name="Flowchart: Delay 12"/>
            <p:cNvSpPr/>
            <p:nvPr/>
          </p:nvSpPr>
          <p:spPr>
            <a:xfrm>
              <a:off x="0" y="1715387"/>
              <a:ext cx="576000" cy="734659"/>
            </a:xfrm>
            <a:prstGeom prst="flowChartDelay">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a:t>
              </a:r>
              <a:endParaRPr lang="en-IN" sz="2200" b="1" dirty="0">
                <a:solidFill>
                  <a:schemeClr val="tx1"/>
                </a:solidFill>
              </a:endParaRPr>
            </a:p>
          </p:txBody>
        </p:sp>
        <p:sp>
          <p:nvSpPr>
            <p:cNvPr id="14" name="Rectangle 13"/>
            <p:cNvSpPr/>
            <p:nvPr/>
          </p:nvSpPr>
          <p:spPr>
            <a:xfrm>
              <a:off x="-8317432" y="1700806"/>
              <a:ext cx="8317432" cy="4199474"/>
            </a:xfrm>
            <a:prstGeom prst="rect">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an Art</a:t>
              </a:r>
            </a:p>
            <a:p>
              <a:pPr lvl="1"/>
              <a:endParaRPr lang="en-IN" sz="2200" b="1" dirty="0">
                <a:solidFill>
                  <a:schemeClr val="tx1"/>
                </a:solidFill>
              </a:endParaRPr>
            </a:p>
            <a:p>
              <a:pPr lvl="1"/>
              <a:r>
                <a:rPr lang="en-IN" sz="2200" dirty="0">
                  <a:solidFill>
                    <a:schemeClr val="tx1"/>
                  </a:solidFill>
                </a:rPr>
                <a:t>A Managerial Economist is required to have an art of utilizing his capability, knowledge and understanding to achieve the organizational objective. A Managerial Economist should have an art to put in practice his theoretical knowledge regarding elements of economic environment.</a:t>
              </a:r>
            </a:p>
          </p:txBody>
        </p:sp>
      </p:grpSp>
      <p:sp>
        <p:nvSpPr>
          <p:cNvPr id="31" name="TextBox 3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38684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88889E-6 -4.44444E-6 L 0.88385 0.0044 " pathEditMode="relative" rAng="0" ptsTypes="AA">
                                      <p:cBhvr>
                                        <p:cTn id="6" dur="500" fill="hold"/>
                                        <p:tgtEl>
                                          <p:spTgt spid="12"/>
                                        </p:tgtEl>
                                        <p:attrNameLst>
                                          <p:attrName>ppt_x</p:attrName>
                                          <p:attrName>ppt_y</p:attrName>
                                        </p:attrNameLst>
                                      </p:cBhvr>
                                      <p:rCtr x="44184"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Course Objectives</a:t>
              </a:r>
              <a:endParaRPr lang="en-IN" sz="3200" dirty="0"/>
            </a:p>
          </p:txBody>
        </p:sp>
      </p:grpSp>
    </p:spTree>
    <p:custDataLst>
      <p:tags r:id="rId1"/>
    </p:custDataLst>
    <p:extLst>
      <p:ext uri="{BB962C8B-B14F-4D97-AF65-F5344CB8AC3E}">
        <p14:creationId xmlns:p14="http://schemas.microsoft.com/office/powerpoint/2010/main" val="1734461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ME for Administration of Organization</a:t>
              </a:r>
              <a:endParaRPr lang="en-IN" sz="3200" dirty="0"/>
            </a:p>
          </p:txBody>
        </p:sp>
      </p:grpSp>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6" cstate="email">
            <a:lum bright="40000"/>
          </a:blip>
          <a:stretch>
            <a:fillRect/>
          </a:stretch>
        </p:blipFill>
        <p:spPr>
          <a:xfrm>
            <a:off x="0" y="908720"/>
            <a:ext cx="9144000" cy="5949280"/>
          </a:xfrm>
          <a:prstGeom prst="rect">
            <a:avLst/>
          </a:prstGeom>
        </p:spPr>
      </p:pic>
      <p:sp>
        <p:nvSpPr>
          <p:cNvPr id="8" name="TextBox 7"/>
          <p:cNvSpPr txBox="1"/>
          <p:nvPr/>
        </p:nvSpPr>
        <p:spPr>
          <a:xfrm>
            <a:off x="755576" y="1012666"/>
            <a:ext cx="8388424" cy="707886"/>
          </a:xfrm>
          <a:prstGeom prst="rect">
            <a:avLst/>
          </a:prstGeom>
          <a:solidFill>
            <a:srgbClr val="FFFFFF">
              <a:alpha val="69804"/>
            </a:srgbClr>
          </a:solidFill>
        </p:spPr>
        <p:txBody>
          <a:bodyPr wrap="square" rtlCol="0">
            <a:spAutoFit/>
          </a:bodyPr>
          <a:lstStyle/>
          <a:p>
            <a:pPr algn="r"/>
            <a:r>
              <a:rPr lang="en-IN" sz="2000" b="1" dirty="0"/>
              <a:t>The following are the key characteristics that mark the qualities or nature of Managerial Economics:</a:t>
            </a:r>
          </a:p>
        </p:txBody>
      </p:sp>
      <p:grpSp>
        <p:nvGrpSpPr>
          <p:cNvPr id="9" name="Group 16"/>
          <p:cNvGrpSpPr/>
          <p:nvPr/>
        </p:nvGrpSpPr>
        <p:grpSpPr>
          <a:xfrm>
            <a:off x="-8317432" y="2368676"/>
            <a:ext cx="8893432" cy="472101"/>
            <a:chOff x="-8317432" y="980728"/>
            <a:chExt cx="8893432" cy="734659"/>
          </a:xfrm>
        </p:grpSpPr>
        <p:sp>
          <p:nvSpPr>
            <p:cNvPr id="10" name="Flowchart: Delay 9"/>
            <p:cNvSpPr/>
            <p:nvPr/>
          </p:nvSpPr>
          <p:spPr>
            <a:xfrm>
              <a:off x="0" y="980728"/>
              <a:ext cx="576000" cy="734659"/>
            </a:xfrm>
            <a:prstGeom prst="flowChartDelay">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a:t>
              </a:r>
              <a:endParaRPr lang="en-IN" sz="2200" b="1" dirty="0">
                <a:solidFill>
                  <a:schemeClr val="tx1"/>
                </a:solidFill>
              </a:endParaRPr>
            </a:p>
          </p:txBody>
        </p:sp>
        <p:sp>
          <p:nvSpPr>
            <p:cNvPr id="11" name="Rectangle 10"/>
            <p:cNvSpPr/>
            <p:nvPr/>
          </p:nvSpPr>
          <p:spPr>
            <a:xfrm>
              <a:off x="-8317432" y="980728"/>
              <a:ext cx="8317432" cy="734659"/>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 Science</a:t>
              </a:r>
              <a:endParaRPr lang="en-IN" sz="2200" dirty="0">
                <a:solidFill>
                  <a:schemeClr val="tx1"/>
                </a:solidFill>
              </a:endParaRPr>
            </a:p>
          </p:txBody>
        </p:sp>
      </p:grpSp>
      <p:grpSp>
        <p:nvGrpSpPr>
          <p:cNvPr id="12" name="Group 14"/>
          <p:cNvGrpSpPr/>
          <p:nvPr/>
        </p:nvGrpSpPr>
        <p:grpSpPr>
          <a:xfrm>
            <a:off x="-8317432" y="2840777"/>
            <a:ext cx="8893432" cy="472101"/>
            <a:chOff x="-8317432" y="1700808"/>
            <a:chExt cx="8893432" cy="749238"/>
          </a:xfrm>
        </p:grpSpPr>
        <p:sp>
          <p:nvSpPr>
            <p:cNvPr id="13" name="Flowchart: Delay 12"/>
            <p:cNvSpPr/>
            <p:nvPr/>
          </p:nvSpPr>
          <p:spPr>
            <a:xfrm>
              <a:off x="0" y="1715387"/>
              <a:ext cx="576000" cy="734659"/>
            </a:xfrm>
            <a:prstGeom prst="flowChartDelay">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a:t>
              </a:r>
              <a:endParaRPr lang="en-IN" sz="2200" b="1" dirty="0">
                <a:solidFill>
                  <a:schemeClr val="tx1"/>
                </a:solidFill>
              </a:endParaRPr>
            </a:p>
          </p:txBody>
        </p:sp>
        <p:sp>
          <p:nvSpPr>
            <p:cNvPr id="14" name="Rectangle 13"/>
            <p:cNvSpPr/>
            <p:nvPr/>
          </p:nvSpPr>
          <p:spPr>
            <a:xfrm>
              <a:off x="-8317432" y="1700808"/>
              <a:ext cx="8317432" cy="720080"/>
            </a:xfrm>
            <a:prstGeom prst="rect">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an Art</a:t>
              </a:r>
              <a:endParaRPr lang="en-IN" sz="2200" dirty="0">
                <a:solidFill>
                  <a:schemeClr val="tx1"/>
                </a:solidFill>
              </a:endParaRPr>
            </a:p>
          </p:txBody>
        </p:sp>
      </p:grpSp>
      <p:grpSp>
        <p:nvGrpSpPr>
          <p:cNvPr id="18" name="Group 14"/>
          <p:cNvGrpSpPr/>
          <p:nvPr/>
        </p:nvGrpSpPr>
        <p:grpSpPr>
          <a:xfrm>
            <a:off x="-8317432" y="3699238"/>
            <a:ext cx="8893432" cy="472101"/>
            <a:chOff x="-8317432" y="3184705"/>
            <a:chExt cx="8893432" cy="748351"/>
          </a:xfrm>
        </p:grpSpPr>
        <p:sp>
          <p:nvSpPr>
            <p:cNvPr id="19" name="Flowchart: Delay 18"/>
            <p:cNvSpPr/>
            <p:nvPr/>
          </p:nvSpPr>
          <p:spPr>
            <a:xfrm>
              <a:off x="0" y="3184705"/>
              <a:ext cx="576000" cy="734660"/>
            </a:xfrm>
            <a:prstGeom prst="flowChartDelay">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4</a:t>
              </a:r>
              <a:endParaRPr lang="en-IN" sz="2200" b="1" dirty="0">
                <a:solidFill>
                  <a:schemeClr val="tx1"/>
                </a:solidFill>
              </a:endParaRPr>
            </a:p>
          </p:txBody>
        </p:sp>
        <p:sp>
          <p:nvSpPr>
            <p:cNvPr id="20" name="Rectangle 19"/>
            <p:cNvSpPr/>
            <p:nvPr/>
          </p:nvSpPr>
          <p:spPr>
            <a:xfrm>
              <a:off x="-8317432" y="3198397"/>
              <a:ext cx="8317432" cy="734659"/>
            </a:xfrm>
            <a:prstGeom prst="rect">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Helpful in Optimum Resource Allocation</a:t>
              </a:r>
              <a:endParaRPr lang="en-IN" sz="2200" dirty="0">
                <a:solidFill>
                  <a:schemeClr val="tx1"/>
                </a:solidFill>
              </a:endParaRPr>
            </a:p>
          </p:txBody>
        </p:sp>
      </p:grpSp>
      <p:grpSp>
        <p:nvGrpSpPr>
          <p:cNvPr id="21" name="Group 14"/>
          <p:cNvGrpSpPr/>
          <p:nvPr/>
        </p:nvGrpSpPr>
        <p:grpSpPr>
          <a:xfrm>
            <a:off x="-8317432" y="4128469"/>
            <a:ext cx="8893432" cy="472101"/>
            <a:chOff x="-8317432" y="3184705"/>
            <a:chExt cx="8893432" cy="734659"/>
          </a:xfrm>
          <a:solidFill>
            <a:srgbClr val="83AF87"/>
          </a:solidFill>
        </p:grpSpPr>
        <p:sp>
          <p:nvSpPr>
            <p:cNvPr id="22" name="Flowchart: Delay 21"/>
            <p:cNvSpPr/>
            <p:nvPr/>
          </p:nvSpPr>
          <p:spPr>
            <a:xfrm>
              <a:off x="0" y="3184705"/>
              <a:ext cx="576000" cy="734659"/>
            </a:xfrm>
            <a:prstGeom prst="flowChartDelay">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a:t>
              </a:r>
              <a:endParaRPr lang="en-IN" sz="2200" b="1" dirty="0">
                <a:solidFill>
                  <a:schemeClr val="tx1"/>
                </a:solidFill>
              </a:endParaRPr>
            </a:p>
          </p:txBody>
        </p:sp>
        <p:sp>
          <p:nvSpPr>
            <p:cNvPr id="23" name="Rectangle 22"/>
            <p:cNvSpPr/>
            <p:nvPr/>
          </p:nvSpPr>
          <p:spPr>
            <a:xfrm>
              <a:off x="-8317432" y="3198397"/>
              <a:ext cx="8317432" cy="706388"/>
            </a:xfrm>
            <a:prstGeom prst="rect">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Micro Economics</a:t>
              </a:r>
              <a:endParaRPr lang="en-IN" sz="2200" dirty="0">
                <a:solidFill>
                  <a:schemeClr val="tx1"/>
                </a:solidFill>
              </a:endParaRPr>
            </a:p>
          </p:txBody>
        </p:sp>
      </p:grpSp>
      <p:grpSp>
        <p:nvGrpSpPr>
          <p:cNvPr id="24" name="Group 14"/>
          <p:cNvGrpSpPr/>
          <p:nvPr/>
        </p:nvGrpSpPr>
        <p:grpSpPr>
          <a:xfrm>
            <a:off x="-8317432" y="4557700"/>
            <a:ext cx="8893432" cy="480738"/>
            <a:chOff x="-8317432" y="3184705"/>
            <a:chExt cx="8893432" cy="762041"/>
          </a:xfrm>
        </p:grpSpPr>
        <p:sp>
          <p:nvSpPr>
            <p:cNvPr id="25" name="Flowchart: Delay 24"/>
            <p:cNvSpPr/>
            <p:nvPr/>
          </p:nvSpPr>
          <p:spPr>
            <a:xfrm>
              <a:off x="0" y="3184705"/>
              <a:ext cx="576000" cy="734660"/>
            </a:xfrm>
            <a:prstGeom prst="flowChartDelay">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6</a:t>
              </a:r>
              <a:endParaRPr lang="en-IN" sz="2200" b="1" dirty="0">
                <a:solidFill>
                  <a:schemeClr val="tx1"/>
                </a:solidFill>
              </a:endParaRPr>
            </a:p>
          </p:txBody>
        </p:sp>
        <p:sp>
          <p:nvSpPr>
            <p:cNvPr id="26" name="Rectangle 25"/>
            <p:cNvSpPr/>
            <p:nvPr/>
          </p:nvSpPr>
          <p:spPr>
            <a:xfrm>
              <a:off x="-8317432" y="3198395"/>
              <a:ext cx="8317432" cy="748351"/>
            </a:xfrm>
            <a:prstGeom prst="rect">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Macro Economics</a:t>
              </a:r>
              <a:endParaRPr lang="en-IN" sz="2200" dirty="0">
                <a:solidFill>
                  <a:schemeClr val="tx1"/>
                </a:solidFill>
              </a:endParaRPr>
            </a:p>
          </p:txBody>
        </p:sp>
      </p:grpSp>
      <p:grpSp>
        <p:nvGrpSpPr>
          <p:cNvPr id="27" name="Group 14"/>
          <p:cNvGrpSpPr/>
          <p:nvPr/>
        </p:nvGrpSpPr>
        <p:grpSpPr>
          <a:xfrm>
            <a:off x="-8317432" y="5024167"/>
            <a:ext cx="8893432" cy="472101"/>
            <a:chOff x="-8317432" y="3184705"/>
            <a:chExt cx="8893432" cy="734659"/>
          </a:xfrm>
          <a:solidFill>
            <a:srgbClr val="8FBECB"/>
          </a:solidFill>
        </p:grpSpPr>
        <p:sp>
          <p:nvSpPr>
            <p:cNvPr id="28" name="Flowchart: Delay 27"/>
            <p:cNvSpPr/>
            <p:nvPr/>
          </p:nvSpPr>
          <p:spPr>
            <a:xfrm>
              <a:off x="0" y="3184705"/>
              <a:ext cx="576000" cy="734659"/>
            </a:xfrm>
            <a:prstGeom prst="flowChartDelay">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7</a:t>
              </a:r>
              <a:endParaRPr lang="en-IN" sz="2200" b="1" dirty="0">
                <a:solidFill>
                  <a:schemeClr val="tx1"/>
                </a:solidFill>
              </a:endParaRPr>
            </a:p>
          </p:txBody>
        </p:sp>
        <p:sp>
          <p:nvSpPr>
            <p:cNvPr id="29" name="Rectangle 28"/>
            <p:cNvSpPr/>
            <p:nvPr/>
          </p:nvSpPr>
          <p:spPr>
            <a:xfrm>
              <a:off x="-8317432" y="3198397"/>
              <a:ext cx="8317432" cy="7063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Dynamic in Nature</a:t>
              </a:r>
              <a:endParaRPr lang="en-IN" sz="2200" dirty="0">
                <a:solidFill>
                  <a:schemeClr val="tx1"/>
                </a:solidFill>
              </a:endParaRPr>
            </a:p>
          </p:txBody>
        </p:sp>
      </p:grpSp>
      <p:sp>
        <p:nvSpPr>
          <p:cNvPr id="30" name="TextBox 29"/>
          <p:cNvSpPr txBox="1"/>
          <p:nvPr/>
        </p:nvSpPr>
        <p:spPr>
          <a:xfrm>
            <a:off x="720080" y="6341258"/>
            <a:ext cx="8388424" cy="400110"/>
          </a:xfrm>
          <a:prstGeom prst="rect">
            <a:avLst/>
          </a:prstGeom>
          <a:solidFill>
            <a:srgbClr val="FFFFFF">
              <a:alpha val="69804"/>
            </a:srgbClr>
          </a:solidFill>
        </p:spPr>
        <p:txBody>
          <a:bodyPr wrap="square" rtlCol="0">
            <a:spAutoFit/>
          </a:bodyPr>
          <a:lstStyle/>
          <a:p>
            <a:pPr algn="r"/>
            <a:r>
              <a:rPr lang="en-IN" sz="2000" b="1" dirty="0"/>
              <a:t>Let’s look at each in detail.</a:t>
            </a:r>
          </a:p>
        </p:txBody>
      </p:sp>
      <p:grpSp>
        <p:nvGrpSpPr>
          <p:cNvPr id="15" name="Group 81"/>
          <p:cNvGrpSpPr/>
          <p:nvPr/>
        </p:nvGrpSpPr>
        <p:grpSpPr>
          <a:xfrm>
            <a:off x="-8317432" y="3270008"/>
            <a:ext cx="8893432" cy="1982476"/>
            <a:chOff x="-8317432" y="2420889"/>
            <a:chExt cx="8893432" cy="3207464"/>
          </a:xfrm>
        </p:grpSpPr>
        <p:sp>
          <p:nvSpPr>
            <p:cNvPr id="16" name="Flowchart: Delay 15"/>
            <p:cNvSpPr/>
            <p:nvPr/>
          </p:nvSpPr>
          <p:spPr>
            <a:xfrm>
              <a:off x="0" y="2450046"/>
              <a:ext cx="576000" cy="734659"/>
            </a:xfrm>
            <a:prstGeom prst="flowChartDelay">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3</a:t>
              </a:r>
              <a:endParaRPr lang="en-IN" sz="2200" b="1" dirty="0">
                <a:solidFill>
                  <a:schemeClr val="tx1"/>
                </a:solidFill>
              </a:endParaRPr>
            </a:p>
          </p:txBody>
        </p:sp>
        <p:sp>
          <p:nvSpPr>
            <p:cNvPr id="17" name="Rectangle 16"/>
            <p:cNvSpPr/>
            <p:nvPr/>
          </p:nvSpPr>
          <p:spPr>
            <a:xfrm>
              <a:off x="-8317432" y="2420889"/>
              <a:ext cx="8317432" cy="3207464"/>
            </a:xfrm>
            <a:prstGeom prst="rect">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for Administration of Organization</a:t>
              </a:r>
            </a:p>
            <a:p>
              <a:pPr lvl="1"/>
              <a:endParaRPr lang="en-IN" sz="2200" b="1" dirty="0">
                <a:solidFill>
                  <a:schemeClr val="tx1"/>
                </a:solidFill>
              </a:endParaRPr>
            </a:p>
            <a:p>
              <a:pPr lvl="1"/>
              <a:r>
                <a:rPr lang="en-IN" sz="2200" dirty="0">
                  <a:solidFill>
                    <a:schemeClr val="tx1"/>
                  </a:solidFill>
                </a:rPr>
                <a:t>Managerial Economics helps the management in decision making. These decisions are based on the economic rationale and are valid in the existing economic environment.</a:t>
              </a:r>
            </a:p>
          </p:txBody>
        </p:sp>
      </p:grpSp>
      <p:sp>
        <p:nvSpPr>
          <p:cNvPr id="31" name="TextBox 3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26250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88889E-6 3.7037E-6 L 0.88385 0.00463 " pathEditMode="relative" rAng="0" ptsTypes="AA">
                                      <p:cBhvr>
                                        <p:cTn id="6" dur="500" fill="hold"/>
                                        <p:tgtEl>
                                          <p:spTgt spid="15"/>
                                        </p:tgtEl>
                                        <p:attrNameLst>
                                          <p:attrName>ppt_x</p:attrName>
                                          <p:attrName>ppt_y</p:attrName>
                                        </p:attrNameLst>
                                      </p:cBhvr>
                                      <p:rCtr x="44184"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ME </a:t>
              </a:r>
              <a:r>
                <a:rPr lang="en-IN" sz="3200" dirty="0"/>
                <a:t>is Helpful in Optimum Resource Allocation</a:t>
              </a:r>
            </a:p>
          </p:txBody>
        </p:sp>
      </p:grpSp>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6" cstate="email">
            <a:lum bright="40000"/>
          </a:blip>
          <a:stretch>
            <a:fillRect/>
          </a:stretch>
        </p:blipFill>
        <p:spPr>
          <a:xfrm>
            <a:off x="0" y="908720"/>
            <a:ext cx="9144000" cy="5949280"/>
          </a:xfrm>
          <a:prstGeom prst="rect">
            <a:avLst/>
          </a:prstGeom>
        </p:spPr>
      </p:pic>
      <p:sp>
        <p:nvSpPr>
          <p:cNvPr id="8" name="TextBox 7"/>
          <p:cNvSpPr txBox="1"/>
          <p:nvPr/>
        </p:nvSpPr>
        <p:spPr>
          <a:xfrm>
            <a:off x="755576" y="1012666"/>
            <a:ext cx="8388424" cy="707886"/>
          </a:xfrm>
          <a:prstGeom prst="rect">
            <a:avLst/>
          </a:prstGeom>
          <a:solidFill>
            <a:srgbClr val="FFFFFF">
              <a:alpha val="69804"/>
            </a:srgbClr>
          </a:solidFill>
        </p:spPr>
        <p:txBody>
          <a:bodyPr wrap="square" rtlCol="0">
            <a:spAutoFit/>
          </a:bodyPr>
          <a:lstStyle/>
          <a:p>
            <a:pPr algn="r"/>
            <a:r>
              <a:rPr lang="en-IN" sz="2000" b="1" dirty="0"/>
              <a:t>The following are the key characteristics that mark the qualities or nature of Managerial Economics:</a:t>
            </a:r>
          </a:p>
        </p:txBody>
      </p:sp>
      <p:grpSp>
        <p:nvGrpSpPr>
          <p:cNvPr id="9" name="Group 16"/>
          <p:cNvGrpSpPr/>
          <p:nvPr/>
        </p:nvGrpSpPr>
        <p:grpSpPr>
          <a:xfrm>
            <a:off x="-8317432" y="2368676"/>
            <a:ext cx="8893432" cy="472101"/>
            <a:chOff x="-8317432" y="980728"/>
            <a:chExt cx="8893432" cy="734659"/>
          </a:xfrm>
        </p:grpSpPr>
        <p:sp>
          <p:nvSpPr>
            <p:cNvPr id="10" name="Flowchart: Delay 9"/>
            <p:cNvSpPr/>
            <p:nvPr/>
          </p:nvSpPr>
          <p:spPr>
            <a:xfrm>
              <a:off x="0" y="980728"/>
              <a:ext cx="576000" cy="734659"/>
            </a:xfrm>
            <a:prstGeom prst="flowChartDelay">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a:t>
              </a:r>
              <a:endParaRPr lang="en-IN" sz="2200" b="1" dirty="0">
                <a:solidFill>
                  <a:schemeClr val="tx1"/>
                </a:solidFill>
              </a:endParaRPr>
            </a:p>
          </p:txBody>
        </p:sp>
        <p:sp>
          <p:nvSpPr>
            <p:cNvPr id="11" name="Rectangle 10"/>
            <p:cNvSpPr/>
            <p:nvPr/>
          </p:nvSpPr>
          <p:spPr>
            <a:xfrm>
              <a:off x="-8317432" y="980728"/>
              <a:ext cx="8317432" cy="734659"/>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 Science</a:t>
              </a:r>
              <a:endParaRPr lang="en-IN" sz="2200" dirty="0">
                <a:solidFill>
                  <a:schemeClr val="tx1"/>
                </a:solidFill>
              </a:endParaRPr>
            </a:p>
          </p:txBody>
        </p:sp>
      </p:grpSp>
      <p:grpSp>
        <p:nvGrpSpPr>
          <p:cNvPr id="12" name="Group 14"/>
          <p:cNvGrpSpPr/>
          <p:nvPr/>
        </p:nvGrpSpPr>
        <p:grpSpPr>
          <a:xfrm>
            <a:off x="-8317432" y="2840777"/>
            <a:ext cx="8893432" cy="472101"/>
            <a:chOff x="-8317432" y="1700808"/>
            <a:chExt cx="8893432" cy="749238"/>
          </a:xfrm>
        </p:grpSpPr>
        <p:sp>
          <p:nvSpPr>
            <p:cNvPr id="13" name="Flowchart: Delay 12"/>
            <p:cNvSpPr/>
            <p:nvPr/>
          </p:nvSpPr>
          <p:spPr>
            <a:xfrm>
              <a:off x="0" y="1715387"/>
              <a:ext cx="576000" cy="734659"/>
            </a:xfrm>
            <a:prstGeom prst="flowChartDelay">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a:t>
              </a:r>
              <a:endParaRPr lang="en-IN" sz="2200" b="1" dirty="0">
                <a:solidFill>
                  <a:schemeClr val="tx1"/>
                </a:solidFill>
              </a:endParaRPr>
            </a:p>
          </p:txBody>
        </p:sp>
        <p:sp>
          <p:nvSpPr>
            <p:cNvPr id="14" name="Rectangle 13"/>
            <p:cNvSpPr/>
            <p:nvPr/>
          </p:nvSpPr>
          <p:spPr>
            <a:xfrm>
              <a:off x="-8317432" y="1700808"/>
              <a:ext cx="8317432" cy="720080"/>
            </a:xfrm>
            <a:prstGeom prst="rect">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an Art</a:t>
              </a:r>
              <a:endParaRPr lang="en-IN" sz="2200" dirty="0">
                <a:solidFill>
                  <a:schemeClr val="tx1"/>
                </a:solidFill>
              </a:endParaRPr>
            </a:p>
          </p:txBody>
        </p:sp>
      </p:grpSp>
      <p:grpSp>
        <p:nvGrpSpPr>
          <p:cNvPr id="15" name="Group 81"/>
          <p:cNvGrpSpPr/>
          <p:nvPr/>
        </p:nvGrpSpPr>
        <p:grpSpPr>
          <a:xfrm>
            <a:off x="-8317432" y="3270008"/>
            <a:ext cx="8893432" cy="472101"/>
            <a:chOff x="-8317432" y="2420889"/>
            <a:chExt cx="8893432" cy="763816"/>
          </a:xfrm>
        </p:grpSpPr>
        <p:sp>
          <p:nvSpPr>
            <p:cNvPr id="16" name="Flowchart: Delay 15"/>
            <p:cNvSpPr/>
            <p:nvPr/>
          </p:nvSpPr>
          <p:spPr>
            <a:xfrm>
              <a:off x="0" y="2450046"/>
              <a:ext cx="576000" cy="734659"/>
            </a:xfrm>
            <a:prstGeom prst="flowChartDelay">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3</a:t>
              </a:r>
              <a:endParaRPr lang="en-IN" sz="2200" b="1" dirty="0">
                <a:solidFill>
                  <a:schemeClr val="tx1"/>
                </a:solidFill>
              </a:endParaRPr>
            </a:p>
          </p:txBody>
        </p:sp>
        <p:sp>
          <p:nvSpPr>
            <p:cNvPr id="17" name="Rectangle 16"/>
            <p:cNvSpPr/>
            <p:nvPr/>
          </p:nvSpPr>
          <p:spPr>
            <a:xfrm>
              <a:off x="-8317432" y="2420889"/>
              <a:ext cx="8317432" cy="720080"/>
            </a:xfrm>
            <a:prstGeom prst="rect">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for Administration of Organization</a:t>
              </a:r>
              <a:endParaRPr lang="en-IN" sz="2200" dirty="0">
                <a:solidFill>
                  <a:schemeClr val="tx1"/>
                </a:solidFill>
              </a:endParaRPr>
            </a:p>
          </p:txBody>
        </p:sp>
      </p:grpSp>
      <p:grpSp>
        <p:nvGrpSpPr>
          <p:cNvPr id="21" name="Group 14"/>
          <p:cNvGrpSpPr/>
          <p:nvPr/>
        </p:nvGrpSpPr>
        <p:grpSpPr>
          <a:xfrm>
            <a:off x="-8317432" y="4128469"/>
            <a:ext cx="8893432" cy="472101"/>
            <a:chOff x="-8317432" y="3184705"/>
            <a:chExt cx="8893432" cy="734659"/>
          </a:xfrm>
          <a:solidFill>
            <a:srgbClr val="83AF87"/>
          </a:solidFill>
        </p:grpSpPr>
        <p:sp>
          <p:nvSpPr>
            <p:cNvPr id="22" name="Flowchart: Delay 21"/>
            <p:cNvSpPr/>
            <p:nvPr/>
          </p:nvSpPr>
          <p:spPr>
            <a:xfrm>
              <a:off x="0" y="3184705"/>
              <a:ext cx="576000" cy="734659"/>
            </a:xfrm>
            <a:prstGeom prst="flowChartDelay">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a:t>
              </a:r>
              <a:endParaRPr lang="en-IN" sz="2200" b="1" dirty="0">
                <a:solidFill>
                  <a:schemeClr val="tx1"/>
                </a:solidFill>
              </a:endParaRPr>
            </a:p>
          </p:txBody>
        </p:sp>
        <p:sp>
          <p:nvSpPr>
            <p:cNvPr id="23" name="Rectangle 22"/>
            <p:cNvSpPr/>
            <p:nvPr/>
          </p:nvSpPr>
          <p:spPr>
            <a:xfrm>
              <a:off x="-8317432" y="3198397"/>
              <a:ext cx="8317432" cy="706388"/>
            </a:xfrm>
            <a:prstGeom prst="rect">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Micro Economics</a:t>
              </a:r>
              <a:endParaRPr lang="en-IN" sz="2200" dirty="0">
                <a:solidFill>
                  <a:schemeClr val="tx1"/>
                </a:solidFill>
              </a:endParaRPr>
            </a:p>
          </p:txBody>
        </p:sp>
      </p:grpSp>
      <p:grpSp>
        <p:nvGrpSpPr>
          <p:cNvPr id="24" name="Group 14"/>
          <p:cNvGrpSpPr/>
          <p:nvPr/>
        </p:nvGrpSpPr>
        <p:grpSpPr>
          <a:xfrm>
            <a:off x="-8317432" y="4557700"/>
            <a:ext cx="8893432" cy="480738"/>
            <a:chOff x="-8317432" y="3184705"/>
            <a:chExt cx="8893432" cy="762041"/>
          </a:xfrm>
        </p:grpSpPr>
        <p:sp>
          <p:nvSpPr>
            <p:cNvPr id="25" name="Flowchart: Delay 24"/>
            <p:cNvSpPr/>
            <p:nvPr/>
          </p:nvSpPr>
          <p:spPr>
            <a:xfrm>
              <a:off x="0" y="3184705"/>
              <a:ext cx="576000" cy="734660"/>
            </a:xfrm>
            <a:prstGeom prst="flowChartDelay">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6</a:t>
              </a:r>
              <a:endParaRPr lang="en-IN" sz="2200" b="1" dirty="0">
                <a:solidFill>
                  <a:schemeClr val="tx1"/>
                </a:solidFill>
              </a:endParaRPr>
            </a:p>
          </p:txBody>
        </p:sp>
        <p:sp>
          <p:nvSpPr>
            <p:cNvPr id="26" name="Rectangle 25"/>
            <p:cNvSpPr/>
            <p:nvPr/>
          </p:nvSpPr>
          <p:spPr>
            <a:xfrm>
              <a:off x="-8317432" y="3198395"/>
              <a:ext cx="8317432" cy="748351"/>
            </a:xfrm>
            <a:prstGeom prst="rect">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Macro Economics</a:t>
              </a:r>
              <a:endParaRPr lang="en-IN" sz="2200" dirty="0">
                <a:solidFill>
                  <a:schemeClr val="tx1"/>
                </a:solidFill>
              </a:endParaRPr>
            </a:p>
          </p:txBody>
        </p:sp>
      </p:grpSp>
      <p:grpSp>
        <p:nvGrpSpPr>
          <p:cNvPr id="27" name="Group 14"/>
          <p:cNvGrpSpPr/>
          <p:nvPr/>
        </p:nvGrpSpPr>
        <p:grpSpPr>
          <a:xfrm>
            <a:off x="-8317432" y="5024167"/>
            <a:ext cx="8893432" cy="472101"/>
            <a:chOff x="-8317432" y="3184705"/>
            <a:chExt cx="8893432" cy="734659"/>
          </a:xfrm>
          <a:solidFill>
            <a:srgbClr val="8FBECB"/>
          </a:solidFill>
        </p:grpSpPr>
        <p:sp>
          <p:nvSpPr>
            <p:cNvPr id="28" name="Flowchart: Delay 27"/>
            <p:cNvSpPr/>
            <p:nvPr/>
          </p:nvSpPr>
          <p:spPr>
            <a:xfrm>
              <a:off x="0" y="3184705"/>
              <a:ext cx="576000" cy="734659"/>
            </a:xfrm>
            <a:prstGeom prst="flowChartDelay">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7</a:t>
              </a:r>
              <a:endParaRPr lang="en-IN" sz="2200" b="1" dirty="0">
                <a:solidFill>
                  <a:schemeClr val="tx1"/>
                </a:solidFill>
              </a:endParaRPr>
            </a:p>
          </p:txBody>
        </p:sp>
        <p:sp>
          <p:nvSpPr>
            <p:cNvPr id="29" name="Rectangle 28"/>
            <p:cNvSpPr/>
            <p:nvPr/>
          </p:nvSpPr>
          <p:spPr>
            <a:xfrm>
              <a:off x="-8317432" y="3198397"/>
              <a:ext cx="8317432" cy="7063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Dynamic in Nature</a:t>
              </a:r>
              <a:endParaRPr lang="en-IN" sz="2200" dirty="0">
                <a:solidFill>
                  <a:schemeClr val="tx1"/>
                </a:solidFill>
              </a:endParaRPr>
            </a:p>
          </p:txBody>
        </p:sp>
      </p:grpSp>
      <p:sp>
        <p:nvSpPr>
          <p:cNvPr id="30" name="TextBox 29"/>
          <p:cNvSpPr txBox="1"/>
          <p:nvPr/>
        </p:nvSpPr>
        <p:spPr>
          <a:xfrm>
            <a:off x="720080" y="6341258"/>
            <a:ext cx="8388424" cy="400110"/>
          </a:xfrm>
          <a:prstGeom prst="rect">
            <a:avLst/>
          </a:prstGeom>
          <a:solidFill>
            <a:srgbClr val="FFFFFF">
              <a:alpha val="69804"/>
            </a:srgbClr>
          </a:solidFill>
        </p:spPr>
        <p:txBody>
          <a:bodyPr wrap="square" rtlCol="0">
            <a:spAutoFit/>
          </a:bodyPr>
          <a:lstStyle/>
          <a:p>
            <a:pPr algn="r"/>
            <a:r>
              <a:rPr lang="en-IN" sz="2000" b="1" dirty="0"/>
              <a:t>Let’s look at each in detail.</a:t>
            </a:r>
          </a:p>
        </p:txBody>
      </p:sp>
      <p:grpSp>
        <p:nvGrpSpPr>
          <p:cNvPr id="18" name="Group 14"/>
          <p:cNvGrpSpPr/>
          <p:nvPr/>
        </p:nvGrpSpPr>
        <p:grpSpPr>
          <a:xfrm>
            <a:off x="-8317432" y="3699238"/>
            <a:ext cx="8893432" cy="2350688"/>
            <a:chOff x="-8317432" y="3184705"/>
            <a:chExt cx="8893432" cy="3726194"/>
          </a:xfrm>
        </p:grpSpPr>
        <p:sp>
          <p:nvSpPr>
            <p:cNvPr id="19" name="Flowchart: Delay 18"/>
            <p:cNvSpPr/>
            <p:nvPr/>
          </p:nvSpPr>
          <p:spPr>
            <a:xfrm>
              <a:off x="0" y="3184705"/>
              <a:ext cx="576000" cy="734660"/>
            </a:xfrm>
            <a:prstGeom prst="flowChartDelay">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4</a:t>
              </a:r>
              <a:endParaRPr lang="en-IN" sz="2200" b="1" dirty="0">
                <a:solidFill>
                  <a:schemeClr val="tx1"/>
                </a:solidFill>
              </a:endParaRPr>
            </a:p>
          </p:txBody>
        </p:sp>
        <p:sp>
          <p:nvSpPr>
            <p:cNvPr id="20" name="Rectangle 19"/>
            <p:cNvSpPr/>
            <p:nvPr/>
          </p:nvSpPr>
          <p:spPr>
            <a:xfrm>
              <a:off x="-8317432" y="3198398"/>
              <a:ext cx="8317432" cy="3712501"/>
            </a:xfrm>
            <a:prstGeom prst="rect">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Helpful in Optimum Resource Allocation</a:t>
              </a:r>
            </a:p>
            <a:p>
              <a:pPr lvl="1"/>
              <a:endParaRPr lang="en-IN" sz="2200" b="1" dirty="0">
                <a:solidFill>
                  <a:schemeClr val="tx1"/>
                </a:solidFill>
              </a:endParaRPr>
            </a:p>
            <a:p>
              <a:pPr lvl="1"/>
              <a:r>
                <a:rPr lang="en-IN" sz="2200" dirty="0">
                  <a:solidFill>
                    <a:schemeClr val="tx1"/>
                  </a:solidFill>
                </a:rPr>
                <a:t>The resources are scarce with alternative uses. Managers need to use these limited resources optimally. Each resource has several uses. It is the manager who decides the preeminent use of the resource through his knowledge of Managerial Economics.</a:t>
              </a:r>
            </a:p>
          </p:txBody>
        </p:sp>
      </p:grpSp>
      <p:sp>
        <p:nvSpPr>
          <p:cNvPr id="31" name="TextBox 3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2173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88889E-6 1.85185E-6 L 0.88385 0.00509 " pathEditMode="relative" rAng="0" ptsTypes="AA">
                                      <p:cBhvr>
                                        <p:cTn id="6" dur="500" fill="hold"/>
                                        <p:tgtEl>
                                          <p:spTgt spid="18"/>
                                        </p:tgtEl>
                                        <p:attrNameLst>
                                          <p:attrName>ppt_x</p:attrName>
                                          <p:attrName>ppt_y</p:attrName>
                                        </p:attrNameLst>
                                      </p:cBhvr>
                                      <p:rCtr x="44184"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ME </a:t>
              </a:r>
              <a:r>
                <a:rPr lang="en-IN" sz="3200" dirty="0"/>
                <a:t>has Components of Micro Economics</a:t>
              </a:r>
            </a:p>
          </p:txBody>
        </p:sp>
      </p:grpSp>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6" cstate="email">
            <a:lum bright="40000"/>
          </a:blip>
          <a:stretch>
            <a:fillRect/>
          </a:stretch>
        </p:blipFill>
        <p:spPr>
          <a:xfrm>
            <a:off x="0" y="908720"/>
            <a:ext cx="9144000" cy="5949280"/>
          </a:xfrm>
          <a:prstGeom prst="rect">
            <a:avLst/>
          </a:prstGeom>
        </p:spPr>
      </p:pic>
      <p:sp>
        <p:nvSpPr>
          <p:cNvPr id="8" name="TextBox 7"/>
          <p:cNvSpPr txBox="1"/>
          <p:nvPr/>
        </p:nvSpPr>
        <p:spPr>
          <a:xfrm>
            <a:off x="755576" y="1012666"/>
            <a:ext cx="8388424" cy="707886"/>
          </a:xfrm>
          <a:prstGeom prst="rect">
            <a:avLst/>
          </a:prstGeom>
          <a:solidFill>
            <a:srgbClr val="FFFFFF">
              <a:alpha val="69804"/>
            </a:srgbClr>
          </a:solidFill>
        </p:spPr>
        <p:txBody>
          <a:bodyPr wrap="square" rtlCol="0">
            <a:spAutoFit/>
          </a:bodyPr>
          <a:lstStyle/>
          <a:p>
            <a:pPr algn="r"/>
            <a:r>
              <a:rPr lang="en-IN" sz="2000" b="1" dirty="0"/>
              <a:t>The following are the key characteristics that mark the qualities or nature of Managerial Economics:</a:t>
            </a:r>
          </a:p>
        </p:txBody>
      </p:sp>
      <p:grpSp>
        <p:nvGrpSpPr>
          <p:cNvPr id="9" name="Group 16"/>
          <p:cNvGrpSpPr/>
          <p:nvPr/>
        </p:nvGrpSpPr>
        <p:grpSpPr>
          <a:xfrm>
            <a:off x="-8317432" y="2368676"/>
            <a:ext cx="8893432" cy="472101"/>
            <a:chOff x="-8317432" y="980728"/>
            <a:chExt cx="8893432" cy="734659"/>
          </a:xfrm>
        </p:grpSpPr>
        <p:sp>
          <p:nvSpPr>
            <p:cNvPr id="10" name="Flowchart: Delay 9"/>
            <p:cNvSpPr/>
            <p:nvPr/>
          </p:nvSpPr>
          <p:spPr>
            <a:xfrm>
              <a:off x="0" y="980728"/>
              <a:ext cx="576000" cy="734659"/>
            </a:xfrm>
            <a:prstGeom prst="flowChartDelay">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a:t>
              </a:r>
              <a:endParaRPr lang="en-IN" sz="2200" b="1" dirty="0">
                <a:solidFill>
                  <a:schemeClr val="tx1"/>
                </a:solidFill>
              </a:endParaRPr>
            </a:p>
          </p:txBody>
        </p:sp>
        <p:sp>
          <p:nvSpPr>
            <p:cNvPr id="11" name="Rectangle 10"/>
            <p:cNvSpPr/>
            <p:nvPr/>
          </p:nvSpPr>
          <p:spPr>
            <a:xfrm>
              <a:off x="-8317432" y="980728"/>
              <a:ext cx="8317432" cy="734659"/>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 Science</a:t>
              </a:r>
              <a:endParaRPr lang="en-IN" sz="2200" dirty="0">
                <a:solidFill>
                  <a:schemeClr val="tx1"/>
                </a:solidFill>
              </a:endParaRPr>
            </a:p>
          </p:txBody>
        </p:sp>
      </p:grpSp>
      <p:grpSp>
        <p:nvGrpSpPr>
          <p:cNvPr id="12" name="Group 14"/>
          <p:cNvGrpSpPr/>
          <p:nvPr/>
        </p:nvGrpSpPr>
        <p:grpSpPr>
          <a:xfrm>
            <a:off x="-8317432" y="2840777"/>
            <a:ext cx="8893432" cy="472101"/>
            <a:chOff x="-8317432" y="1700808"/>
            <a:chExt cx="8893432" cy="749238"/>
          </a:xfrm>
        </p:grpSpPr>
        <p:sp>
          <p:nvSpPr>
            <p:cNvPr id="13" name="Flowchart: Delay 12"/>
            <p:cNvSpPr/>
            <p:nvPr/>
          </p:nvSpPr>
          <p:spPr>
            <a:xfrm>
              <a:off x="0" y="1715387"/>
              <a:ext cx="576000" cy="734659"/>
            </a:xfrm>
            <a:prstGeom prst="flowChartDelay">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a:t>
              </a:r>
              <a:endParaRPr lang="en-IN" sz="2200" b="1" dirty="0">
                <a:solidFill>
                  <a:schemeClr val="tx1"/>
                </a:solidFill>
              </a:endParaRPr>
            </a:p>
          </p:txBody>
        </p:sp>
        <p:sp>
          <p:nvSpPr>
            <p:cNvPr id="14" name="Rectangle 13"/>
            <p:cNvSpPr/>
            <p:nvPr/>
          </p:nvSpPr>
          <p:spPr>
            <a:xfrm>
              <a:off x="-8317432" y="1700808"/>
              <a:ext cx="8317432" cy="720080"/>
            </a:xfrm>
            <a:prstGeom prst="rect">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an Art</a:t>
              </a:r>
              <a:endParaRPr lang="en-IN" sz="2200" dirty="0">
                <a:solidFill>
                  <a:schemeClr val="tx1"/>
                </a:solidFill>
              </a:endParaRPr>
            </a:p>
          </p:txBody>
        </p:sp>
      </p:grpSp>
      <p:grpSp>
        <p:nvGrpSpPr>
          <p:cNvPr id="15" name="Group 81"/>
          <p:cNvGrpSpPr/>
          <p:nvPr/>
        </p:nvGrpSpPr>
        <p:grpSpPr>
          <a:xfrm>
            <a:off x="-8317432" y="3270008"/>
            <a:ext cx="8893432" cy="472101"/>
            <a:chOff x="-8317432" y="2420889"/>
            <a:chExt cx="8893432" cy="763816"/>
          </a:xfrm>
        </p:grpSpPr>
        <p:sp>
          <p:nvSpPr>
            <p:cNvPr id="16" name="Flowchart: Delay 15"/>
            <p:cNvSpPr/>
            <p:nvPr/>
          </p:nvSpPr>
          <p:spPr>
            <a:xfrm>
              <a:off x="0" y="2450046"/>
              <a:ext cx="576000" cy="734659"/>
            </a:xfrm>
            <a:prstGeom prst="flowChartDelay">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3</a:t>
              </a:r>
              <a:endParaRPr lang="en-IN" sz="2200" b="1" dirty="0">
                <a:solidFill>
                  <a:schemeClr val="tx1"/>
                </a:solidFill>
              </a:endParaRPr>
            </a:p>
          </p:txBody>
        </p:sp>
        <p:sp>
          <p:nvSpPr>
            <p:cNvPr id="17" name="Rectangle 16"/>
            <p:cNvSpPr/>
            <p:nvPr/>
          </p:nvSpPr>
          <p:spPr>
            <a:xfrm>
              <a:off x="-8317432" y="2420889"/>
              <a:ext cx="8317432" cy="720080"/>
            </a:xfrm>
            <a:prstGeom prst="rect">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for Administration of Organization</a:t>
              </a:r>
              <a:endParaRPr lang="en-IN" sz="2200" dirty="0">
                <a:solidFill>
                  <a:schemeClr val="tx1"/>
                </a:solidFill>
              </a:endParaRPr>
            </a:p>
          </p:txBody>
        </p:sp>
      </p:grpSp>
      <p:grpSp>
        <p:nvGrpSpPr>
          <p:cNvPr id="18" name="Group 14"/>
          <p:cNvGrpSpPr/>
          <p:nvPr/>
        </p:nvGrpSpPr>
        <p:grpSpPr>
          <a:xfrm>
            <a:off x="-8317432" y="3699238"/>
            <a:ext cx="8893432" cy="472101"/>
            <a:chOff x="-8317432" y="3184705"/>
            <a:chExt cx="8893432" cy="748351"/>
          </a:xfrm>
        </p:grpSpPr>
        <p:sp>
          <p:nvSpPr>
            <p:cNvPr id="19" name="Flowchart: Delay 18"/>
            <p:cNvSpPr/>
            <p:nvPr/>
          </p:nvSpPr>
          <p:spPr>
            <a:xfrm>
              <a:off x="0" y="3184705"/>
              <a:ext cx="576000" cy="734660"/>
            </a:xfrm>
            <a:prstGeom prst="flowChartDelay">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4</a:t>
              </a:r>
              <a:endParaRPr lang="en-IN" sz="2200" b="1" dirty="0">
                <a:solidFill>
                  <a:schemeClr val="tx1"/>
                </a:solidFill>
              </a:endParaRPr>
            </a:p>
          </p:txBody>
        </p:sp>
        <p:sp>
          <p:nvSpPr>
            <p:cNvPr id="20" name="Rectangle 19"/>
            <p:cNvSpPr/>
            <p:nvPr/>
          </p:nvSpPr>
          <p:spPr>
            <a:xfrm>
              <a:off x="-8317432" y="3198397"/>
              <a:ext cx="8317432" cy="734659"/>
            </a:xfrm>
            <a:prstGeom prst="rect">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Helpful in Optimum Resource Allocation</a:t>
              </a:r>
              <a:endParaRPr lang="en-IN" sz="2200" dirty="0">
                <a:solidFill>
                  <a:schemeClr val="tx1"/>
                </a:solidFill>
              </a:endParaRPr>
            </a:p>
          </p:txBody>
        </p:sp>
      </p:grpSp>
      <p:grpSp>
        <p:nvGrpSpPr>
          <p:cNvPr id="24" name="Group 14"/>
          <p:cNvGrpSpPr/>
          <p:nvPr/>
        </p:nvGrpSpPr>
        <p:grpSpPr>
          <a:xfrm>
            <a:off x="-8317432" y="4557700"/>
            <a:ext cx="8893432" cy="480738"/>
            <a:chOff x="-8317432" y="3184705"/>
            <a:chExt cx="8893432" cy="762041"/>
          </a:xfrm>
        </p:grpSpPr>
        <p:sp>
          <p:nvSpPr>
            <p:cNvPr id="25" name="Flowchart: Delay 24"/>
            <p:cNvSpPr/>
            <p:nvPr/>
          </p:nvSpPr>
          <p:spPr>
            <a:xfrm>
              <a:off x="0" y="3184705"/>
              <a:ext cx="576000" cy="734660"/>
            </a:xfrm>
            <a:prstGeom prst="flowChartDelay">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6</a:t>
              </a:r>
              <a:endParaRPr lang="en-IN" sz="2200" b="1" dirty="0">
                <a:solidFill>
                  <a:schemeClr val="tx1"/>
                </a:solidFill>
              </a:endParaRPr>
            </a:p>
          </p:txBody>
        </p:sp>
        <p:sp>
          <p:nvSpPr>
            <p:cNvPr id="26" name="Rectangle 25"/>
            <p:cNvSpPr/>
            <p:nvPr/>
          </p:nvSpPr>
          <p:spPr>
            <a:xfrm>
              <a:off x="-8317432" y="3198395"/>
              <a:ext cx="8317432" cy="748351"/>
            </a:xfrm>
            <a:prstGeom prst="rect">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Macro Economics</a:t>
              </a:r>
              <a:endParaRPr lang="en-IN" sz="2200" dirty="0">
                <a:solidFill>
                  <a:schemeClr val="tx1"/>
                </a:solidFill>
              </a:endParaRPr>
            </a:p>
          </p:txBody>
        </p:sp>
      </p:grpSp>
      <p:grpSp>
        <p:nvGrpSpPr>
          <p:cNvPr id="27" name="Group 14"/>
          <p:cNvGrpSpPr/>
          <p:nvPr/>
        </p:nvGrpSpPr>
        <p:grpSpPr>
          <a:xfrm>
            <a:off x="-8317432" y="5024167"/>
            <a:ext cx="8893432" cy="472101"/>
            <a:chOff x="-8317432" y="3184705"/>
            <a:chExt cx="8893432" cy="734659"/>
          </a:xfrm>
          <a:solidFill>
            <a:srgbClr val="8FBECB"/>
          </a:solidFill>
        </p:grpSpPr>
        <p:sp>
          <p:nvSpPr>
            <p:cNvPr id="28" name="Flowchart: Delay 27"/>
            <p:cNvSpPr/>
            <p:nvPr/>
          </p:nvSpPr>
          <p:spPr>
            <a:xfrm>
              <a:off x="0" y="3184705"/>
              <a:ext cx="576000" cy="734659"/>
            </a:xfrm>
            <a:prstGeom prst="flowChartDelay">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7</a:t>
              </a:r>
              <a:endParaRPr lang="en-IN" sz="2200" b="1" dirty="0">
                <a:solidFill>
                  <a:schemeClr val="tx1"/>
                </a:solidFill>
              </a:endParaRPr>
            </a:p>
          </p:txBody>
        </p:sp>
        <p:sp>
          <p:nvSpPr>
            <p:cNvPr id="29" name="Rectangle 28"/>
            <p:cNvSpPr/>
            <p:nvPr/>
          </p:nvSpPr>
          <p:spPr>
            <a:xfrm>
              <a:off x="-8317432" y="3198397"/>
              <a:ext cx="8317432" cy="7063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Dynamic in Nature</a:t>
              </a:r>
              <a:endParaRPr lang="en-IN" sz="2200" dirty="0">
                <a:solidFill>
                  <a:schemeClr val="tx1"/>
                </a:solidFill>
              </a:endParaRPr>
            </a:p>
          </p:txBody>
        </p:sp>
      </p:grpSp>
      <p:sp>
        <p:nvSpPr>
          <p:cNvPr id="30" name="TextBox 29"/>
          <p:cNvSpPr txBox="1"/>
          <p:nvPr/>
        </p:nvSpPr>
        <p:spPr>
          <a:xfrm>
            <a:off x="720080" y="6341258"/>
            <a:ext cx="8388424" cy="400110"/>
          </a:xfrm>
          <a:prstGeom prst="rect">
            <a:avLst/>
          </a:prstGeom>
          <a:solidFill>
            <a:srgbClr val="FFFFFF">
              <a:alpha val="69804"/>
            </a:srgbClr>
          </a:solidFill>
        </p:spPr>
        <p:txBody>
          <a:bodyPr wrap="square" rtlCol="0">
            <a:spAutoFit/>
          </a:bodyPr>
          <a:lstStyle/>
          <a:p>
            <a:pPr algn="r"/>
            <a:r>
              <a:rPr lang="en-IN" sz="2000" b="1" dirty="0"/>
              <a:t>Let’s look at each in detail.</a:t>
            </a:r>
          </a:p>
        </p:txBody>
      </p:sp>
      <p:grpSp>
        <p:nvGrpSpPr>
          <p:cNvPr id="21" name="Group 14"/>
          <p:cNvGrpSpPr/>
          <p:nvPr/>
        </p:nvGrpSpPr>
        <p:grpSpPr>
          <a:xfrm>
            <a:off x="-8317432" y="4128469"/>
            <a:ext cx="8893432" cy="2212790"/>
            <a:chOff x="-8317432" y="3184705"/>
            <a:chExt cx="8893432" cy="3443428"/>
          </a:xfrm>
          <a:solidFill>
            <a:srgbClr val="83AF87"/>
          </a:solidFill>
        </p:grpSpPr>
        <p:sp>
          <p:nvSpPr>
            <p:cNvPr id="22" name="Flowchart: Delay 21"/>
            <p:cNvSpPr/>
            <p:nvPr/>
          </p:nvSpPr>
          <p:spPr>
            <a:xfrm>
              <a:off x="0" y="3184705"/>
              <a:ext cx="576000" cy="734659"/>
            </a:xfrm>
            <a:prstGeom prst="flowChartDelay">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a:t>
              </a:r>
              <a:endParaRPr lang="en-IN" sz="2200" b="1" dirty="0">
                <a:solidFill>
                  <a:schemeClr val="tx1"/>
                </a:solidFill>
              </a:endParaRPr>
            </a:p>
          </p:txBody>
        </p:sp>
        <p:sp>
          <p:nvSpPr>
            <p:cNvPr id="23" name="Rectangle 22"/>
            <p:cNvSpPr/>
            <p:nvPr/>
          </p:nvSpPr>
          <p:spPr>
            <a:xfrm>
              <a:off x="-8317432" y="3198398"/>
              <a:ext cx="8317432" cy="3429735"/>
            </a:xfrm>
            <a:prstGeom prst="rect">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Micro Economics</a:t>
              </a:r>
            </a:p>
            <a:p>
              <a:pPr lvl="1"/>
              <a:endParaRPr lang="en-IN" sz="2200" b="1" dirty="0">
                <a:solidFill>
                  <a:schemeClr val="tx1"/>
                </a:solidFill>
              </a:endParaRPr>
            </a:p>
            <a:p>
              <a:pPr lvl="1"/>
              <a:r>
                <a:rPr lang="en-IN" sz="2200" dirty="0">
                  <a:solidFill>
                    <a:schemeClr val="tx1"/>
                  </a:solidFill>
                </a:rPr>
                <a:t>Managers study and manage the internal environment of the organization and work for the profitable and long-term functioning of the organization. This aspect refers to the study of micro economics. </a:t>
              </a:r>
            </a:p>
          </p:txBody>
        </p:sp>
      </p:grpSp>
      <p:sp>
        <p:nvSpPr>
          <p:cNvPr id="31" name="TextBox 3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50280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88889E-6 -4.44444E-6 L 0.88385 0.00533 " pathEditMode="relative" rAng="0" ptsTypes="AA">
                                      <p:cBhvr>
                                        <p:cTn id="6" dur="500" fill="hold"/>
                                        <p:tgtEl>
                                          <p:spTgt spid="21"/>
                                        </p:tgtEl>
                                        <p:attrNameLst>
                                          <p:attrName>ppt_x</p:attrName>
                                          <p:attrName>ppt_y</p:attrName>
                                        </p:attrNameLst>
                                      </p:cBhvr>
                                      <p:rCtr x="44184"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ME </a:t>
              </a:r>
              <a:r>
                <a:rPr lang="en-IN" sz="3200" dirty="0"/>
                <a:t>has Components of Micro Economics</a:t>
              </a:r>
            </a:p>
          </p:txBody>
        </p:sp>
      </p:grpSp>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6" cstate="email">
            <a:lum bright="40000"/>
          </a:blip>
          <a:stretch>
            <a:fillRect/>
          </a:stretch>
        </p:blipFill>
        <p:spPr>
          <a:xfrm>
            <a:off x="0" y="908720"/>
            <a:ext cx="9144000" cy="5949280"/>
          </a:xfrm>
          <a:prstGeom prst="rect">
            <a:avLst/>
          </a:prstGeom>
        </p:spPr>
      </p:pic>
      <p:sp>
        <p:nvSpPr>
          <p:cNvPr id="8" name="TextBox 7"/>
          <p:cNvSpPr txBox="1"/>
          <p:nvPr/>
        </p:nvSpPr>
        <p:spPr>
          <a:xfrm>
            <a:off x="755576" y="1012666"/>
            <a:ext cx="8388424" cy="707886"/>
          </a:xfrm>
          <a:prstGeom prst="rect">
            <a:avLst/>
          </a:prstGeom>
          <a:solidFill>
            <a:srgbClr val="FFFFFF">
              <a:alpha val="69804"/>
            </a:srgbClr>
          </a:solidFill>
        </p:spPr>
        <p:txBody>
          <a:bodyPr wrap="square" rtlCol="0">
            <a:spAutoFit/>
          </a:bodyPr>
          <a:lstStyle/>
          <a:p>
            <a:pPr algn="r"/>
            <a:r>
              <a:rPr lang="en-IN" sz="2000" b="1" dirty="0"/>
              <a:t>The following are the key characteristics that mark the qualities or nature of Managerial Economics:</a:t>
            </a:r>
          </a:p>
        </p:txBody>
      </p:sp>
      <p:grpSp>
        <p:nvGrpSpPr>
          <p:cNvPr id="9" name="Group 16"/>
          <p:cNvGrpSpPr/>
          <p:nvPr/>
        </p:nvGrpSpPr>
        <p:grpSpPr>
          <a:xfrm>
            <a:off x="-8317432" y="2368676"/>
            <a:ext cx="8893432" cy="472101"/>
            <a:chOff x="-8317432" y="980728"/>
            <a:chExt cx="8893432" cy="734659"/>
          </a:xfrm>
        </p:grpSpPr>
        <p:sp>
          <p:nvSpPr>
            <p:cNvPr id="10" name="Flowchart: Delay 9"/>
            <p:cNvSpPr/>
            <p:nvPr/>
          </p:nvSpPr>
          <p:spPr>
            <a:xfrm>
              <a:off x="0" y="980728"/>
              <a:ext cx="576000" cy="734659"/>
            </a:xfrm>
            <a:prstGeom prst="flowChartDelay">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a:t>
              </a:r>
              <a:endParaRPr lang="en-IN" sz="2200" b="1" dirty="0">
                <a:solidFill>
                  <a:schemeClr val="tx1"/>
                </a:solidFill>
              </a:endParaRPr>
            </a:p>
          </p:txBody>
        </p:sp>
        <p:sp>
          <p:nvSpPr>
            <p:cNvPr id="11" name="Rectangle 10"/>
            <p:cNvSpPr/>
            <p:nvPr/>
          </p:nvSpPr>
          <p:spPr>
            <a:xfrm>
              <a:off x="-8317432" y="980728"/>
              <a:ext cx="8317432" cy="734659"/>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 Science</a:t>
              </a:r>
              <a:endParaRPr lang="en-IN" sz="2200" dirty="0">
                <a:solidFill>
                  <a:schemeClr val="tx1"/>
                </a:solidFill>
              </a:endParaRPr>
            </a:p>
          </p:txBody>
        </p:sp>
      </p:grpSp>
      <p:grpSp>
        <p:nvGrpSpPr>
          <p:cNvPr id="12" name="Group 14"/>
          <p:cNvGrpSpPr/>
          <p:nvPr/>
        </p:nvGrpSpPr>
        <p:grpSpPr>
          <a:xfrm>
            <a:off x="-8317432" y="2840777"/>
            <a:ext cx="8893432" cy="472101"/>
            <a:chOff x="-8317432" y="1700808"/>
            <a:chExt cx="8893432" cy="749238"/>
          </a:xfrm>
        </p:grpSpPr>
        <p:sp>
          <p:nvSpPr>
            <p:cNvPr id="13" name="Flowchart: Delay 12"/>
            <p:cNvSpPr/>
            <p:nvPr/>
          </p:nvSpPr>
          <p:spPr>
            <a:xfrm>
              <a:off x="0" y="1715387"/>
              <a:ext cx="576000" cy="734659"/>
            </a:xfrm>
            <a:prstGeom prst="flowChartDelay">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a:t>
              </a:r>
              <a:endParaRPr lang="en-IN" sz="2200" b="1" dirty="0">
                <a:solidFill>
                  <a:schemeClr val="tx1"/>
                </a:solidFill>
              </a:endParaRPr>
            </a:p>
          </p:txBody>
        </p:sp>
        <p:sp>
          <p:nvSpPr>
            <p:cNvPr id="14" name="Rectangle 13"/>
            <p:cNvSpPr/>
            <p:nvPr/>
          </p:nvSpPr>
          <p:spPr>
            <a:xfrm>
              <a:off x="-8317432" y="1700808"/>
              <a:ext cx="8317432" cy="720080"/>
            </a:xfrm>
            <a:prstGeom prst="rect">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an Art</a:t>
              </a:r>
              <a:endParaRPr lang="en-IN" sz="2200" dirty="0">
                <a:solidFill>
                  <a:schemeClr val="tx1"/>
                </a:solidFill>
              </a:endParaRPr>
            </a:p>
          </p:txBody>
        </p:sp>
      </p:grpSp>
      <p:grpSp>
        <p:nvGrpSpPr>
          <p:cNvPr id="15" name="Group 81"/>
          <p:cNvGrpSpPr/>
          <p:nvPr/>
        </p:nvGrpSpPr>
        <p:grpSpPr>
          <a:xfrm>
            <a:off x="-8317432" y="3270008"/>
            <a:ext cx="8893432" cy="472101"/>
            <a:chOff x="-8317432" y="2420889"/>
            <a:chExt cx="8893432" cy="763816"/>
          </a:xfrm>
        </p:grpSpPr>
        <p:sp>
          <p:nvSpPr>
            <p:cNvPr id="16" name="Flowchart: Delay 15"/>
            <p:cNvSpPr/>
            <p:nvPr/>
          </p:nvSpPr>
          <p:spPr>
            <a:xfrm>
              <a:off x="0" y="2450046"/>
              <a:ext cx="576000" cy="734659"/>
            </a:xfrm>
            <a:prstGeom prst="flowChartDelay">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3</a:t>
              </a:r>
              <a:endParaRPr lang="en-IN" sz="2200" b="1" dirty="0">
                <a:solidFill>
                  <a:schemeClr val="tx1"/>
                </a:solidFill>
              </a:endParaRPr>
            </a:p>
          </p:txBody>
        </p:sp>
        <p:sp>
          <p:nvSpPr>
            <p:cNvPr id="17" name="Rectangle 16"/>
            <p:cNvSpPr/>
            <p:nvPr/>
          </p:nvSpPr>
          <p:spPr>
            <a:xfrm>
              <a:off x="-8317432" y="2420889"/>
              <a:ext cx="8317432" cy="720080"/>
            </a:xfrm>
            <a:prstGeom prst="rect">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for Administration of Organization</a:t>
              </a:r>
              <a:endParaRPr lang="en-IN" sz="2200" dirty="0">
                <a:solidFill>
                  <a:schemeClr val="tx1"/>
                </a:solidFill>
              </a:endParaRPr>
            </a:p>
          </p:txBody>
        </p:sp>
      </p:grpSp>
      <p:grpSp>
        <p:nvGrpSpPr>
          <p:cNvPr id="18" name="Group 14"/>
          <p:cNvGrpSpPr/>
          <p:nvPr/>
        </p:nvGrpSpPr>
        <p:grpSpPr>
          <a:xfrm>
            <a:off x="-8317432" y="3699238"/>
            <a:ext cx="8893432" cy="472101"/>
            <a:chOff x="-8317432" y="3184705"/>
            <a:chExt cx="8893432" cy="748351"/>
          </a:xfrm>
        </p:grpSpPr>
        <p:sp>
          <p:nvSpPr>
            <p:cNvPr id="19" name="Flowchart: Delay 18"/>
            <p:cNvSpPr/>
            <p:nvPr/>
          </p:nvSpPr>
          <p:spPr>
            <a:xfrm>
              <a:off x="0" y="3184705"/>
              <a:ext cx="576000" cy="734660"/>
            </a:xfrm>
            <a:prstGeom prst="flowChartDelay">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4</a:t>
              </a:r>
              <a:endParaRPr lang="en-IN" sz="2200" b="1" dirty="0">
                <a:solidFill>
                  <a:schemeClr val="tx1"/>
                </a:solidFill>
              </a:endParaRPr>
            </a:p>
          </p:txBody>
        </p:sp>
        <p:sp>
          <p:nvSpPr>
            <p:cNvPr id="20" name="Rectangle 19"/>
            <p:cNvSpPr/>
            <p:nvPr/>
          </p:nvSpPr>
          <p:spPr>
            <a:xfrm>
              <a:off x="-8317432" y="3198397"/>
              <a:ext cx="8317432" cy="734659"/>
            </a:xfrm>
            <a:prstGeom prst="rect">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Helpful in Optimum Resource Allocation</a:t>
              </a:r>
              <a:endParaRPr lang="en-IN" sz="2200" dirty="0">
                <a:solidFill>
                  <a:schemeClr val="tx1"/>
                </a:solidFill>
              </a:endParaRPr>
            </a:p>
          </p:txBody>
        </p:sp>
      </p:grpSp>
      <p:grpSp>
        <p:nvGrpSpPr>
          <p:cNvPr id="24" name="Group 14"/>
          <p:cNvGrpSpPr/>
          <p:nvPr/>
        </p:nvGrpSpPr>
        <p:grpSpPr>
          <a:xfrm>
            <a:off x="-8317432" y="4557700"/>
            <a:ext cx="8893432" cy="480738"/>
            <a:chOff x="-8317432" y="3184705"/>
            <a:chExt cx="8893432" cy="762041"/>
          </a:xfrm>
        </p:grpSpPr>
        <p:sp>
          <p:nvSpPr>
            <p:cNvPr id="25" name="Flowchart: Delay 24"/>
            <p:cNvSpPr/>
            <p:nvPr/>
          </p:nvSpPr>
          <p:spPr>
            <a:xfrm>
              <a:off x="0" y="3184705"/>
              <a:ext cx="576000" cy="734660"/>
            </a:xfrm>
            <a:prstGeom prst="flowChartDelay">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6</a:t>
              </a:r>
              <a:endParaRPr lang="en-IN" sz="2200" b="1" dirty="0">
                <a:solidFill>
                  <a:schemeClr val="tx1"/>
                </a:solidFill>
              </a:endParaRPr>
            </a:p>
          </p:txBody>
        </p:sp>
        <p:sp>
          <p:nvSpPr>
            <p:cNvPr id="26" name="Rectangle 25"/>
            <p:cNvSpPr/>
            <p:nvPr/>
          </p:nvSpPr>
          <p:spPr>
            <a:xfrm>
              <a:off x="-8317432" y="3198395"/>
              <a:ext cx="8317432" cy="748351"/>
            </a:xfrm>
            <a:prstGeom prst="rect">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Macro Economics</a:t>
              </a:r>
              <a:endParaRPr lang="en-IN" sz="2200" dirty="0">
                <a:solidFill>
                  <a:schemeClr val="tx1"/>
                </a:solidFill>
              </a:endParaRPr>
            </a:p>
          </p:txBody>
        </p:sp>
      </p:grpSp>
      <p:grpSp>
        <p:nvGrpSpPr>
          <p:cNvPr id="27" name="Group 14"/>
          <p:cNvGrpSpPr/>
          <p:nvPr/>
        </p:nvGrpSpPr>
        <p:grpSpPr>
          <a:xfrm>
            <a:off x="-8317432" y="5024167"/>
            <a:ext cx="8893432" cy="472101"/>
            <a:chOff x="-8317432" y="3184705"/>
            <a:chExt cx="8893432" cy="734659"/>
          </a:xfrm>
          <a:solidFill>
            <a:srgbClr val="8FBECB"/>
          </a:solidFill>
        </p:grpSpPr>
        <p:sp>
          <p:nvSpPr>
            <p:cNvPr id="28" name="Flowchart: Delay 27"/>
            <p:cNvSpPr/>
            <p:nvPr/>
          </p:nvSpPr>
          <p:spPr>
            <a:xfrm>
              <a:off x="0" y="3184705"/>
              <a:ext cx="576000" cy="734659"/>
            </a:xfrm>
            <a:prstGeom prst="flowChartDelay">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7</a:t>
              </a:r>
              <a:endParaRPr lang="en-IN" sz="2200" b="1" dirty="0">
                <a:solidFill>
                  <a:schemeClr val="tx1"/>
                </a:solidFill>
              </a:endParaRPr>
            </a:p>
          </p:txBody>
        </p:sp>
        <p:sp>
          <p:nvSpPr>
            <p:cNvPr id="29" name="Rectangle 28"/>
            <p:cNvSpPr/>
            <p:nvPr/>
          </p:nvSpPr>
          <p:spPr>
            <a:xfrm>
              <a:off x="-8317432" y="3198397"/>
              <a:ext cx="8317432" cy="7063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Dynamic in Nature</a:t>
              </a:r>
              <a:endParaRPr lang="en-IN" sz="2200" dirty="0">
                <a:solidFill>
                  <a:schemeClr val="tx1"/>
                </a:solidFill>
              </a:endParaRPr>
            </a:p>
          </p:txBody>
        </p:sp>
      </p:grpSp>
      <p:sp>
        <p:nvSpPr>
          <p:cNvPr id="30" name="TextBox 29"/>
          <p:cNvSpPr txBox="1"/>
          <p:nvPr/>
        </p:nvSpPr>
        <p:spPr>
          <a:xfrm>
            <a:off x="720080" y="6341258"/>
            <a:ext cx="8388424" cy="400110"/>
          </a:xfrm>
          <a:prstGeom prst="rect">
            <a:avLst/>
          </a:prstGeom>
          <a:solidFill>
            <a:srgbClr val="FFFFFF">
              <a:alpha val="69804"/>
            </a:srgbClr>
          </a:solidFill>
        </p:spPr>
        <p:txBody>
          <a:bodyPr wrap="square" rtlCol="0">
            <a:spAutoFit/>
          </a:bodyPr>
          <a:lstStyle/>
          <a:p>
            <a:pPr algn="r"/>
            <a:r>
              <a:rPr lang="en-IN" sz="2000" b="1" dirty="0"/>
              <a:t>Let’s look at each in detail.</a:t>
            </a:r>
          </a:p>
        </p:txBody>
      </p:sp>
      <p:grpSp>
        <p:nvGrpSpPr>
          <p:cNvPr id="21" name="Group 14"/>
          <p:cNvGrpSpPr/>
          <p:nvPr/>
        </p:nvGrpSpPr>
        <p:grpSpPr>
          <a:xfrm>
            <a:off x="-2746" y="4128469"/>
            <a:ext cx="8893432" cy="2212790"/>
            <a:chOff x="-8317432" y="3184705"/>
            <a:chExt cx="8893432" cy="3443428"/>
          </a:xfrm>
          <a:solidFill>
            <a:srgbClr val="83AF87"/>
          </a:solidFill>
        </p:grpSpPr>
        <p:sp>
          <p:nvSpPr>
            <p:cNvPr id="22" name="Flowchart: Delay 21"/>
            <p:cNvSpPr/>
            <p:nvPr/>
          </p:nvSpPr>
          <p:spPr>
            <a:xfrm>
              <a:off x="0" y="3184705"/>
              <a:ext cx="576000" cy="734659"/>
            </a:xfrm>
            <a:prstGeom prst="flowChartDelay">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a:t>
              </a:r>
              <a:endParaRPr lang="en-IN" sz="2200" b="1" dirty="0">
                <a:solidFill>
                  <a:schemeClr val="tx1"/>
                </a:solidFill>
              </a:endParaRPr>
            </a:p>
          </p:txBody>
        </p:sp>
        <p:sp>
          <p:nvSpPr>
            <p:cNvPr id="23" name="Rectangle 22"/>
            <p:cNvSpPr/>
            <p:nvPr/>
          </p:nvSpPr>
          <p:spPr>
            <a:xfrm>
              <a:off x="-8317432" y="3198398"/>
              <a:ext cx="8317432" cy="3429735"/>
            </a:xfrm>
            <a:prstGeom prst="rect">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Micro Economics</a:t>
              </a:r>
            </a:p>
            <a:p>
              <a:pPr lvl="1"/>
              <a:endParaRPr lang="en-IN" sz="2200" b="1" dirty="0">
                <a:solidFill>
                  <a:schemeClr val="tx1"/>
                </a:solidFill>
              </a:endParaRPr>
            </a:p>
            <a:p>
              <a:pPr lvl="1"/>
              <a:r>
                <a:rPr lang="en-IN" sz="2200" dirty="0">
                  <a:solidFill>
                    <a:schemeClr val="tx1"/>
                  </a:solidFill>
                </a:rPr>
                <a:t>Managers study and manage the internal environment of the organization and work for the profitable and long-term functioning of the organization. This aspect refers to the study of micro economics. </a:t>
              </a:r>
            </a:p>
          </p:txBody>
        </p:sp>
      </p:grpSp>
      <p:grpSp>
        <p:nvGrpSpPr>
          <p:cNvPr id="31" name="Gruppieren 20"/>
          <p:cNvGrpSpPr/>
          <p:nvPr/>
        </p:nvGrpSpPr>
        <p:grpSpPr>
          <a:xfrm rot="253756">
            <a:off x="681993" y="1564229"/>
            <a:ext cx="5568155" cy="3411557"/>
            <a:chOff x="5079587" y="447686"/>
            <a:chExt cx="6404462" cy="6676286"/>
          </a:xfrm>
        </p:grpSpPr>
        <p:sp>
          <p:nvSpPr>
            <p:cNvPr id="32" name="Rechteck 21"/>
            <p:cNvSpPr/>
            <p:nvPr/>
          </p:nvSpPr>
          <p:spPr bwMode="auto">
            <a:xfrm>
              <a:off x="5556759" y="816903"/>
              <a:ext cx="5927290" cy="6307069"/>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342900" indent="-342900">
                <a:buFont typeface="Arial" panose="020B0604020202020204" pitchFamily="34" charset="0"/>
                <a:buChar char="•"/>
              </a:pPr>
              <a:r>
                <a:rPr lang="en-IN" sz="2000" b="1" dirty="0"/>
                <a:t>Managerial Economics deals with the problems faced by the individual organization such as main objective of the organization, demand for its product, price and output determination of the organization, available substitute and complimentary goods, supply of inputs and raw material, target or prospective consumers of its products etc.</a:t>
              </a:r>
              <a:endParaRPr lang="en-IN" sz="2000" dirty="0"/>
            </a:p>
          </p:txBody>
        </p:sp>
        <p:pic>
          <p:nvPicPr>
            <p:cNvPr id="33" name="Picture 32" descr="Tessafilm_4"/>
            <p:cNvPicPr>
              <a:picLocks noChangeAspect="1" noChangeArrowheads="1"/>
            </p:cNvPicPr>
            <p:nvPr/>
          </p:nvPicPr>
          <p:blipFill>
            <a:blip r:embed="rId7" cstate="email"/>
            <a:srcRect/>
            <a:stretch>
              <a:fillRect/>
            </a:stretch>
          </p:blipFill>
          <p:spPr bwMode="gray">
            <a:xfrm rot="20222041">
              <a:off x="5079587" y="447686"/>
              <a:ext cx="1895039" cy="757775"/>
            </a:xfrm>
            <a:prstGeom prst="rect">
              <a:avLst/>
            </a:prstGeom>
            <a:noFill/>
          </p:spPr>
        </p:pic>
      </p:grpSp>
      <p:sp>
        <p:nvSpPr>
          <p:cNvPr id="34" name="TextBox 3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86605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ME </a:t>
              </a:r>
              <a:r>
                <a:rPr lang="en-IN" sz="3200" dirty="0"/>
                <a:t>has Components of Macro Economics</a:t>
              </a:r>
            </a:p>
          </p:txBody>
        </p:sp>
      </p:grpSp>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6" cstate="email">
            <a:lum bright="40000"/>
          </a:blip>
          <a:stretch>
            <a:fillRect/>
          </a:stretch>
        </p:blipFill>
        <p:spPr>
          <a:xfrm>
            <a:off x="0" y="908720"/>
            <a:ext cx="9144000" cy="5949280"/>
          </a:xfrm>
          <a:prstGeom prst="rect">
            <a:avLst/>
          </a:prstGeom>
        </p:spPr>
      </p:pic>
      <p:sp>
        <p:nvSpPr>
          <p:cNvPr id="8" name="TextBox 7"/>
          <p:cNvSpPr txBox="1"/>
          <p:nvPr/>
        </p:nvSpPr>
        <p:spPr>
          <a:xfrm>
            <a:off x="755576" y="1012666"/>
            <a:ext cx="8388424" cy="707886"/>
          </a:xfrm>
          <a:prstGeom prst="rect">
            <a:avLst/>
          </a:prstGeom>
          <a:solidFill>
            <a:srgbClr val="FFFFFF">
              <a:alpha val="69804"/>
            </a:srgbClr>
          </a:solidFill>
        </p:spPr>
        <p:txBody>
          <a:bodyPr wrap="square" rtlCol="0">
            <a:spAutoFit/>
          </a:bodyPr>
          <a:lstStyle/>
          <a:p>
            <a:pPr algn="r"/>
            <a:r>
              <a:rPr lang="en-IN" sz="2000" b="1" dirty="0"/>
              <a:t>The following are the key characteristics that mark the qualities or nature of Managerial Economics:</a:t>
            </a:r>
          </a:p>
        </p:txBody>
      </p:sp>
      <p:grpSp>
        <p:nvGrpSpPr>
          <p:cNvPr id="9" name="Group 16"/>
          <p:cNvGrpSpPr/>
          <p:nvPr/>
        </p:nvGrpSpPr>
        <p:grpSpPr>
          <a:xfrm>
            <a:off x="-8317432" y="2368676"/>
            <a:ext cx="8893432" cy="472101"/>
            <a:chOff x="-8317432" y="980728"/>
            <a:chExt cx="8893432" cy="734659"/>
          </a:xfrm>
        </p:grpSpPr>
        <p:sp>
          <p:nvSpPr>
            <p:cNvPr id="10" name="Flowchart: Delay 9"/>
            <p:cNvSpPr/>
            <p:nvPr/>
          </p:nvSpPr>
          <p:spPr>
            <a:xfrm>
              <a:off x="0" y="980728"/>
              <a:ext cx="576000" cy="734659"/>
            </a:xfrm>
            <a:prstGeom prst="flowChartDelay">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a:t>
              </a:r>
              <a:endParaRPr lang="en-IN" sz="2200" b="1" dirty="0">
                <a:solidFill>
                  <a:schemeClr val="tx1"/>
                </a:solidFill>
              </a:endParaRPr>
            </a:p>
          </p:txBody>
        </p:sp>
        <p:sp>
          <p:nvSpPr>
            <p:cNvPr id="11" name="Rectangle 10"/>
            <p:cNvSpPr/>
            <p:nvPr/>
          </p:nvSpPr>
          <p:spPr>
            <a:xfrm>
              <a:off x="-8317432" y="980728"/>
              <a:ext cx="8317432" cy="734659"/>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 Science</a:t>
              </a:r>
              <a:endParaRPr lang="en-IN" sz="2200" dirty="0">
                <a:solidFill>
                  <a:schemeClr val="tx1"/>
                </a:solidFill>
              </a:endParaRPr>
            </a:p>
          </p:txBody>
        </p:sp>
      </p:grpSp>
      <p:grpSp>
        <p:nvGrpSpPr>
          <p:cNvPr id="12" name="Group 14"/>
          <p:cNvGrpSpPr/>
          <p:nvPr/>
        </p:nvGrpSpPr>
        <p:grpSpPr>
          <a:xfrm>
            <a:off x="-8317432" y="2840777"/>
            <a:ext cx="8893432" cy="472101"/>
            <a:chOff x="-8317432" y="1700808"/>
            <a:chExt cx="8893432" cy="749238"/>
          </a:xfrm>
        </p:grpSpPr>
        <p:sp>
          <p:nvSpPr>
            <p:cNvPr id="13" name="Flowchart: Delay 12"/>
            <p:cNvSpPr/>
            <p:nvPr/>
          </p:nvSpPr>
          <p:spPr>
            <a:xfrm>
              <a:off x="0" y="1715387"/>
              <a:ext cx="576000" cy="734659"/>
            </a:xfrm>
            <a:prstGeom prst="flowChartDelay">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a:t>
              </a:r>
              <a:endParaRPr lang="en-IN" sz="2200" b="1" dirty="0">
                <a:solidFill>
                  <a:schemeClr val="tx1"/>
                </a:solidFill>
              </a:endParaRPr>
            </a:p>
          </p:txBody>
        </p:sp>
        <p:sp>
          <p:nvSpPr>
            <p:cNvPr id="14" name="Rectangle 13"/>
            <p:cNvSpPr/>
            <p:nvPr/>
          </p:nvSpPr>
          <p:spPr>
            <a:xfrm>
              <a:off x="-8317432" y="1700808"/>
              <a:ext cx="8317432" cy="720080"/>
            </a:xfrm>
            <a:prstGeom prst="rect">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an Art</a:t>
              </a:r>
              <a:endParaRPr lang="en-IN" sz="2200" dirty="0">
                <a:solidFill>
                  <a:schemeClr val="tx1"/>
                </a:solidFill>
              </a:endParaRPr>
            </a:p>
          </p:txBody>
        </p:sp>
      </p:grpSp>
      <p:grpSp>
        <p:nvGrpSpPr>
          <p:cNvPr id="15" name="Group 81"/>
          <p:cNvGrpSpPr/>
          <p:nvPr/>
        </p:nvGrpSpPr>
        <p:grpSpPr>
          <a:xfrm>
            <a:off x="-8317432" y="3270008"/>
            <a:ext cx="8893432" cy="472101"/>
            <a:chOff x="-8317432" y="2420889"/>
            <a:chExt cx="8893432" cy="763816"/>
          </a:xfrm>
        </p:grpSpPr>
        <p:sp>
          <p:nvSpPr>
            <p:cNvPr id="16" name="Flowchart: Delay 15"/>
            <p:cNvSpPr/>
            <p:nvPr/>
          </p:nvSpPr>
          <p:spPr>
            <a:xfrm>
              <a:off x="0" y="2450046"/>
              <a:ext cx="576000" cy="734659"/>
            </a:xfrm>
            <a:prstGeom prst="flowChartDelay">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3</a:t>
              </a:r>
              <a:endParaRPr lang="en-IN" sz="2200" b="1" dirty="0">
                <a:solidFill>
                  <a:schemeClr val="tx1"/>
                </a:solidFill>
              </a:endParaRPr>
            </a:p>
          </p:txBody>
        </p:sp>
        <p:sp>
          <p:nvSpPr>
            <p:cNvPr id="17" name="Rectangle 16"/>
            <p:cNvSpPr/>
            <p:nvPr/>
          </p:nvSpPr>
          <p:spPr>
            <a:xfrm>
              <a:off x="-8317432" y="2420889"/>
              <a:ext cx="8317432" cy="720080"/>
            </a:xfrm>
            <a:prstGeom prst="rect">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for Administration of Organization</a:t>
              </a:r>
              <a:endParaRPr lang="en-IN" sz="2200" dirty="0">
                <a:solidFill>
                  <a:schemeClr val="tx1"/>
                </a:solidFill>
              </a:endParaRPr>
            </a:p>
          </p:txBody>
        </p:sp>
      </p:grpSp>
      <p:grpSp>
        <p:nvGrpSpPr>
          <p:cNvPr id="18" name="Group 14"/>
          <p:cNvGrpSpPr/>
          <p:nvPr/>
        </p:nvGrpSpPr>
        <p:grpSpPr>
          <a:xfrm>
            <a:off x="-8317432" y="3699238"/>
            <a:ext cx="8893432" cy="472101"/>
            <a:chOff x="-8317432" y="3184705"/>
            <a:chExt cx="8893432" cy="748351"/>
          </a:xfrm>
        </p:grpSpPr>
        <p:sp>
          <p:nvSpPr>
            <p:cNvPr id="19" name="Flowchart: Delay 18"/>
            <p:cNvSpPr/>
            <p:nvPr/>
          </p:nvSpPr>
          <p:spPr>
            <a:xfrm>
              <a:off x="0" y="3184705"/>
              <a:ext cx="576000" cy="734660"/>
            </a:xfrm>
            <a:prstGeom prst="flowChartDelay">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4</a:t>
              </a:r>
              <a:endParaRPr lang="en-IN" sz="2200" b="1" dirty="0">
                <a:solidFill>
                  <a:schemeClr val="tx1"/>
                </a:solidFill>
              </a:endParaRPr>
            </a:p>
          </p:txBody>
        </p:sp>
        <p:sp>
          <p:nvSpPr>
            <p:cNvPr id="20" name="Rectangle 19"/>
            <p:cNvSpPr/>
            <p:nvPr/>
          </p:nvSpPr>
          <p:spPr>
            <a:xfrm>
              <a:off x="-8317432" y="3198397"/>
              <a:ext cx="8317432" cy="734659"/>
            </a:xfrm>
            <a:prstGeom prst="rect">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Helpful in Optimum Resource Allocation</a:t>
              </a:r>
              <a:endParaRPr lang="en-IN" sz="2200" dirty="0">
                <a:solidFill>
                  <a:schemeClr val="tx1"/>
                </a:solidFill>
              </a:endParaRPr>
            </a:p>
          </p:txBody>
        </p:sp>
      </p:grpSp>
      <p:grpSp>
        <p:nvGrpSpPr>
          <p:cNvPr id="21" name="Group 14"/>
          <p:cNvGrpSpPr/>
          <p:nvPr/>
        </p:nvGrpSpPr>
        <p:grpSpPr>
          <a:xfrm>
            <a:off x="-8317432" y="4128469"/>
            <a:ext cx="8893432" cy="472101"/>
            <a:chOff x="-8317432" y="3184705"/>
            <a:chExt cx="8893432" cy="734659"/>
          </a:xfrm>
          <a:solidFill>
            <a:srgbClr val="83AF87"/>
          </a:solidFill>
        </p:grpSpPr>
        <p:sp>
          <p:nvSpPr>
            <p:cNvPr id="22" name="Flowchart: Delay 21"/>
            <p:cNvSpPr/>
            <p:nvPr/>
          </p:nvSpPr>
          <p:spPr>
            <a:xfrm>
              <a:off x="0" y="3184705"/>
              <a:ext cx="576000" cy="734659"/>
            </a:xfrm>
            <a:prstGeom prst="flowChartDelay">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a:t>
              </a:r>
              <a:endParaRPr lang="en-IN" sz="2200" b="1" dirty="0">
                <a:solidFill>
                  <a:schemeClr val="tx1"/>
                </a:solidFill>
              </a:endParaRPr>
            </a:p>
          </p:txBody>
        </p:sp>
        <p:sp>
          <p:nvSpPr>
            <p:cNvPr id="23" name="Rectangle 22"/>
            <p:cNvSpPr/>
            <p:nvPr/>
          </p:nvSpPr>
          <p:spPr>
            <a:xfrm>
              <a:off x="-8317432" y="3198397"/>
              <a:ext cx="8317432" cy="706388"/>
            </a:xfrm>
            <a:prstGeom prst="rect">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Micro Economics</a:t>
              </a:r>
              <a:endParaRPr lang="en-IN" sz="2200" dirty="0">
                <a:solidFill>
                  <a:schemeClr val="tx1"/>
                </a:solidFill>
              </a:endParaRPr>
            </a:p>
          </p:txBody>
        </p:sp>
      </p:grpSp>
      <p:grpSp>
        <p:nvGrpSpPr>
          <p:cNvPr id="27" name="Group 14"/>
          <p:cNvGrpSpPr/>
          <p:nvPr/>
        </p:nvGrpSpPr>
        <p:grpSpPr>
          <a:xfrm>
            <a:off x="-8317432" y="5024167"/>
            <a:ext cx="8893432" cy="472101"/>
            <a:chOff x="-8317432" y="3184705"/>
            <a:chExt cx="8893432" cy="734659"/>
          </a:xfrm>
          <a:solidFill>
            <a:srgbClr val="8FBECB"/>
          </a:solidFill>
        </p:grpSpPr>
        <p:sp>
          <p:nvSpPr>
            <p:cNvPr id="28" name="Flowchart: Delay 27"/>
            <p:cNvSpPr/>
            <p:nvPr/>
          </p:nvSpPr>
          <p:spPr>
            <a:xfrm>
              <a:off x="0" y="3184705"/>
              <a:ext cx="576000" cy="734659"/>
            </a:xfrm>
            <a:prstGeom prst="flowChartDelay">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7</a:t>
              </a:r>
              <a:endParaRPr lang="en-IN" sz="2200" b="1" dirty="0">
                <a:solidFill>
                  <a:schemeClr val="tx1"/>
                </a:solidFill>
              </a:endParaRPr>
            </a:p>
          </p:txBody>
        </p:sp>
        <p:sp>
          <p:nvSpPr>
            <p:cNvPr id="29" name="Rectangle 28"/>
            <p:cNvSpPr/>
            <p:nvPr/>
          </p:nvSpPr>
          <p:spPr>
            <a:xfrm>
              <a:off x="-8317432" y="3198397"/>
              <a:ext cx="8317432" cy="7063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Dynamic in Nature</a:t>
              </a:r>
              <a:endParaRPr lang="en-IN" sz="2200" dirty="0">
                <a:solidFill>
                  <a:schemeClr val="tx1"/>
                </a:solidFill>
              </a:endParaRPr>
            </a:p>
          </p:txBody>
        </p:sp>
      </p:grpSp>
      <p:sp>
        <p:nvSpPr>
          <p:cNvPr id="30" name="TextBox 29"/>
          <p:cNvSpPr txBox="1"/>
          <p:nvPr/>
        </p:nvSpPr>
        <p:spPr>
          <a:xfrm>
            <a:off x="720080" y="6341258"/>
            <a:ext cx="8388424" cy="400110"/>
          </a:xfrm>
          <a:prstGeom prst="rect">
            <a:avLst/>
          </a:prstGeom>
          <a:solidFill>
            <a:srgbClr val="FFFFFF">
              <a:alpha val="69804"/>
            </a:srgbClr>
          </a:solidFill>
        </p:spPr>
        <p:txBody>
          <a:bodyPr wrap="square" rtlCol="0">
            <a:spAutoFit/>
          </a:bodyPr>
          <a:lstStyle/>
          <a:p>
            <a:pPr algn="r"/>
            <a:r>
              <a:rPr lang="en-IN" sz="2000" b="1" dirty="0"/>
              <a:t>Let’s look at each in detail.</a:t>
            </a:r>
          </a:p>
        </p:txBody>
      </p:sp>
      <p:grpSp>
        <p:nvGrpSpPr>
          <p:cNvPr id="24" name="Group 14"/>
          <p:cNvGrpSpPr/>
          <p:nvPr/>
        </p:nvGrpSpPr>
        <p:grpSpPr>
          <a:xfrm>
            <a:off x="-8317432" y="3051544"/>
            <a:ext cx="8893432" cy="3689824"/>
            <a:chOff x="-8317432" y="797225"/>
            <a:chExt cx="8893432" cy="5848917"/>
          </a:xfrm>
        </p:grpSpPr>
        <p:sp>
          <p:nvSpPr>
            <p:cNvPr id="25" name="Flowchart: Delay 24"/>
            <p:cNvSpPr/>
            <p:nvPr/>
          </p:nvSpPr>
          <p:spPr>
            <a:xfrm>
              <a:off x="0" y="3184705"/>
              <a:ext cx="576000" cy="734660"/>
            </a:xfrm>
            <a:prstGeom prst="flowChartDelay">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6</a:t>
              </a:r>
              <a:endParaRPr lang="en-IN" sz="2200" b="1" dirty="0">
                <a:solidFill>
                  <a:schemeClr val="tx1"/>
                </a:solidFill>
              </a:endParaRPr>
            </a:p>
          </p:txBody>
        </p:sp>
        <p:sp>
          <p:nvSpPr>
            <p:cNvPr id="26" name="Rectangle 25"/>
            <p:cNvSpPr/>
            <p:nvPr/>
          </p:nvSpPr>
          <p:spPr>
            <a:xfrm>
              <a:off x="-8317432" y="797225"/>
              <a:ext cx="8317432" cy="5848917"/>
            </a:xfrm>
            <a:prstGeom prst="rect">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Macro Economics</a:t>
              </a:r>
            </a:p>
            <a:p>
              <a:pPr lvl="1"/>
              <a:endParaRPr lang="en-IN" sz="2200" b="1" dirty="0">
                <a:solidFill>
                  <a:schemeClr val="tx1"/>
                </a:solidFill>
              </a:endParaRPr>
            </a:p>
            <a:p>
              <a:pPr lvl="1"/>
              <a:r>
                <a:rPr lang="en-IN" sz="2200" dirty="0">
                  <a:solidFill>
                    <a:schemeClr val="tx1"/>
                  </a:solidFill>
                </a:rPr>
                <a:t>Any organization does not work in isolation. They are affected by the external environment of the economy in which it operates such as government policies, general price level, income and employment levels in the economy, stage of business cycle in which economy is operating, exchange rate, balance of payment, general expenditure, saving and investment patterns of the consumers, market conditions etc. These aspects are related to macro economics.</a:t>
              </a:r>
            </a:p>
          </p:txBody>
        </p:sp>
      </p:grpSp>
      <p:sp>
        <p:nvSpPr>
          <p:cNvPr id="31" name="TextBox 3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78728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88889E-6 1.11111E-6 L 0.88385 0.00509 " pathEditMode="relative" rAng="0" ptsTypes="AA">
                                      <p:cBhvr>
                                        <p:cTn id="6" dur="500" fill="hold"/>
                                        <p:tgtEl>
                                          <p:spTgt spid="24"/>
                                        </p:tgtEl>
                                        <p:attrNameLst>
                                          <p:attrName>ppt_x</p:attrName>
                                          <p:attrName>ppt_y</p:attrName>
                                        </p:attrNameLst>
                                      </p:cBhvr>
                                      <p:rCtr x="44184"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ME is Dynamic in Nature</a:t>
              </a:r>
              <a:endParaRPr lang="en-IN" sz="3200" dirty="0"/>
            </a:p>
          </p:txBody>
        </p:sp>
      </p:grpSp>
      <p:pic>
        <p:nvPicPr>
          <p:cNvPr id="6" name="Picture 5" descr="11146894_l.jpg"/>
          <p:cNvPicPr>
            <a:picLocks noGrp="1" noSelect="1" noRot="1" noMove="1" noResize="1" noEditPoints="1" noAdjustHandles="1" noChangeArrowheads="1" noChangeShapeType="1"/>
          </p:cNvPicPr>
          <p:nvPr>
            <p:custDataLst>
              <p:tags r:id="rId2"/>
            </p:custDataLst>
          </p:nvPr>
        </p:nvPicPr>
        <p:blipFill>
          <a:blip r:embed="rId6" cstate="email">
            <a:lum bright="40000"/>
          </a:blip>
          <a:stretch>
            <a:fillRect/>
          </a:stretch>
        </p:blipFill>
        <p:spPr>
          <a:xfrm>
            <a:off x="0" y="908720"/>
            <a:ext cx="9144000" cy="5949280"/>
          </a:xfrm>
          <a:prstGeom prst="rect">
            <a:avLst/>
          </a:prstGeom>
        </p:spPr>
      </p:pic>
      <p:sp>
        <p:nvSpPr>
          <p:cNvPr id="8" name="TextBox 7"/>
          <p:cNvSpPr txBox="1"/>
          <p:nvPr/>
        </p:nvSpPr>
        <p:spPr>
          <a:xfrm>
            <a:off x="755576" y="1012666"/>
            <a:ext cx="8388424" cy="707886"/>
          </a:xfrm>
          <a:prstGeom prst="rect">
            <a:avLst/>
          </a:prstGeom>
          <a:solidFill>
            <a:srgbClr val="FFFFFF">
              <a:alpha val="69804"/>
            </a:srgbClr>
          </a:solidFill>
        </p:spPr>
        <p:txBody>
          <a:bodyPr wrap="square" rtlCol="0">
            <a:spAutoFit/>
          </a:bodyPr>
          <a:lstStyle/>
          <a:p>
            <a:pPr algn="r"/>
            <a:r>
              <a:rPr lang="en-IN" sz="2000" b="1" dirty="0"/>
              <a:t>The following are the key characteristics that mark the qualities or nature of Managerial Economics:</a:t>
            </a:r>
          </a:p>
        </p:txBody>
      </p:sp>
      <p:grpSp>
        <p:nvGrpSpPr>
          <p:cNvPr id="9" name="Group 16"/>
          <p:cNvGrpSpPr/>
          <p:nvPr/>
        </p:nvGrpSpPr>
        <p:grpSpPr>
          <a:xfrm>
            <a:off x="-8317432" y="2368676"/>
            <a:ext cx="8893432" cy="472101"/>
            <a:chOff x="-8317432" y="980728"/>
            <a:chExt cx="8893432" cy="734659"/>
          </a:xfrm>
        </p:grpSpPr>
        <p:sp>
          <p:nvSpPr>
            <p:cNvPr id="10" name="Flowchart: Delay 9"/>
            <p:cNvSpPr/>
            <p:nvPr/>
          </p:nvSpPr>
          <p:spPr>
            <a:xfrm>
              <a:off x="0" y="980728"/>
              <a:ext cx="576000" cy="734659"/>
            </a:xfrm>
            <a:prstGeom prst="flowChartDelay">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a:t>
              </a:r>
              <a:endParaRPr lang="en-IN" sz="2200" b="1" dirty="0">
                <a:solidFill>
                  <a:schemeClr val="tx1"/>
                </a:solidFill>
              </a:endParaRPr>
            </a:p>
          </p:txBody>
        </p:sp>
        <p:sp>
          <p:nvSpPr>
            <p:cNvPr id="11" name="Rectangle 10"/>
            <p:cNvSpPr/>
            <p:nvPr/>
          </p:nvSpPr>
          <p:spPr>
            <a:xfrm>
              <a:off x="-8317432" y="980728"/>
              <a:ext cx="8317432" cy="734659"/>
            </a:xfrm>
            <a:prstGeom prst="rect">
              <a:avLst/>
            </a:prstGeom>
            <a:solidFill>
              <a:srgbClr val="FF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 Science</a:t>
              </a:r>
              <a:endParaRPr lang="en-IN" sz="2200" dirty="0">
                <a:solidFill>
                  <a:schemeClr val="tx1"/>
                </a:solidFill>
              </a:endParaRPr>
            </a:p>
          </p:txBody>
        </p:sp>
      </p:grpSp>
      <p:grpSp>
        <p:nvGrpSpPr>
          <p:cNvPr id="12" name="Group 14"/>
          <p:cNvGrpSpPr/>
          <p:nvPr/>
        </p:nvGrpSpPr>
        <p:grpSpPr>
          <a:xfrm>
            <a:off x="-8317432" y="2840777"/>
            <a:ext cx="8893432" cy="472101"/>
            <a:chOff x="-8317432" y="1700808"/>
            <a:chExt cx="8893432" cy="749238"/>
          </a:xfrm>
        </p:grpSpPr>
        <p:sp>
          <p:nvSpPr>
            <p:cNvPr id="13" name="Flowchart: Delay 12"/>
            <p:cNvSpPr/>
            <p:nvPr/>
          </p:nvSpPr>
          <p:spPr>
            <a:xfrm>
              <a:off x="0" y="1715387"/>
              <a:ext cx="576000" cy="734659"/>
            </a:xfrm>
            <a:prstGeom prst="flowChartDelay">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a:t>
              </a:r>
              <a:endParaRPr lang="en-IN" sz="2200" b="1" dirty="0">
                <a:solidFill>
                  <a:schemeClr val="tx1"/>
                </a:solidFill>
              </a:endParaRPr>
            </a:p>
          </p:txBody>
        </p:sp>
        <p:sp>
          <p:nvSpPr>
            <p:cNvPr id="14" name="Rectangle 13"/>
            <p:cNvSpPr/>
            <p:nvPr/>
          </p:nvSpPr>
          <p:spPr>
            <a:xfrm>
              <a:off x="-8317432" y="1700808"/>
              <a:ext cx="8317432" cy="720080"/>
            </a:xfrm>
            <a:prstGeom prst="rect">
              <a:avLst/>
            </a:prstGeom>
            <a:solidFill>
              <a:srgbClr val="FF9B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an Art</a:t>
              </a:r>
              <a:endParaRPr lang="en-IN" sz="2200" dirty="0">
                <a:solidFill>
                  <a:schemeClr val="tx1"/>
                </a:solidFill>
              </a:endParaRPr>
            </a:p>
          </p:txBody>
        </p:sp>
      </p:grpSp>
      <p:grpSp>
        <p:nvGrpSpPr>
          <p:cNvPr id="15" name="Group 81"/>
          <p:cNvGrpSpPr/>
          <p:nvPr/>
        </p:nvGrpSpPr>
        <p:grpSpPr>
          <a:xfrm>
            <a:off x="-8317432" y="3270008"/>
            <a:ext cx="8893432" cy="472101"/>
            <a:chOff x="-8317432" y="2420889"/>
            <a:chExt cx="8893432" cy="763816"/>
          </a:xfrm>
        </p:grpSpPr>
        <p:sp>
          <p:nvSpPr>
            <p:cNvPr id="16" name="Flowchart: Delay 15"/>
            <p:cNvSpPr/>
            <p:nvPr/>
          </p:nvSpPr>
          <p:spPr>
            <a:xfrm>
              <a:off x="0" y="2450046"/>
              <a:ext cx="576000" cy="734659"/>
            </a:xfrm>
            <a:prstGeom prst="flowChartDelay">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3</a:t>
              </a:r>
              <a:endParaRPr lang="en-IN" sz="2200" b="1" dirty="0">
                <a:solidFill>
                  <a:schemeClr val="tx1"/>
                </a:solidFill>
              </a:endParaRPr>
            </a:p>
          </p:txBody>
        </p:sp>
        <p:sp>
          <p:nvSpPr>
            <p:cNvPr id="17" name="Rectangle 16"/>
            <p:cNvSpPr/>
            <p:nvPr/>
          </p:nvSpPr>
          <p:spPr>
            <a:xfrm>
              <a:off x="-8317432" y="2420889"/>
              <a:ext cx="8317432" cy="720080"/>
            </a:xfrm>
            <a:prstGeom prst="rect">
              <a:avLst/>
            </a:prstGeom>
            <a:solidFill>
              <a:srgbClr val="FF8F9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for Administration of Organization</a:t>
              </a:r>
              <a:endParaRPr lang="en-IN" sz="2200" dirty="0">
                <a:solidFill>
                  <a:schemeClr val="tx1"/>
                </a:solidFill>
              </a:endParaRPr>
            </a:p>
          </p:txBody>
        </p:sp>
      </p:grpSp>
      <p:grpSp>
        <p:nvGrpSpPr>
          <p:cNvPr id="18" name="Group 14"/>
          <p:cNvGrpSpPr/>
          <p:nvPr/>
        </p:nvGrpSpPr>
        <p:grpSpPr>
          <a:xfrm>
            <a:off x="-8317432" y="3699238"/>
            <a:ext cx="8893432" cy="472101"/>
            <a:chOff x="-8317432" y="3184705"/>
            <a:chExt cx="8893432" cy="748351"/>
          </a:xfrm>
        </p:grpSpPr>
        <p:sp>
          <p:nvSpPr>
            <p:cNvPr id="19" name="Flowchart: Delay 18"/>
            <p:cNvSpPr/>
            <p:nvPr/>
          </p:nvSpPr>
          <p:spPr>
            <a:xfrm>
              <a:off x="0" y="3184705"/>
              <a:ext cx="576000" cy="734660"/>
            </a:xfrm>
            <a:prstGeom prst="flowChartDelay">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4</a:t>
              </a:r>
              <a:endParaRPr lang="en-IN" sz="2200" b="1" dirty="0">
                <a:solidFill>
                  <a:schemeClr val="tx1"/>
                </a:solidFill>
              </a:endParaRPr>
            </a:p>
          </p:txBody>
        </p:sp>
        <p:sp>
          <p:nvSpPr>
            <p:cNvPr id="20" name="Rectangle 19"/>
            <p:cNvSpPr/>
            <p:nvPr/>
          </p:nvSpPr>
          <p:spPr>
            <a:xfrm>
              <a:off x="-8317432" y="3198397"/>
              <a:ext cx="8317432" cy="734659"/>
            </a:xfrm>
            <a:prstGeom prst="rect">
              <a:avLst/>
            </a:prstGeom>
            <a:solidFill>
              <a:srgbClr val="FF5D5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Helpful in Optimum Resource Allocation</a:t>
              </a:r>
              <a:endParaRPr lang="en-IN" sz="2200" dirty="0">
                <a:solidFill>
                  <a:schemeClr val="tx1"/>
                </a:solidFill>
              </a:endParaRPr>
            </a:p>
          </p:txBody>
        </p:sp>
      </p:grpSp>
      <p:grpSp>
        <p:nvGrpSpPr>
          <p:cNvPr id="21" name="Group 14"/>
          <p:cNvGrpSpPr/>
          <p:nvPr/>
        </p:nvGrpSpPr>
        <p:grpSpPr>
          <a:xfrm>
            <a:off x="-8317432" y="4128469"/>
            <a:ext cx="8893432" cy="472101"/>
            <a:chOff x="-8317432" y="3184705"/>
            <a:chExt cx="8893432" cy="734659"/>
          </a:xfrm>
          <a:solidFill>
            <a:srgbClr val="83AF87"/>
          </a:solidFill>
        </p:grpSpPr>
        <p:sp>
          <p:nvSpPr>
            <p:cNvPr id="22" name="Flowchart: Delay 21"/>
            <p:cNvSpPr/>
            <p:nvPr/>
          </p:nvSpPr>
          <p:spPr>
            <a:xfrm>
              <a:off x="0" y="3184705"/>
              <a:ext cx="576000" cy="734659"/>
            </a:xfrm>
            <a:prstGeom prst="flowChartDelay">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a:t>
              </a:r>
              <a:endParaRPr lang="en-IN" sz="2200" b="1" dirty="0">
                <a:solidFill>
                  <a:schemeClr val="tx1"/>
                </a:solidFill>
              </a:endParaRPr>
            </a:p>
          </p:txBody>
        </p:sp>
        <p:sp>
          <p:nvSpPr>
            <p:cNvPr id="23" name="Rectangle 22"/>
            <p:cNvSpPr/>
            <p:nvPr/>
          </p:nvSpPr>
          <p:spPr>
            <a:xfrm>
              <a:off x="-8317432" y="3198397"/>
              <a:ext cx="8317432" cy="706388"/>
            </a:xfrm>
            <a:prstGeom prst="rect">
              <a:avLst/>
            </a:prstGeom>
            <a:solidFill>
              <a:srgbClr val="D47A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Micro Economics</a:t>
              </a:r>
              <a:endParaRPr lang="en-IN" sz="2200" dirty="0">
                <a:solidFill>
                  <a:schemeClr val="tx1"/>
                </a:solidFill>
              </a:endParaRPr>
            </a:p>
          </p:txBody>
        </p:sp>
      </p:grpSp>
      <p:grpSp>
        <p:nvGrpSpPr>
          <p:cNvPr id="24" name="Group 14"/>
          <p:cNvGrpSpPr/>
          <p:nvPr/>
        </p:nvGrpSpPr>
        <p:grpSpPr>
          <a:xfrm>
            <a:off x="-8317432" y="4557700"/>
            <a:ext cx="8893432" cy="480738"/>
            <a:chOff x="-8317432" y="3184705"/>
            <a:chExt cx="8893432" cy="762041"/>
          </a:xfrm>
        </p:grpSpPr>
        <p:sp>
          <p:nvSpPr>
            <p:cNvPr id="25" name="Flowchart: Delay 24"/>
            <p:cNvSpPr/>
            <p:nvPr/>
          </p:nvSpPr>
          <p:spPr>
            <a:xfrm>
              <a:off x="0" y="3184705"/>
              <a:ext cx="576000" cy="734660"/>
            </a:xfrm>
            <a:prstGeom prst="flowChartDelay">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6</a:t>
              </a:r>
              <a:endParaRPr lang="en-IN" sz="2200" b="1" dirty="0">
                <a:solidFill>
                  <a:schemeClr val="tx1"/>
                </a:solidFill>
              </a:endParaRPr>
            </a:p>
          </p:txBody>
        </p:sp>
        <p:sp>
          <p:nvSpPr>
            <p:cNvPr id="26" name="Rectangle 25"/>
            <p:cNvSpPr/>
            <p:nvPr/>
          </p:nvSpPr>
          <p:spPr>
            <a:xfrm>
              <a:off x="-8317432" y="3198395"/>
              <a:ext cx="8317432" cy="748351"/>
            </a:xfrm>
            <a:prstGeom prst="rect">
              <a:avLst/>
            </a:prstGeom>
            <a:solidFill>
              <a:srgbClr val="B482D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has Components of Macro Economics</a:t>
              </a:r>
              <a:endParaRPr lang="en-IN" sz="2200" dirty="0">
                <a:solidFill>
                  <a:schemeClr val="tx1"/>
                </a:solidFill>
              </a:endParaRPr>
            </a:p>
          </p:txBody>
        </p:sp>
      </p:grpSp>
      <p:sp>
        <p:nvSpPr>
          <p:cNvPr id="30" name="TextBox 29"/>
          <p:cNvSpPr txBox="1"/>
          <p:nvPr/>
        </p:nvSpPr>
        <p:spPr>
          <a:xfrm>
            <a:off x="720080" y="6341258"/>
            <a:ext cx="8388424" cy="400110"/>
          </a:xfrm>
          <a:prstGeom prst="rect">
            <a:avLst/>
          </a:prstGeom>
          <a:solidFill>
            <a:srgbClr val="FFFFFF">
              <a:alpha val="69804"/>
            </a:srgbClr>
          </a:solidFill>
        </p:spPr>
        <p:txBody>
          <a:bodyPr wrap="square" rtlCol="0">
            <a:spAutoFit/>
          </a:bodyPr>
          <a:lstStyle/>
          <a:p>
            <a:pPr algn="r"/>
            <a:r>
              <a:rPr lang="en-IN" sz="2000" b="1" dirty="0"/>
              <a:t>Let’s look at each in detail.</a:t>
            </a:r>
          </a:p>
        </p:txBody>
      </p:sp>
      <p:grpSp>
        <p:nvGrpSpPr>
          <p:cNvPr id="27" name="Group 14"/>
          <p:cNvGrpSpPr/>
          <p:nvPr/>
        </p:nvGrpSpPr>
        <p:grpSpPr>
          <a:xfrm>
            <a:off x="-8317432" y="3976577"/>
            <a:ext cx="8893432" cy="2764791"/>
            <a:chOff x="-8317432" y="1554500"/>
            <a:chExt cx="8893432" cy="4302424"/>
          </a:xfrm>
          <a:solidFill>
            <a:srgbClr val="8FBECB"/>
          </a:solidFill>
        </p:grpSpPr>
        <p:sp>
          <p:nvSpPr>
            <p:cNvPr id="28" name="Flowchart: Delay 27"/>
            <p:cNvSpPr/>
            <p:nvPr/>
          </p:nvSpPr>
          <p:spPr>
            <a:xfrm>
              <a:off x="0" y="3184705"/>
              <a:ext cx="576000" cy="734659"/>
            </a:xfrm>
            <a:prstGeom prst="flowChartDelay">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7</a:t>
              </a:r>
              <a:endParaRPr lang="en-IN" sz="2200" b="1" dirty="0">
                <a:solidFill>
                  <a:schemeClr val="tx1"/>
                </a:solidFill>
              </a:endParaRPr>
            </a:p>
          </p:txBody>
        </p:sp>
        <p:sp>
          <p:nvSpPr>
            <p:cNvPr id="29" name="Rectangle 28"/>
            <p:cNvSpPr/>
            <p:nvPr/>
          </p:nvSpPr>
          <p:spPr>
            <a:xfrm>
              <a:off x="-8317432" y="1554500"/>
              <a:ext cx="8317432" cy="430242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2200" b="1" dirty="0">
                  <a:solidFill>
                    <a:schemeClr val="tx1"/>
                  </a:solidFill>
                </a:rPr>
                <a:t>Managerial Economics is Dynamic in Nature</a:t>
              </a:r>
            </a:p>
            <a:p>
              <a:pPr lvl="1"/>
              <a:endParaRPr lang="en-IN" sz="2200" b="1" dirty="0">
                <a:solidFill>
                  <a:schemeClr val="tx1"/>
                </a:solidFill>
              </a:endParaRPr>
            </a:p>
            <a:p>
              <a:pPr lvl="1"/>
              <a:r>
                <a:rPr lang="en-IN" sz="2200" dirty="0">
                  <a:solidFill>
                    <a:schemeClr val="tx1"/>
                  </a:solidFill>
                </a:rPr>
                <a:t>Managerial Economics deals with human-beings such as human resource, consumers, producers etc. The nature and attitude of individuals differ from one person to another. Hence, to cope with dynamism and vitality, Managerial Economics also evolves and changes itself over a period of time.</a:t>
              </a:r>
            </a:p>
          </p:txBody>
        </p:sp>
      </p:grpSp>
      <p:sp>
        <p:nvSpPr>
          <p:cNvPr id="31" name="TextBox 30"/>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70156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3.88889E-6 -1.48148E-6 L 0.88385 0.00671 " pathEditMode="relative" rAng="0" ptsTypes="AA">
                                      <p:cBhvr>
                                        <p:cTn id="6" dur="500" fill="hold"/>
                                        <p:tgtEl>
                                          <p:spTgt spid="27"/>
                                        </p:tgtEl>
                                        <p:attrNameLst>
                                          <p:attrName>ppt_x</p:attrName>
                                          <p:attrName>ppt_y</p:attrName>
                                        </p:attrNameLst>
                                      </p:cBhvr>
                                      <p:rCtr x="44184"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8352472" cy="584775"/>
            </a:xfrm>
            <a:prstGeom prst="rect">
              <a:avLst/>
            </a:prstGeom>
            <a:solidFill>
              <a:srgbClr val="FFFFFF">
                <a:alpha val="69804"/>
              </a:srgbClr>
            </a:solidFill>
          </p:spPr>
          <p:txBody>
            <a:bodyPr wrap="square" rtlCol="0">
              <a:spAutoFit/>
            </a:bodyPr>
            <a:lstStyle/>
            <a:p>
              <a:r>
                <a:rPr lang="en-IN" sz="3200" dirty="0"/>
                <a:t>Relation between Micro Economics &amp; ME</a:t>
              </a:r>
            </a:p>
          </p:txBody>
        </p:sp>
      </p:grpSp>
      <p:pic>
        <p:nvPicPr>
          <p:cNvPr id="6" name="Picture 5"/>
          <p:cNvPicPr>
            <a:picLocks noGrp="1" noSelect="1" noRot="1" noMove="1" noResize="1" noEditPoints="1" noAdjustHandles="1" noChangeArrowheads="1" noChangeShapeType="1"/>
          </p:cNvPicPr>
          <p:nvPr>
            <p:custDataLst>
              <p:tags r:id="rId2"/>
            </p:custDataLst>
          </p:nvPr>
        </p:nvPicPr>
        <p:blipFill rotWithShape="1">
          <a:blip r:embed="rId6" cstate="email">
            <a:extLst>
              <a:ext uri="{28A0092B-C50C-407E-A947-70E740481C1C}">
                <a14:useLocalDpi xmlns:a14="http://schemas.microsoft.com/office/drawing/2010/main"/>
              </a:ext>
            </a:extLst>
          </a:blip>
          <a:srcRect/>
          <a:stretch/>
        </p:blipFill>
        <p:spPr>
          <a:xfrm>
            <a:off x="0" y="908719"/>
            <a:ext cx="6084168" cy="5973417"/>
          </a:xfrm>
          <a:prstGeom prst="rect">
            <a:avLst/>
          </a:prstGeom>
        </p:spPr>
      </p:pic>
      <p:sp>
        <p:nvSpPr>
          <p:cNvPr id="7" name="Rounded Rectangle 6"/>
          <p:cNvSpPr/>
          <p:nvPr/>
        </p:nvSpPr>
        <p:spPr>
          <a:xfrm>
            <a:off x="4932040" y="980728"/>
            <a:ext cx="4104000" cy="5796000"/>
          </a:xfrm>
          <a:prstGeom prst="roundRect">
            <a:avLst>
              <a:gd name="adj" fmla="val 920"/>
            </a:avLst>
          </a:prstGeom>
          <a:solidFill>
            <a:schemeClr val="accent5">
              <a:lumMod val="60000"/>
              <a:lumOff val="40000"/>
              <a:alpha val="69804"/>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b="1" dirty="0">
                <a:solidFill>
                  <a:schemeClr val="tx1"/>
                </a:solidFill>
              </a:rPr>
              <a:t>Managerial Economics is basically a blend of Economics and Management. Two branches of economics, that is, Micro Economics and Macro Economics are the major contributors to Managerial Economics.</a:t>
            </a:r>
          </a:p>
          <a:p>
            <a:endParaRPr lang="en-IN" sz="2200" b="1" dirty="0">
              <a:solidFill>
                <a:schemeClr val="tx1"/>
              </a:solidFill>
            </a:endParaRPr>
          </a:p>
          <a:p>
            <a:r>
              <a:rPr lang="en-IN" sz="2200" b="1" dirty="0">
                <a:solidFill>
                  <a:schemeClr val="tx1"/>
                </a:solidFill>
              </a:rPr>
              <a:t>Micro Economics is the study of the behavior of individual consumers and firms whereas Macro Economics is the study of economy as a whole.</a:t>
            </a:r>
            <a:endParaRPr lang="en-IN" sz="2200" dirty="0">
              <a:solidFill>
                <a:schemeClr val="tx1"/>
              </a:solidFill>
            </a:endParaRP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14440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Relation between Micro Economics &amp; ME</a:t>
              </a:r>
            </a:p>
          </p:txBody>
        </p:sp>
      </p:grpSp>
      <p:pic>
        <p:nvPicPr>
          <p:cNvPr id="6" name="Picture 5"/>
          <p:cNvPicPr>
            <a:picLocks noGrp="1" noSelect="1" noRot="1" noMove="1" noResize="1" noEditPoints="1" noAdjustHandles="1" noChangeArrowheads="1" noChangeShapeType="1"/>
          </p:cNvPicPr>
          <p:nvPr>
            <p:custDataLst>
              <p:tags r:id="rId2"/>
            </p:custDataLst>
          </p:nvPr>
        </p:nvPicPr>
        <p:blipFill rotWithShape="1">
          <a:blip r:embed="rId6" cstate="email">
            <a:extLst>
              <a:ext uri="{28A0092B-C50C-407E-A947-70E740481C1C}">
                <a14:useLocalDpi xmlns:a14="http://schemas.microsoft.com/office/drawing/2010/main"/>
              </a:ext>
            </a:extLst>
          </a:blip>
          <a:srcRect/>
          <a:stretch/>
        </p:blipFill>
        <p:spPr>
          <a:xfrm>
            <a:off x="-7992" y="908719"/>
            <a:ext cx="6092160" cy="5951841"/>
          </a:xfrm>
          <a:prstGeom prst="rect">
            <a:avLst/>
          </a:prstGeom>
        </p:spPr>
      </p:pic>
      <p:sp>
        <p:nvSpPr>
          <p:cNvPr id="7" name="Rounded Rectangle 6"/>
          <p:cNvSpPr/>
          <p:nvPr/>
        </p:nvSpPr>
        <p:spPr>
          <a:xfrm>
            <a:off x="4932040" y="950282"/>
            <a:ext cx="4104000" cy="5868010"/>
          </a:xfrm>
          <a:prstGeom prst="roundRect">
            <a:avLst>
              <a:gd name="adj" fmla="val 920"/>
            </a:avLst>
          </a:prstGeom>
          <a:solidFill>
            <a:srgbClr val="FF7979">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b="1" dirty="0">
                <a:solidFill>
                  <a:schemeClr val="tx1"/>
                </a:solidFill>
              </a:rPr>
              <a:t>All the firms operating in the market have to take under consideration the constituent of the economic environment for its proper functioning. This economic environment is nothing but the Micro Economics elements.</a:t>
            </a:r>
          </a:p>
          <a:p>
            <a:endParaRPr lang="en-IN" sz="2200" b="1" dirty="0">
              <a:solidFill>
                <a:schemeClr val="tx1"/>
              </a:solidFill>
            </a:endParaRPr>
          </a:p>
          <a:p>
            <a:r>
              <a:rPr lang="en-IN" sz="2200" b="1" dirty="0">
                <a:solidFill>
                  <a:schemeClr val="tx1"/>
                </a:solidFill>
              </a:rPr>
              <a:t>Micro Economics is a broader concept as compared to Managerial Economics. Micro Economics forms the foundation of Managerial Economics. Almost all the concepts of Managerial Economics are the perceptions of Micro Economics concepts.</a:t>
            </a:r>
            <a:endParaRPr lang="en-IN" sz="2200" dirty="0">
              <a:solidFill>
                <a:schemeClr val="tx1"/>
              </a:solidFill>
            </a:endParaRP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7675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Relation between Micro Economics &amp; ME</a:t>
              </a:r>
            </a:p>
          </p:txBody>
        </p:sp>
      </p:grpSp>
      <p:pic>
        <p:nvPicPr>
          <p:cNvPr id="6" name="Picture 5"/>
          <p:cNvPicPr>
            <a:picLocks noGrp="1" noSelect="1" noRot="1" noMove="1" noResize="1" noEditPoints="1" noAdjustHandles="1" noChangeArrowheads="1" noChangeShapeType="1"/>
          </p:cNvPicPr>
          <p:nvPr>
            <p:custDataLst>
              <p:tags r:id="rId2"/>
            </p:custDataLst>
          </p:nvPr>
        </p:nvPicPr>
        <p:blipFill rotWithShape="1">
          <a:blip r:embed="rId6" cstate="email">
            <a:extLst>
              <a:ext uri="{28A0092B-C50C-407E-A947-70E740481C1C}">
                <a14:useLocalDpi xmlns:a14="http://schemas.microsoft.com/office/drawing/2010/main"/>
              </a:ext>
            </a:extLst>
          </a:blip>
          <a:srcRect/>
          <a:stretch/>
        </p:blipFill>
        <p:spPr>
          <a:xfrm>
            <a:off x="-36512" y="908720"/>
            <a:ext cx="6120680" cy="5976476"/>
          </a:xfrm>
          <a:prstGeom prst="rect">
            <a:avLst/>
          </a:prstGeom>
        </p:spPr>
      </p:pic>
      <p:sp>
        <p:nvSpPr>
          <p:cNvPr id="7" name="Rounded Rectangle 6"/>
          <p:cNvSpPr/>
          <p:nvPr/>
        </p:nvSpPr>
        <p:spPr>
          <a:xfrm>
            <a:off x="4860496" y="980728"/>
            <a:ext cx="4176000" cy="5796000"/>
          </a:xfrm>
          <a:prstGeom prst="roundRect">
            <a:avLst>
              <a:gd name="adj" fmla="val 920"/>
            </a:avLst>
          </a:prstGeom>
          <a:solidFill>
            <a:schemeClr val="accent4">
              <a:lumMod val="60000"/>
              <a:lumOff val="40000"/>
              <a:alpha val="69804"/>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b="1" dirty="0">
                <a:solidFill>
                  <a:schemeClr val="tx1"/>
                </a:solidFill>
              </a:rPr>
              <a:t>Managerial Economics can be perceived as applied Micro Economics. Demand Analysis and Forecasting, Theory of Price, Theory of Revenue and Cost, Theory of Supply and Production are major bare bones of Micro Economics that underpins the Managerial Economics. Managerial Economics applies the theories of Micro Economics to resolve the issues of the organization and for decision making.</a:t>
            </a:r>
            <a:endParaRPr lang="en-IN" sz="2200" dirty="0">
              <a:solidFill>
                <a:schemeClr val="tx1"/>
              </a:solidFill>
            </a:endParaRP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53765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48746" y="945573"/>
            <a:ext cx="3476872" cy="5170646"/>
          </a:xfrm>
          <a:prstGeom prst="rect">
            <a:avLst/>
          </a:prstGeom>
          <a:solidFill>
            <a:srgbClr val="FFFFFF">
              <a:alpha val="50196"/>
            </a:srgbClr>
          </a:solidFill>
        </p:spPr>
        <p:txBody>
          <a:bodyPr wrap="square" rtlCol="0">
            <a:spAutoFit/>
          </a:bodyPr>
          <a:lstStyle/>
          <a:p>
            <a:r>
              <a:rPr lang="en-IN" sz="2200" b="1" dirty="0">
                <a:solidFill>
                  <a:schemeClr val="tx1">
                    <a:lumMod val="65000"/>
                    <a:lumOff val="35000"/>
                  </a:schemeClr>
                </a:solidFill>
              </a:rPr>
              <a:t>Managerial economics uses both Economic theory as well as Econometrics for rational managerial decision making. Econometrics is defined as use of statistical tools for assessing 	economic theories 	by empirically 	measuring relationship between economic variables. It uses 	factual data for 	solution of 	economic problems. </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Econometrics in Managerial Economics</a:t>
              </a:r>
              <a:endParaRPr lang="en-IN" sz="3200" dirty="0"/>
            </a:p>
          </p:txBody>
        </p:sp>
      </p:grpSp>
      <p:pic>
        <p:nvPicPr>
          <p:cNvPr id="6" name="Picture 5"/>
          <p:cNvPicPr>
            <a:picLocks noGrp="1" noSelect="1" noRot="1" noMove="1" noResize="1" noEditPoints="1" noAdjustHandles="1" noChangeArrowheads="1" noChangeShapeType="1"/>
          </p:cNvPicPr>
          <p:nvPr>
            <p:custDataLst>
              <p:tags r:id="rId2"/>
            </p:custDataLst>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0" y="883227"/>
            <a:ext cx="6532561" cy="5974773"/>
          </a:xfrm>
          <a:prstGeom prst="rect">
            <a:avLst/>
          </a:prstGeom>
        </p:spPr>
      </p:pic>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30154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83"/>
          <p:cNvGrpSpPr>
            <a:grpSpLocks/>
          </p:cNvGrpSpPr>
          <p:nvPr/>
        </p:nvGrpSpPr>
        <p:grpSpPr bwMode="auto">
          <a:xfrm>
            <a:off x="96385" y="962055"/>
            <a:ext cx="6300670" cy="5812818"/>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14" name="Picture 13" descr="7238698_xl.jpg"/>
          <p:cNvPicPr>
            <a:picLocks noGrp="1" noSelect="1" noRot="1" noMove="1" noResize="1" noEditPoints="1" noAdjustHandles="1" noChangeArrowheads="1" noChangeShapeType="1"/>
          </p:cNvPicPr>
          <p:nvPr>
            <p:custDataLst>
              <p:tags r:id="rId2"/>
            </p:custDataLst>
          </p:nvPr>
        </p:nvPicPr>
        <p:blipFill>
          <a:blip r:embed="rId5" cstate="email"/>
          <a:stretch>
            <a:fillRect/>
          </a:stretch>
        </p:blipFill>
        <p:spPr>
          <a:xfrm>
            <a:off x="336761" y="1234282"/>
            <a:ext cx="4662318" cy="4272340"/>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Introduction</a:t>
              </a:r>
              <a:endParaRPr lang="en-IN" sz="3200" dirty="0"/>
            </a:p>
          </p:txBody>
        </p:sp>
      </p:grpSp>
      <p:sp>
        <p:nvSpPr>
          <p:cNvPr id="12" name="Line 36"/>
          <p:cNvSpPr>
            <a:spLocks noChangeShapeType="1"/>
          </p:cNvSpPr>
          <p:nvPr/>
        </p:nvSpPr>
        <p:spPr bwMode="auto">
          <a:xfrm rot="16200000" flipV="1">
            <a:off x="5688308" y="133452"/>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5349865" y="1192577"/>
            <a:ext cx="3658909" cy="4647426"/>
          </a:xfrm>
          <a:prstGeom prst="rect">
            <a:avLst/>
          </a:prstGeom>
          <a:noFill/>
          <a:ln w="9525">
            <a:noFill/>
            <a:miter lim="800000"/>
            <a:headEnd/>
            <a:tailEnd/>
          </a:ln>
        </p:spPr>
        <p:txBody>
          <a:bodyPr wrap="square">
            <a:spAutoFit/>
          </a:bodyPr>
          <a:lstStyle/>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‘Zen Garments’ is a large and reputed garments manufacturing company. </a:t>
            </a:r>
          </a:p>
          <a:p>
            <a:pPr marL="457200" indent="-457200" defTabSz="801688">
              <a:spcBef>
                <a:spcPct val="20000"/>
              </a:spcBef>
              <a:buFont typeface="Arial" pitchFamily="34" charset="0"/>
              <a:buChar char="•"/>
            </a:pPr>
            <a:endParaRPr lang="en-IN" sz="2000" noProof="1">
              <a:solidFill>
                <a:srgbClr val="080808"/>
              </a:solidFill>
              <a:latin typeface="Calibri" pitchFamily="34" charset="0"/>
              <a:cs typeface="Arial" pitchFamily="34" charset="0"/>
            </a:endParaRPr>
          </a:p>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It has established a niche for itself in the garments industry and is a leader in its industry and segment.</a:t>
            </a:r>
          </a:p>
          <a:p>
            <a:pPr marL="457200" indent="-457200" defTabSz="801688">
              <a:spcBef>
                <a:spcPct val="20000"/>
              </a:spcBef>
              <a:buFont typeface="Arial" pitchFamily="34" charset="0"/>
              <a:buChar char="•"/>
            </a:pPr>
            <a:endParaRPr lang="en-IN" sz="2000" noProof="1">
              <a:solidFill>
                <a:srgbClr val="080808"/>
              </a:solidFill>
              <a:latin typeface="Calibri" pitchFamily="34" charset="0"/>
              <a:cs typeface="Arial" pitchFamily="34" charset="0"/>
            </a:endParaRPr>
          </a:p>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In summer, it being an off-season, Zen announced a huge ‘Off Season Sale’ and offered a discount of 75% on its winter wear collection. </a:t>
            </a:r>
          </a:p>
        </p:txBody>
      </p:sp>
      <p:sp>
        <p:nvSpPr>
          <p:cNvPr id="16" name="TextBox 1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82877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Left)">
                                      <p:cBhvr>
                                        <p:cTn id="15" dur="500"/>
                                        <p:tgtEl>
                                          <p:spTgt spid="12"/>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Theory of Firm in Managerial Economics</a:t>
              </a:r>
            </a:p>
          </p:txBody>
        </p:sp>
      </p:grpSp>
      <p:sp>
        <p:nvSpPr>
          <p:cNvPr id="7" name="Rectangle 2"/>
          <p:cNvSpPr/>
          <p:nvPr/>
        </p:nvSpPr>
        <p:spPr>
          <a:xfrm rot="60000">
            <a:off x="4644008" y="1340768"/>
            <a:ext cx="4131052" cy="4968552"/>
          </a:xfrm>
          <a:custGeom>
            <a:avLst/>
            <a:gdLst/>
            <a:ahLst/>
            <a:cxnLst/>
            <a:rect l="l" t="t" r="r" b="b"/>
            <a:pathLst>
              <a:path w="2606040" h="3409950">
                <a:moveTo>
                  <a:pt x="95563" y="0"/>
                </a:moveTo>
                <a:lnTo>
                  <a:pt x="151631" y="0"/>
                </a:lnTo>
                <a:lnTo>
                  <a:pt x="149700" y="9562"/>
                </a:lnTo>
                <a:cubicBezTo>
                  <a:pt x="149700" y="56927"/>
                  <a:pt x="188097" y="95324"/>
                  <a:pt x="235463" y="95324"/>
                </a:cubicBezTo>
                <a:cubicBezTo>
                  <a:pt x="282829" y="95324"/>
                  <a:pt x="321226" y="56927"/>
                  <a:pt x="321226" y="9562"/>
                </a:cubicBezTo>
                <a:cubicBezTo>
                  <a:pt x="321226" y="6276"/>
                  <a:pt x="321041" y="3034"/>
                  <a:pt x="319296" y="0"/>
                </a:cubicBezTo>
                <a:lnTo>
                  <a:pt x="387074" y="0"/>
                </a:lnTo>
                <a:lnTo>
                  <a:pt x="385143" y="9562"/>
                </a:lnTo>
                <a:cubicBezTo>
                  <a:pt x="385143" y="56927"/>
                  <a:pt x="423540" y="95324"/>
                  <a:pt x="470906" y="95324"/>
                </a:cubicBezTo>
                <a:cubicBezTo>
                  <a:pt x="518272" y="95324"/>
                  <a:pt x="556669" y="56927"/>
                  <a:pt x="556669" y="9562"/>
                </a:cubicBezTo>
                <a:cubicBezTo>
                  <a:pt x="556669" y="6276"/>
                  <a:pt x="556484" y="3034"/>
                  <a:pt x="554739" y="0"/>
                </a:cubicBezTo>
                <a:lnTo>
                  <a:pt x="622517" y="0"/>
                </a:lnTo>
                <a:lnTo>
                  <a:pt x="620586" y="9562"/>
                </a:lnTo>
                <a:cubicBezTo>
                  <a:pt x="620586" y="56927"/>
                  <a:pt x="658983" y="95324"/>
                  <a:pt x="706349" y="95324"/>
                </a:cubicBezTo>
                <a:cubicBezTo>
                  <a:pt x="753715" y="95324"/>
                  <a:pt x="792112" y="56927"/>
                  <a:pt x="792112" y="9562"/>
                </a:cubicBezTo>
                <a:cubicBezTo>
                  <a:pt x="792112" y="6276"/>
                  <a:pt x="791927" y="3034"/>
                  <a:pt x="790182" y="0"/>
                </a:cubicBezTo>
                <a:lnTo>
                  <a:pt x="857960" y="0"/>
                </a:lnTo>
                <a:lnTo>
                  <a:pt x="856029" y="9562"/>
                </a:lnTo>
                <a:cubicBezTo>
                  <a:pt x="856029" y="56927"/>
                  <a:pt x="894426" y="95324"/>
                  <a:pt x="941792" y="95324"/>
                </a:cubicBezTo>
                <a:cubicBezTo>
                  <a:pt x="989158" y="95324"/>
                  <a:pt x="1027555" y="56927"/>
                  <a:pt x="1027555" y="9562"/>
                </a:cubicBezTo>
                <a:cubicBezTo>
                  <a:pt x="1027555" y="6276"/>
                  <a:pt x="1027370" y="3034"/>
                  <a:pt x="1025625" y="0"/>
                </a:cubicBezTo>
                <a:lnTo>
                  <a:pt x="1093403" y="0"/>
                </a:lnTo>
                <a:lnTo>
                  <a:pt x="1091472" y="9562"/>
                </a:lnTo>
                <a:cubicBezTo>
                  <a:pt x="1091472" y="56927"/>
                  <a:pt x="1129869" y="95324"/>
                  <a:pt x="1177235" y="95324"/>
                </a:cubicBezTo>
                <a:cubicBezTo>
                  <a:pt x="1224601" y="95324"/>
                  <a:pt x="1262998" y="56927"/>
                  <a:pt x="1262998" y="9562"/>
                </a:cubicBezTo>
                <a:cubicBezTo>
                  <a:pt x="1262998" y="6276"/>
                  <a:pt x="1262813" y="3034"/>
                  <a:pt x="1261068" y="0"/>
                </a:cubicBezTo>
                <a:lnTo>
                  <a:pt x="1328846" y="0"/>
                </a:lnTo>
                <a:lnTo>
                  <a:pt x="1326915" y="9562"/>
                </a:lnTo>
                <a:cubicBezTo>
                  <a:pt x="1326915" y="56927"/>
                  <a:pt x="1365312" y="95324"/>
                  <a:pt x="1412678" y="95324"/>
                </a:cubicBezTo>
                <a:cubicBezTo>
                  <a:pt x="1460044" y="95324"/>
                  <a:pt x="1498441" y="56927"/>
                  <a:pt x="1498441" y="9562"/>
                </a:cubicBezTo>
                <a:cubicBezTo>
                  <a:pt x="1498441" y="6276"/>
                  <a:pt x="1498256" y="3034"/>
                  <a:pt x="1496511" y="0"/>
                </a:cubicBezTo>
                <a:lnTo>
                  <a:pt x="1564289" y="0"/>
                </a:lnTo>
                <a:lnTo>
                  <a:pt x="1562358" y="9562"/>
                </a:lnTo>
                <a:cubicBezTo>
                  <a:pt x="1562358" y="56927"/>
                  <a:pt x="1600755" y="95324"/>
                  <a:pt x="1648121" y="95324"/>
                </a:cubicBezTo>
                <a:cubicBezTo>
                  <a:pt x="1695487" y="95324"/>
                  <a:pt x="1733884" y="56927"/>
                  <a:pt x="1733884" y="9562"/>
                </a:cubicBezTo>
                <a:cubicBezTo>
                  <a:pt x="1733884" y="6276"/>
                  <a:pt x="1733699" y="3034"/>
                  <a:pt x="1731954" y="0"/>
                </a:cubicBezTo>
                <a:lnTo>
                  <a:pt x="1799732" y="0"/>
                </a:lnTo>
                <a:lnTo>
                  <a:pt x="1797801" y="9562"/>
                </a:lnTo>
                <a:cubicBezTo>
                  <a:pt x="1797801" y="56927"/>
                  <a:pt x="1836198" y="95324"/>
                  <a:pt x="1883564" y="95324"/>
                </a:cubicBezTo>
                <a:cubicBezTo>
                  <a:pt x="1930930" y="95324"/>
                  <a:pt x="1969327" y="56927"/>
                  <a:pt x="1969327" y="9562"/>
                </a:cubicBezTo>
                <a:cubicBezTo>
                  <a:pt x="1969327" y="6276"/>
                  <a:pt x="1969142" y="3034"/>
                  <a:pt x="1967397" y="0"/>
                </a:cubicBezTo>
                <a:lnTo>
                  <a:pt x="2035175" y="0"/>
                </a:lnTo>
                <a:lnTo>
                  <a:pt x="2033244" y="9562"/>
                </a:lnTo>
                <a:cubicBezTo>
                  <a:pt x="2033244" y="56927"/>
                  <a:pt x="2071641" y="95324"/>
                  <a:pt x="2119007" y="95324"/>
                </a:cubicBezTo>
                <a:cubicBezTo>
                  <a:pt x="2166373" y="95324"/>
                  <a:pt x="2204770" y="56927"/>
                  <a:pt x="2204770" y="9562"/>
                </a:cubicBezTo>
                <a:cubicBezTo>
                  <a:pt x="2204770" y="6276"/>
                  <a:pt x="2204585" y="3034"/>
                  <a:pt x="2202840" y="0"/>
                </a:cubicBezTo>
                <a:lnTo>
                  <a:pt x="2270621" y="0"/>
                </a:lnTo>
                <a:lnTo>
                  <a:pt x="2268690" y="9562"/>
                </a:lnTo>
                <a:cubicBezTo>
                  <a:pt x="2268690" y="56927"/>
                  <a:pt x="2307087" y="95324"/>
                  <a:pt x="2354453" y="95324"/>
                </a:cubicBezTo>
                <a:cubicBezTo>
                  <a:pt x="2401819" y="95324"/>
                  <a:pt x="2440216" y="56927"/>
                  <a:pt x="2440216" y="9562"/>
                </a:cubicBezTo>
                <a:cubicBezTo>
                  <a:pt x="2440216" y="6276"/>
                  <a:pt x="2440031" y="3034"/>
                  <a:pt x="2438286" y="0"/>
                </a:cubicBezTo>
                <a:lnTo>
                  <a:pt x="2522208" y="0"/>
                </a:lnTo>
                <a:lnTo>
                  <a:pt x="2520277" y="9562"/>
                </a:lnTo>
                <a:cubicBezTo>
                  <a:pt x="2520277" y="56927"/>
                  <a:pt x="2558674" y="95324"/>
                  <a:pt x="2606040" y="95324"/>
                </a:cubicBezTo>
                <a:lnTo>
                  <a:pt x="2606040" y="166273"/>
                </a:lnTo>
                <a:cubicBezTo>
                  <a:pt x="2558674" y="166273"/>
                  <a:pt x="2520277" y="204670"/>
                  <a:pt x="2520277" y="252035"/>
                </a:cubicBezTo>
                <a:cubicBezTo>
                  <a:pt x="2520277" y="299400"/>
                  <a:pt x="2558674" y="337797"/>
                  <a:pt x="2606040" y="337797"/>
                </a:cubicBezTo>
                <a:lnTo>
                  <a:pt x="2606040" y="408747"/>
                </a:lnTo>
                <a:cubicBezTo>
                  <a:pt x="2558674" y="408747"/>
                  <a:pt x="2520277" y="447144"/>
                  <a:pt x="2520277" y="494509"/>
                </a:cubicBezTo>
                <a:cubicBezTo>
                  <a:pt x="2520277" y="541874"/>
                  <a:pt x="2558674" y="580271"/>
                  <a:pt x="2606040" y="580271"/>
                </a:cubicBezTo>
                <a:lnTo>
                  <a:pt x="2606040" y="651221"/>
                </a:lnTo>
                <a:cubicBezTo>
                  <a:pt x="2558674" y="651221"/>
                  <a:pt x="2520277" y="689618"/>
                  <a:pt x="2520277" y="736983"/>
                </a:cubicBezTo>
                <a:cubicBezTo>
                  <a:pt x="2520277" y="784348"/>
                  <a:pt x="2558674" y="822745"/>
                  <a:pt x="2606040" y="822745"/>
                </a:cubicBezTo>
                <a:lnTo>
                  <a:pt x="2606040" y="893694"/>
                </a:lnTo>
                <a:cubicBezTo>
                  <a:pt x="2558674" y="893694"/>
                  <a:pt x="2520277" y="932091"/>
                  <a:pt x="2520277" y="979456"/>
                </a:cubicBezTo>
                <a:cubicBezTo>
                  <a:pt x="2520277" y="1026821"/>
                  <a:pt x="2558674" y="1065218"/>
                  <a:pt x="2606040" y="1065218"/>
                </a:cubicBezTo>
                <a:lnTo>
                  <a:pt x="2606040" y="1136168"/>
                </a:lnTo>
                <a:cubicBezTo>
                  <a:pt x="2558674" y="1136168"/>
                  <a:pt x="2520277" y="1174565"/>
                  <a:pt x="2520277" y="1221930"/>
                </a:cubicBezTo>
                <a:cubicBezTo>
                  <a:pt x="2520277" y="1269295"/>
                  <a:pt x="2558674" y="1307692"/>
                  <a:pt x="2606040" y="1307692"/>
                </a:cubicBezTo>
                <a:lnTo>
                  <a:pt x="2606040" y="1378642"/>
                </a:lnTo>
                <a:cubicBezTo>
                  <a:pt x="2558674" y="1378642"/>
                  <a:pt x="2520277" y="1417039"/>
                  <a:pt x="2520277" y="1464404"/>
                </a:cubicBezTo>
                <a:cubicBezTo>
                  <a:pt x="2520277" y="1511769"/>
                  <a:pt x="2558674" y="1550166"/>
                  <a:pt x="2606040" y="1550166"/>
                </a:cubicBezTo>
                <a:lnTo>
                  <a:pt x="2606040" y="1621115"/>
                </a:lnTo>
                <a:cubicBezTo>
                  <a:pt x="2558674" y="1621115"/>
                  <a:pt x="2520277" y="1659512"/>
                  <a:pt x="2520277" y="1706877"/>
                </a:cubicBezTo>
                <a:cubicBezTo>
                  <a:pt x="2520277" y="1754242"/>
                  <a:pt x="2558674" y="1792639"/>
                  <a:pt x="2606040" y="1792639"/>
                </a:cubicBezTo>
                <a:lnTo>
                  <a:pt x="2606040" y="1863589"/>
                </a:lnTo>
                <a:cubicBezTo>
                  <a:pt x="2558674" y="1863589"/>
                  <a:pt x="2520277" y="1901986"/>
                  <a:pt x="2520277" y="1949351"/>
                </a:cubicBezTo>
                <a:cubicBezTo>
                  <a:pt x="2520277" y="1996716"/>
                  <a:pt x="2558674" y="2035113"/>
                  <a:pt x="2606040" y="2035113"/>
                </a:cubicBezTo>
                <a:lnTo>
                  <a:pt x="2606040" y="2106063"/>
                </a:lnTo>
                <a:cubicBezTo>
                  <a:pt x="2558674" y="2106063"/>
                  <a:pt x="2520277" y="2144460"/>
                  <a:pt x="2520277" y="2191825"/>
                </a:cubicBezTo>
                <a:cubicBezTo>
                  <a:pt x="2520277" y="2239190"/>
                  <a:pt x="2558674" y="2277587"/>
                  <a:pt x="2606040" y="2277587"/>
                </a:cubicBezTo>
                <a:lnTo>
                  <a:pt x="2606040" y="2348536"/>
                </a:lnTo>
                <a:cubicBezTo>
                  <a:pt x="2558674" y="2348536"/>
                  <a:pt x="2520277" y="2386933"/>
                  <a:pt x="2520277" y="2434298"/>
                </a:cubicBezTo>
                <a:cubicBezTo>
                  <a:pt x="2520277" y="2481663"/>
                  <a:pt x="2558674" y="2520060"/>
                  <a:pt x="2606040" y="2520060"/>
                </a:cubicBezTo>
                <a:lnTo>
                  <a:pt x="2606040" y="2591010"/>
                </a:lnTo>
                <a:cubicBezTo>
                  <a:pt x="2558674" y="2591010"/>
                  <a:pt x="2520277" y="2629407"/>
                  <a:pt x="2520277" y="2676772"/>
                </a:cubicBezTo>
                <a:cubicBezTo>
                  <a:pt x="2520277" y="2724137"/>
                  <a:pt x="2558674" y="2762534"/>
                  <a:pt x="2606040" y="2762534"/>
                </a:cubicBezTo>
                <a:lnTo>
                  <a:pt x="2606040" y="2833484"/>
                </a:lnTo>
                <a:cubicBezTo>
                  <a:pt x="2558674" y="2833484"/>
                  <a:pt x="2520277" y="2871881"/>
                  <a:pt x="2520277" y="2919246"/>
                </a:cubicBezTo>
                <a:cubicBezTo>
                  <a:pt x="2520277" y="2966611"/>
                  <a:pt x="2558674" y="3005008"/>
                  <a:pt x="2606040" y="3005008"/>
                </a:cubicBezTo>
                <a:lnTo>
                  <a:pt x="2606040" y="3075957"/>
                </a:lnTo>
                <a:cubicBezTo>
                  <a:pt x="2558674" y="3075957"/>
                  <a:pt x="2520277" y="3114354"/>
                  <a:pt x="2520277" y="3161719"/>
                </a:cubicBezTo>
                <a:cubicBezTo>
                  <a:pt x="2520277" y="3209084"/>
                  <a:pt x="2558674" y="3247481"/>
                  <a:pt x="2606040" y="3247481"/>
                </a:cubicBezTo>
                <a:lnTo>
                  <a:pt x="2606040" y="3318436"/>
                </a:lnTo>
                <a:cubicBezTo>
                  <a:pt x="2558674" y="3318436"/>
                  <a:pt x="2520277" y="3356833"/>
                  <a:pt x="2520277" y="3404198"/>
                </a:cubicBezTo>
                <a:cubicBezTo>
                  <a:pt x="2520277" y="3406153"/>
                  <a:pt x="2520343" y="3408093"/>
                  <a:pt x="2521438" y="3409950"/>
                </a:cubicBezTo>
                <a:lnTo>
                  <a:pt x="2439055" y="3409950"/>
                </a:lnTo>
                <a:lnTo>
                  <a:pt x="2440216" y="3404198"/>
                </a:lnTo>
                <a:cubicBezTo>
                  <a:pt x="2440216" y="3356833"/>
                  <a:pt x="2401819" y="3318436"/>
                  <a:pt x="2354453" y="3318436"/>
                </a:cubicBezTo>
                <a:cubicBezTo>
                  <a:pt x="2307087" y="3318436"/>
                  <a:pt x="2268690" y="3356833"/>
                  <a:pt x="2268690" y="3404198"/>
                </a:cubicBezTo>
                <a:cubicBezTo>
                  <a:pt x="2268690" y="3406153"/>
                  <a:pt x="2268756" y="3408093"/>
                  <a:pt x="2269851" y="3409950"/>
                </a:cubicBezTo>
                <a:lnTo>
                  <a:pt x="2203609" y="3409950"/>
                </a:lnTo>
                <a:lnTo>
                  <a:pt x="2204770" y="3404198"/>
                </a:lnTo>
                <a:cubicBezTo>
                  <a:pt x="2204770" y="3356833"/>
                  <a:pt x="2166373" y="3318436"/>
                  <a:pt x="2119007" y="3318436"/>
                </a:cubicBezTo>
                <a:cubicBezTo>
                  <a:pt x="2071641" y="3318436"/>
                  <a:pt x="2033244" y="3356833"/>
                  <a:pt x="2033244" y="3404198"/>
                </a:cubicBezTo>
                <a:cubicBezTo>
                  <a:pt x="2033244" y="3406153"/>
                  <a:pt x="2033310" y="3408093"/>
                  <a:pt x="2034405" y="3409950"/>
                </a:cubicBezTo>
                <a:lnTo>
                  <a:pt x="1968166" y="3409950"/>
                </a:lnTo>
                <a:lnTo>
                  <a:pt x="1969327" y="3404198"/>
                </a:lnTo>
                <a:cubicBezTo>
                  <a:pt x="1969327" y="3356833"/>
                  <a:pt x="1930930" y="3318436"/>
                  <a:pt x="1883564" y="3318436"/>
                </a:cubicBezTo>
                <a:cubicBezTo>
                  <a:pt x="1836198" y="3318436"/>
                  <a:pt x="1797801" y="3356833"/>
                  <a:pt x="1797801" y="3404198"/>
                </a:cubicBezTo>
                <a:cubicBezTo>
                  <a:pt x="1797801" y="3406153"/>
                  <a:pt x="1797867" y="3408093"/>
                  <a:pt x="1798962" y="3409950"/>
                </a:cubicBezTo>
                <a:lnTo>
                  <a:pt x="1732723" y="3409950"/>
                </a:lnTo>
                <a:lnTo>
                  <a:pt x="1733884" y="3404198"/>
                </a:lnTo>
                <a:cubicBezTo>
                  <a:pt x="1733884" y="3356833"/>
                  <a:pt x="1695487" y="3318436"/>
                  <a:pt x="1648121" y="3318436"/>
                </a:cubicBezTo>
                <a:cubicBezTo>
                  <a:pt x="1600755" y="3318436"/>
                  <a:pt x="1562358" y="3356833"/>
                  <a:pt x="1562358" y="3404198"/>
                </a:cubicBezTo>
                <a:cubicBezTo>
                  <a:pt x="1562358" y="3406153"/>
                  <a:pt x="1562424" y="3408093"/>
                  <a:pt x="1563519" y="3409950"/>
                </a:cubicBezTo>
                <a:lnTo>
                  <a:pt x="1497280" y="3409950"/>
                </a:lnTo>
                <a:lnTo>
                  <a:pt x="1498441" y="3404198"/>
                </a:lnTo>
                <a:cubicBezTo>
                  <a:pt x="1498441" y="3356833"/>
                  <a:pt x="1460044" y="3318436"/>
                  <a:pt x="1412678" y="3318436"/>
                </a:cubicBezTo>
                <a:cubicBezTo>
                  <a:pt x="1365312" y="3318436"/>
                  <a:pt x="1326915" y="3356833"/>
                  <a:pt x="1326915" y="3404198"/>
                </a:cubicBezTo>
                <a:cubicBezTo>
                  <a:pt x="1326915" y="3406153"/>
                  <a:pt x="1326981" y="3408093"/>
                  <a:pt x="1328076" y="3409950"/>
                </a:cubicBezTo>
                <a:lnTo>
                  <a:pt x="1261837" y="3409950"/>
                </a:lnTo>
                <a:lnTo>
                  <a:pt x="1262998" y="3404198"/>
                </a:lnTo>
                <a:cubicBezTo>
                  <a:pt x="1262998" y="3356833"/>
                  <a:pt x="1224601" y="3318436"/>
                  <a:pt x="1177235" y="3318436"/>
                </a:cubicBezTo>
                <a:cubicBezTo>
                  <a:pt x="1129869" y="3318436"/>
                  <a:pt x="1091472" y="3356833"/>
                  <a:pt x="1091472" y="3404198"/>
                </a:cubicBezTo>
                <a:cubicBezTo>
                  <a:pt x="1091472" y="3406153"/>
                  <a:pt x="1091538" y="3408093"/>
                  <a:pt x="1092633" y="3409950"/>
                </a:cubicBezTo>
                <a:lnTo>
                  <a:pt x="1026394" y="3409950"/>
                </a:lnTo>
                <a:lnTo>
                  <a:pt x="1027555" y="3404198"/>
                </a:lnTo>
                <a:cubicBezTo>
                  <a:pt x="1027555" y="3356833"/>
                  <a:pt x="989158" y="3318436"/>
                  <a:pt x="941792" y="3318436"/>
                </a:cubicBezTo>
                <a:cubicBezTo>
                  <a:pt x="894426" y="3318436"/>
                  <a:pt x="856029" y="3356833"/>
                  <a:pt x="856029" y="3404198"/>
                </a:cubicBezTo>
                <a:cubicBezTo>
                  <a:pt x="856029" y="3406153"/>
                  <a:pt x="856095" y="3408093"/>
                  <a:pt x="857190" y="3409950"/>
                </a:cubicBezTo>
                <a:lnTo>
                  <a:pt x="790951" y="3409950"/>
                </a:lnTo>
                <a:lnTo>
                  <a:pt x="792112" y="3404198"/>
                </a:lnTo>
                <a:cubicBezTo>
                  <a:pt x="792112" y="3356833"/>
                  <a:pt x="753715" y="3318436"/>
                  <a:pt x="706349" y="3318436"/>
                </a:cubicBezTo>
                <a:cubicBezTo>
                  <a:pt x="658983" y="3318436"/>
                  <a:pt x="620586" y="3356833"/>
                  <a:pt x="620586" y="3404198"/>
                </a:cubicBezTo>
                <a:cubicBezTo>
                  <a:pt x="620586" y="3406153"/>
                  <a:pt x="620652" y="3408093"/>
                  <a:pt x="621747" y="3409950"/>
                </a:cubicBezTo>
                <a:lnTo>
                  <a:pt x="555508" y="3409950"/>
                </a:lnTo>
                <a:lnTo>
                  <a:pt x="556669" y="3404198"/>
                </a:lnTo>
                <a:cubicBezTo>
                  <a:pt x="556669" y="3356833"/>
                  <a:pt x="518272" y="3318436"/>
                  <a:pt x="470906" y="3318436"/>
                </a:cubicBezTo>
                <a:cubicBezTo>
                  <a:pt x="423540" y="3318436"/>
                  <a:pt x="385143" y="3356833"/>
                  <a:pt x="385143" y="3404198"/>
                </a:cubicBezTo>
                <a:cubicBezTo>
                  <a:pt x="385143" y="3406153"/>
                  <a:pt x="385208" y="3408093"/>
                  <a:pt x="386304" y="3409950"/>
                </a:cubicBezTo>
                <a:lnTo>
                  <a:pt x="320065" y="3409950"/>
                </a:lnTo>
                <a:lnTo>
                  <a:pt x="321226" y="3404198"/>
                </a:lnTo>
                <a:cubicBezTo>
                  <a:pt x="321226" y="3356833"/>
                  <a:pt x="282829" y="3318436"/>
                  <a:pt x="235463" y="3318436"/>
                </a:cubicBezTo>
                <a:cubicBezTo>
                  <a:pt x="188097" y="3318436"/>
                  <a:pt x="149700" y="3356833"/>
                  <a:pt x="149700" y="3404198"/>
                </a:cubicBezTo>
                <a:cubicBezTo>
                  <a:pt x="149700" y="3406153"/>
                  <a:pt x="149765" y="3408093"/>
                  <a:pt x="150861" y="3409950"/>
                </a:cubicBezTo>
                <a:lnTo>
                  <a:pt x="96332" y="3409950"/>
                </a:lnTo>
                <a:lnTo>
                  <a:pt x="97493" y="3404198"/>
                </a:lnTo>
                <a:cubicBezTo>
                  <a:pt x="97493" y="3356833"/>
                  <a:pt x="59096" y="3318436"/>
                  <a:pt x="11730" y="3318436"/>
                </a:cubicBezTo>
                <a:lnTo>
                  <a:pt x="0" y="3320804"/>
                </a:lnTo>
                <a:lnTo>
                  <a:pt x="0" y="3245113"/>
                </a:lnTo>
                <a:lnTo>
                  <a:pt x="11730" y="3247481"/>
                </a:lnTo>
                <a:cubicBezTo>
                  <a:pt x="59096" y="3247481"/>
                  <a:pt x="97493" y="3209084"/>
                  <a:pt x="97493" y="3161719"/>
                </a:cubicBezTo>
                <a:cubicBezTo>
                  <a:pt x="97493" y="3114354"/>
                  <a:pt x="59096" y="3075957"/>
                  <a:pt x="11730" y="3075957"/>
                </a:cubicBezTo>
                <a:lnTo>
                  <a:pt x="0" y="3078325"/>
                </a:lnTo>
                <a:lnTo>
                  <a:pt x="0" y="3002640"/>
                </a:lnTo>
                <a:lnTo>
                  <a:pt x="11730" y="3005008"/>
                </a:lnTo>
                <a:cubicBezTo>
                  <a:pt x="59096" y="3005008"/>
                  <a:pt x="97493" y="2966611"/>
                  <a:pt x="97493" y="2919246"/>
                </a:cubicBezTo>
                <a:cubicBezTo>
                  <a:pt x="97493" y="2871881"/>
                  <a:pt x="59096" y="2833484"/>
                  <a:pt x="11730" y="2833484"/>
                </a:cubicBezTo>
                <a:lnTo>
                  <a:pt x="0" y="2835852"/>
                </a:lnTo>
                <a:lnTo>
                  <a:pt x="0" y="2760166"/>
                </a:lnTo>
                <a:lnTo>
                  <a:pt x="11730" y="2762534"/>
                </a:lnTo>
                <a:cubicBezTo>
                  <a:pt x="59096" y="2762534"/>
                  <a:pt x="97493" y="2724137"/>
                  <a:pt x="97493" y="2676772"/>
                </a:cubicBezTo>
                <a:cubicBezTo>
                  <a:pt x="97493" y="2629407"/>
                  <a:pt x="59096" y="2591010"/>
                  <a:pt x="11730" y="2591010"/>
                </a:cubicBezTo>
                <a:lnTo>
                  <a:pt x="0" y="2593378"/>
                </a:lnTo>
                <a:lnTo>
                  <a:pt x="0" y="2517692"/>
                </a:lnTo>
                <a:lnTo>
                  <a:pt x="11730" y="2520060"/>
                </a:lnTo>
                <a:cubicBezTo>
                  <a:pt x="59096" y="2520060"/>
                  <a:pt x="97493" y="2481663"/>
                  <a:pt x="97493" y="2434298"/>
                </a:cubicBezTo>
                <a:cubicBezTo>
                  <a:pt x="97493" y="2386933"/>
                  <a:pt x="59096" y="2348536"/>
                  <a:pt x="11730" y="2348536"/>
                </a:cubicBezTo>
                <a:lnTo>
                  <a:pt x="0" y="2350904"/>
                </a:lnTo>
                <a:lnTo>
                  <a:pt x="0" y="2275219"/>
                </a:lnTo>
                <a:lnTo>
                  <a:pt x="11730" y="2277587"/>
                </a:lnTo>
                <a:cubicBezTo>
                  <a:pt x="59096" y="2277587"/>
                  <a:pt x="97493" y="2239190"/>
                  <a:pt x="97493" y="2191825"/>
                </a:cubicBezTo>
                <a:cubicBezTo>
                  <a:pt x="97493" y="2144460"/>
                  <a:pt x="59096" y="2106063"/>
                  <a:pt x="11730" y="2106063"/>
                </a:cubicBezTo>
                <a:lnTo>
                  <a:pt x="0" y="2108431"/>
                </a:lnTo>
                <a:lnTo>
                  <a:pt x="0" y="2032745"/>
                </a:lnTo>
                <a:lnTo>
                  <a:pt x="11730" y="2035113"/>
                </a:lnTo>
                <a:cubicBezTo>
                  <a:pt x="59096" y="2035113"/>
                  <a:pt x="97493" y="1996716"/>
                  <a:pt x="97493" y="1949351"/>
                </a:cubicBezTo>
                <a:cubicBezTo>
                  <a:pt x="97493" y="1901986"/>
                  <a:pt x="59096" y="1863589"/>
                  <a:pt x="11730" y="1863589"/>
                </a:cubicBezTo>
                <a:lnTo>
                  <a:pt x="0" y="1865957"/>
                </a:lnTo>
                <a:lnTo>
                  <a:pt x="0" y="1790271"/>
                </a:lnTo>
                <a:lnTo>
                  <a:pt x="11730" y="1792639"/>
                </a:lnTo>
                <a:cubicBezTo>
                  <a:pt x="59096" y="1792639"/>
                  <a:pt x="97493" y="1754242"/>
                  <a:pt x="97493" y="1706877"/>
                </a:cubicBezTo>
                <a:cubicBezTo>
                  <a:pt x="97493" y="1659512"/>
                  <a:pt x="59096" y="1621115"/>
                  <a:pt x="11730" y="1621115"/>
                </a:cubicBezTo>
                <a:lnTo>
                  <a:pt x="0" y="1623483"/>
                </a:lnTo>
                <a:lnTo>
                  <a:pt x="0" y="1547798"/>
                </a:lnTo>
                <a:lnTo>
                  <a:pt x="11730" y="1550166"/>
                </a:lnTo>
                <a:cubicBezTo>
                  <a:pt x="59096" y="1550166"/>
                  <a:pt x="97493" y="1511769"/>
                  <a:pt x="97493" y="1464404"/>
                </a:cubicBezTo>
                <a:cubicBezTo>
                  <a:pt x="97493" y="1417039"/>
                  <a:pt x="59096" y="1378642"/>
                  <a:pt x="11730" y="1378642"/>
                </a:cubicBezTo>
                <a:lnTo>
                  <a:pt x="0" y="1381010"/>
                </a:lnTo>
                <a:lnTo>
                  <a:pt x="0" y="1305324"/>
                </a:lnTo>
                <a:lnTo>
                  <a:pt x="11730" y="1307692"/>
                </a:lnTo>
                <a:cubicBezTo>
                  <a:pt x="59096" y="1307692"/>
                  <a:pt x="97493" y="1269295"/>
                  <a:pt x="97493" y="1221930"/>
                </a:cubicBezTo>
                <a:cubicBezTo>
                  <a:pt x="97493" y="1174565"/>
                  <a:pt x="59096" y="1136168"/>
                  <a:pt x="11730" y="1136168"/>
                </a:cubicBezTo>
                <a:lnTo>
                  <a:pt x="0" y="1138536"/>
                </a:lnTo>
                <a:lnTo>
                  <a:pt x="0" y="1062850"/>
                </a:lnTo>
                <a:lnTo>
                  <a:pt x="11730" y="1065218"/>
                </a:lnTo>
                <a:cubicBezTo>
                  <a:pt x="59096" y="1065218"/>
                  <a:pt x="97493" y="1026821"/>
                  <a:pt x="97493" y="979456"/>
                </a:cubicBezTo>
                <a:cubicBezTo>
                  <a:pt x="97493" y="932091"/>
                  <a:pt x="59096" y="893694"/>
                  <a:pt x="11730" y="893694"/>
                </a:cubicBezTo>
                <a:lnTo>
                  <a:pt x="0" y="896062"/>
                </a:lnTo>
                <a:lnTo>
                  <a:pt x="0" y="820377"/>
                </a:lnTo>
                <a:lnTo>
                  <a:pt x="11730" y="822745"/>
                </a:lnTo>
                <a:cubicBezTo>
                  <a:pt x="59096" y="822745"/>
                  <a:pt x="97493" y="784348"/>
                  <a:pt x="97493" y="736983"/>
                </a:cubicBezTo>
                <a:cubicBezTo>
                  <a:pt x="97493" y="689618"/>
                  <a:pt x="59096" y="651221"/>
                  <a:pt x="11730" y="651221"/>
                </a:cubicBezTo>
                <a:lnTo>
                  <a:pt x="0" y="653589"/>
                </a:lnTo>
                <a:lnTo>
                  <a:pt x="0" y="577903"/>
                </a:lnTo>
                <a:lnTo>
                  <a:pt x="11730" y="580271"/>
                </a:lnTo>
                <a:cubicBezTo>
                  <a:pt x="59096" y="580271"/>
                  <a:pt x="97493" y="541874"/>
                  <a:pt x="97493" y="494509"/>
                </a:cubicBezTo>
                <a:cubicBezTo>
                  <a:pt x="97493" y="447144"/>
                  <a:pt x="59096" y="408747"/>
                  <a:pt x="11730" y="408747"/>
                </a:cubicBezTo>
                <a:lnTo>
                  <a:pt x="0" y="411115"/>
                </a:lnTo>
                <a:lnTo>
                  <a:pt x="0" y="335429"/>
                </a:lnTo>
                <a:lnTo>
                  <a:pt x="11730" y="337797"/>
                </a:lnTo>
                <a:cubicBezTo>
                  <a:pt x="59096" y="337797"/>
                  <a:pt x="97493" y="299400"/>
                  <a:pt x="97493" y="252035"/>
                </a:cubicBezTo>
                <a:cubicBezTo>
                  <a:pt x="97493" y="204670"/>
                  <a:pt x="59096" y="166273"/>
                  <a:pt x="11730" y="166273"/>
                </a:cubicBezTo>
                <a:lnTo>
                  <a:pt x="0" y="168641"/>
                </a:lnTo>
                <a:lnTo>
                  <a:pt x="0" y="92956"/>
                </a:lnTo>
                <a:lnTo>
                  <a:pt x="11730" y="95324"/>
                </a:lnTo>
                <a:cubicBezTo>
                  <a:pt x="59096" y="95324"/>
                  <a:pt x="97493" y="56927"/>
                  <a:pt x="97493" y="9562"/>
                </a:cubicBezTo>
                <a:cubicBezTo>
                  <a:pt x="97493" y="6276"/>
                  <a:pt x="97308" y="3034"/>
                  <a:pt x="95563" y="0"/>
                </a:cubicBezTo>
                <a:close/>
              </a:path>
            </a:pathLst>
          </a:custGeom>
          <a:solidFill>
            <a:schemeClr val="bg1">
              <a:lumMod val="85000"/>
            </a:schemeClr>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10163144_xx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a:off x="4932040" y="1628800"/>
            <a:ext cx="3567354" cy="4392488"/>
          </a:xfrm>
          <a:prstGeom prst="rect">
            <a:avLst/>
          </a:prstGeom>
        </p:spPr>
      </p:pic>
      <p:grpSp>
        <p:nvGrpSpPr>
          <p:cNvPr id="9" name="Group 19"/>
          <p:cNvGrpSpPr/>
          <p:nvPr/>
        </p:nvGrpSpPr>
        <p:grpSpPr>
          <a:xfrm rot="20750642">
            <a:off x="283575" y="1812514"/>
            <a:ext cx="5376868" cy="2748309"/>
            <a:chOff x="81146" y="2026033"/>
            <a:chExt cx="4261862" cy="2748309"/>
          </a:xfrm>
        </p:grpSpPr>
        <p:sp>
          <p:nvSpPr>
            <p:cNvPr id="10" name="Folded Corner 9"/>
            <p:cNvSpPr/>
            <p:nvPr/>
          </p:nvSpPr>
          <p:spPr>
            <a:xfrm>
              <a:off x="81146" y="2026033"/>
              <a:ext cx="4261862" cy="2748309"/>
            </a:xfrm>
            <a:prstGeom prst="foldedCorner">
              <a:avLst>
                <a:gd name="adj" fmla="val 16244"/>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p:cNvSpPr txBox="1"/>
            <p:nvPr/>
          </p:nvSpPr>
          <p:spPr>
            <a:xfrm>
              <a:off x="269538" y="2303570"/>
              <a:ext cx="3359007" cy="2246769"/>
            </a:xfrm>
            <a:prstGeom prst="rect">
              <a:avLst/>
            </a:prstGeom>
            <a:noFill/>
          </p:spPr>
          <p:txBody>
            <a:bodyPr wrap="square" rtlCol="0">
              <a:spAutoFit/>
            </a:bodyPr>
            <a:lstStyle/>
            <a:p>
              <a:r>
                <a:rPr lang="en-IN" sz="2000" b="1" dirty="0"/>
                <a:t>Managerial Economics is associated with the economic theory which constitutes ‘Theory of Firm’. </a:t>
              </a:r>
            </a:p>
            <a:p>
              <a:endParaRPr lang="en-IN" sz="2000" b="1" dirty="0"/>
            </a:p>
            <a:p>
              <a:r>
                <a:rPr lang="en-IN" sz="2000" b="1" dirty="0"/>
                <a:t>‘Theory of Firm’ states that the primary aim of the firm is to maximize wealth. </a:t>
              </a:r>
            </a:p>
          </p:txBody>
        </p:sp>
      </p:grpSp>
      <p:grpSp>
        <p:nvGrpSpPr>
          <p:cNvPr id="12" name="Group 23"/>
          <p:cNvGrpSpPr/>
          <p:nvPr/>
        </p:nvGrpSpPr>
        <p:grpSpPr>
          <a:xfrm rot="20643272">
            <a:off x="4760293" y="1231063"/>
            <a:ext cx="396000" cy="1044000"/>
            <a:chOff x="5004047" y="2852936"/>
            <a:chExt cx="720081" cy="2088232"/>
          </a:xfrm>
          <a:solidFill>
            <a:schemeClr val="tx1">
              <a:lumMod val="65000"/>
              <a:lumOff val="35000"/>
            </a:schemeClr>
          </a:solidFill>
          <a:scene3d>
            <a:camera prst="orthographicFront">
              <a:rot lat="0" lon="0" rev="0"/>
            </a:camera>
            <a:lightRig rig="balanced" dir="t">
              <a:rot lat="0" lon="0" rev="8700000"/>
            </a:lightRig>
          </a:scene3d>
        </p:grpSpPr>
        <p:grpSp>
          <p:nvGrpSpPr>
            <p:cNvPr id="13" name="Group 28"/>
            <p:cNvGrpSpPr/>
            <p:nvPr/>
          </p:nvGrpSpPr>
          <p:grpSpPr>
            <a:xfrm>
              <a:off x="5004047" y="2852936"/>
              <a:ext cx="720080" cy="1728192"/>
              <a:chOff x="4932040" y="2852936"/>
              <a:chExt cx="720080" cy="1728192"/>
            </a:xfrm>
            <a:grpFill/>
          </p:grpSpPr>
          <p:sp>
            <p:nvSpPr>
              <p:cNvPr id="15" name="Block Arc 14"/>
              <p:cNvSpPr/>
              <p:nvPr/>
            </p:nvSpPr>
            <p:spPr>
              <a:xfrm>
                <a:off x="4932040" y="2852936"/>
                <a:ext cx="720080" cy="792088"/>
              </a:xfrm>
              <a:prstGeom prst="blockArc">
                <a:avLst>
                  <a:gd name="adj1" fmla="val 10800000"/>
                  <a:gd name="adj2" fmla="val 217341"/>
                  <a:gd name="adj3" fmla="val 19078"/>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6" name="Rectangle 15"/>
              <p:cNvSpPr/>
              <p:nvPr/>
            </p:nvSpPr>
            <p:spPr>
              <a:xfrm>
                <a:off x="4932041" y="3212976"/>
                <a:ext cx="144000" cy="1368152"/>
              </a:xfrm>
              <a:prstGeom prst="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p:cNvSpPr/>
              <p:nvPr/>
            </p:nvSpPr>
            <p:spPr>
              <a:xfrm>
                <a:off x="5508104" y="3645128"/>
                <a:ext cx="144000" cy="936000"/>
              </a:xfrm>
              <a:prstGeom prst="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4" name="Block Arc 13"/>
            <p:cNvSpPr/>
            <p:nvPr/>
          </p:nvSpPr>
          <p:spPr>
            <a:xfrm flipV="1">
              <a:off x="5004048" y="4149080"/>
              <a:ext cx="720080" cy="792088"/>
            </a:xfrm>
            <a:prstGeom prst="blockArc">
              <a:avLst>
                <a:gd name="adj1" fmla="val 10800000"/>
                <a:gd name="adj2" fmla="val 217341"/>
                <a:gd name="adj3" fmla="val 19078"/>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
        <p:nvSpPr>
          <p:cNvPr id="18" name="TextBox 1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92271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Dave.jpg2d871881-42d9-4b5b-83e7-95f23a123096HD.jpg92386057-d857-4e4a-a9db-bcbe3890d8bdLarge.jpg"/>
          <p:cNvPicPr>
            <a:picLocks noGrp="1" noSelect="1" noRot="1" noMove="1" noResize="1" noEditPoints="1" noAdjustHandles="1" noChangeArrowheads="1" noChangeShapeType="1"/>
          </p:cNvPicPr>
          <p:nvPr>
            <p:custDataLst>
              <p:tags r:id="rId2"/>
            </p:custDataLst>
          </p:nvPr>
        </p:nvPicPr>
        <p:blipFill>
          <a:blip r:embed="rId5" cstate="print"/>
          <a:srcRect/>
          <a:stretch>
            <a:fillRect/>
          </a:stretch>
        </p:blipFill>
        <p:spPr>
          <a:xfrm>
            <a:off x="-1" y="908720"/>
            <a:ext cx="2401626" cy="5940000"/>
          </a:xfrm>
          <a:prstGeom prst="rect">
            <a:avLst/>
          </a:prstGeom>
        </p:spPr>
      </p:pic>
      <p:sp>
        <p:nvSpPr>
          <p:cNvPr id="33" name="Rectangle 32"/>
          <p:cNvSpPr/>
          <p:nvPr/>
        </p:nvSpPr>
        <p:spPr>
          <a:xfrm>
            <a:off x="2411760" y="1844824"/>
            <a:ext cx="6732240" cy="1002635"/>
          </a:xfrm>
          <a:prstGeom prst="rect">
            <a:avLst/>
          </a:prstGeom>
          <a:solidFill>
            <a:schemeClr val="tx2">
              <a:lumMod val="60000"/>
              <a:lumOff val="40000"/>
              <a:alpha val="49804"/>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Establishment of firm’s objectives</a:t>
            </a:r>
          </a:p>
        </p:txBody>
      </p:sp>
      <p:sp>
        <p:nvSpPr>
          <p:cNvPr id="34" name="Rectangle 33"/>
          <p:cNvSpPr/>
          <p:nvPr/>
        </p:nvSpPr>
        <p:spPr>
          <a:xfrm>
            <a:off x="2411760" y="2847459"/>
            <a:ext cx="6732240" cy="1002635"/>
          </a:xfrm>
          <a:prstGeom prst="rect">
            <a:avLst/>
          </a:prstGeom>
          <a:solidFill>
            <a:schemeClr val="accent5">
              <a:lumMod val="60000"/>
              <a:lumOff val="40000"/>
              <a:alpha val="49804"/>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Identification of problems involved in achievement of firm’s objectives</a:t>
            </a:r>
          </a:p>
        </p:txBody>
      </p:sp>
      <p:sp>
        <p:nvSpPr>
          <p:cNvPr id="35" name="Rectangle 34"/>
          <p:cNvSpPr/>
          <p:nvPr/>
        </p:nvSpPr>
        <p:spPr>
          <a:xfrm>
            <a:off x="2411760" y="3850094"/>
            <a:ext cx="6732240" cy="1002635"/>
          </a:xfrm>
          <a:prstGeom prst="rect">
            <a:avLst/>
          </a:prstGeom>
          <a:solidFill>
            <a:srgbClr val="92D050">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Development of various alternative solutions</a:t>
            </a:r>
          </a:p>
        </p:txBody>
      </p:sp>
      <p:sp>
        <p:nvSpPr>
          <p:cNvPr id="36" name="Rectangle 35"/>
          <p:cNvSpPr/>
          <p:nvPr/>
        </p:nvSpPr>
        <p:spPr>
          <a:xfrm>
            <a:off x="2411760" y="4852730"/>
            <a:ext cx="6732240" cy="1002635"/>
          </a:xfrm>
          <a:prstGeom prst="rect">
            <a:avLst/>
          </a:prstGeom>
          <a:solidFill>
            <a:srgbClr val="5C8E26">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Selection of best alternative</a:t>
            </a:r>
          </a:p>
        </p:txBody>
      </p:sp>
      <p:sp>
        <p:nvSpPr>
          <p:cNvPr id="37" name="Rectangle 36"/>
          <p:cNvSpPr/>
          <p:nvPr/>
        </p:nvSpPr>
        <p:spPr>
          <a:xfrm>
            <a:off x="2411760" y="5855365"/>
            <a:ext cx="6732240" cy="1002635"/>
          </a:xfrm>
          <a:prstGeom prst="rect">
            <a:avLst/>
          </a:prstGeom>
          <a:solidFill>
            <a:schemeClr val="bg2">
              <a:lumMod val="50000"/>
              <a:alpha val="49804"/>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Implementation of the decision</a:t>
            </a:r>
          </a:p>
        </p:txBody>
      </p:sp>
      <p:sp>
        <p:nvSpPr>
          <p:cNvPr id="38" name="Textplatzhalter 4"/>
          <p:cNvSpPr txBox="1">
            <a:spLocks/>
          </p:cNvSpPr>
          <p:nvPr/>
        </p:nvSpPr>
        <p:spPr bwMode="gray">
          <a:xfrm>
            <a:off x="2483768" y="1052736"/>
            <a:ext cx="6660232" cy="504056"/>
          </a:xfrm>
          <a:prstGeom prst="rect">
            <a:avLst/>
          </a:prstGeom>
        </p:spPr>
        <p:txBody>
          <a:bodyPr/>
          <a:lstStyle/>
          <a:p>
            <a:pPr lvl="0">
              <a:spcBef>
                <a:spcPct val="20000"/>
              </a:spcBef>
              <a:defRPr/>
            </a:pPr>
            <a:r>
              <a:rPr lang="en-IN" sz="2000" b="1" noProof="1"/>
              <a:t>Decision making in managerial economics generally involves the following:</a:t>
            </a:r>
            <a:endParaRPr kumimoji="0" lang="en-US" sz="2000" b="1" i="0" u="none" strike="noStrike" kern="1200" cap="none" spc="0" normalizeH="0" baseline="0" noProof="1">
              <a:ln>
                <a:noFill/>
              </a:ln>
              <a:solidFill>
                <a:schemeClr val="tx1"/>
              </a:solidFill>
              <a:effectLst/>
              <a:uLnTx/>
              <a:uFillTx/>
              <a:latin typeface="+mn-lt"/>
              <a:ea typeface="+mn-ea"/>
              <a:cs typeface="+mn-cs"/>
            </a:endParaRP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Theory of Firm in Managerial Economics</a:t>
              </a:r>
            </a:p>
          </p:txBody>
        </p:sp>
      </p:grpSp>
      <p:sp>
        <p:nvSpPr>
          <p:cNvPr id="13" name="TextBox 12"/>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69568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2" presetClass="entr" presetSubtype="8"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slide(fromLeft)">
                                      <p:cBhvr>
                                        <p:cTn id="10" dur="500"/>
                                        <p:tgtEl>
                                          <p:spTgt spid="32"/>
                                        </p:tgtEl>
                                      </p:cBhvr>
                                    </p:animEffect>
                                  </p:childTnLst>
                                </p:cTn>
                              </p:par>
                            </p:childTnLst>
                          </p:cTn>
                        </p:par>
                        <p:par>
                          <p:cTn id="11" fill="hold">
                            <p:stCondLst>
                              <p:cond delay="500"/>
                            </p:stCondLst>
                            <p:childTnLst>
                              <p:par>
                                <p:cTn id="12" presetID="12" presetClass="entr" presetSubtype="8" fill="hold" grpId="0" nodeType="afterEffect">
                                  <p:stCondLst>
                                    <p:cond delay="2000"/>
                                  </p:stCondLst>
                                  <p:childTnLst>
                                    <p:set>
                                      <p:cBhvr>
                                        <p:cTn id="13" dur="1" fill="hold">
                                          <p:stCondLst>
                                            <p:cond delay="0"/>
                                          </p:stCondLst>
                                        </p:cTn>
                                        <p:tgtEl>
                                          <p:spTgt spid="33"/>
                                        </p:tgtEl>
                                        <p:attrNameLst>
                                          <p:attrName>style.visibility</p:attrName>
                                        </p:attrNameLst>
                                      </p:cBhvr>
                                      <p:to>
                                        <p:strVal val="visible"/>
                                      </p:to>
                                    </p:set>
                                    <p:animEffect transition="in" filter="slide(fromLeft)">
                                      <p:cBhvr>
                                        <p:cTn id="14" dur="500"/>
                                        <p:tgtEl>
                                          <p:spTgt spid="33"/>
                                        </p:tgtEl>
                                      </p:cBhvr>
                                    </p:animEffect>
                                  </p:childTnLst>
                                </p:cTn>
                              </p:par>
                            </p:childTnLst>
                          </p:cTn>
                        </p:par>
                        <p:par>
                          <p:cTn id="15" fill="hold">
                            <p:stCondLst>
                              <p:cond delay="3000"/>
                            </p:stCondLst>
                            <p:childTnLst>
                              <p:par>
                                <p:cTn id="16" presetID="12" presetClass="entr" presetSubtype="8" fill="hold" grpId="0" nodeType="afterEffect">
                                  <p:stCondLst>
                                    <p:cond delay="1000"/>
                                  </p:stCondLst>
                                  <p:childTnLst>
                                    <p:set>
                                      <p:cBhvr>
                                        <p:cTn id="17" dur="1" fill="hold">
                                          <p:stCondLst>
                                            <p:cond delay="0"/>
                                          </p:stCondLst>
                                        </p:cTn>
                                        <p:tgtEl>
                                          <p:spTgt spid="34"/>
                                        </p:tgtEl>
                                        <p:attrNameLst>
                                          <p:attrName>style.visibility</p:attrName>
                                        </p:attrNameLst>
                                      </p:cBhvr>
                                      <p:to>
                                        <p:strVal val="visible"/>
                                      </p:to>
                                    </p:set>
                                    <p:animEffect transition="in" filter="slide(fromLeft)">
                                      <p:cBhvr>
                                        <p:cTn id="18" dur="500"/>
                                        <p:tgtEl>
                                          <p:spTgt spid="34"/>
                                        </p:tgtEl>
                                      </p:cBhvr>
                                    </p:animEffect>
                                  </p:childTnLst>
                                </p:cTn>
                              </p:par>
                            </p:childTnLst>
                          </p:cTn>
                        </p:par>
                        <p:par>
                          <p:cTn id="19" fill="hold">
                            <p:stCondLst>
                              <p:cond delay="4500"/>
                            </p:stCondLst>
                            <p:childTnLst>
                              <p:par>
                                <p:cTn id="20" presetID="12" presetClass="entr" presetSubtype="8" fill="hold" grpId="0" nodeType="afterEffect">
                                  <p:stCondLst>
                                    <p:cond delay="2000"/>
                                  </p:stCondLst>
                                  <p:childTnLst>
                                    <p:set>
                                      <p:cBhvr>
                                        <p:cTn id="21" dur="1" fill="hold">
                                          <p:stCondLst>
                                            <p:cond delay="0"/>
                                          </p:stCondLst>
                                        </p:cTn>
                                        <p:tgtEl>
                                          <p:spTgt spid="35"/>
                                        </p:tgtEl>
                                        <p:attrNameLst>
                                          <p:attrName>style.visibility</p:attrName>
                                        </p:attrNameLst>
                                      </p:cBhvr>
                                      <p:to>
                                        <p:strVal val="visible"/>
                                      </p:to>
                                    </p:set>
                                    <p:animEffect transition="in" filter="slide(fromLeft)">
                                      <p:cBhvr>
                                        <p:cTn id="22" dur="500"/>
                                        <p:tgtEl>
                                          <p:spTgt spid="35"/>
                                        </p:tgtEl>
                                      </p:cBhvr>
                                    </p:animEffect>
                                  </p:childTnLst>
                                </p:cTn>
                              </p:par>
                            </p:childTnLst>
                          </p:cTn>
                        </p:par>
                        <p:par>
                          <p:cTn id="23" fill="hold">
                            <p:stCondLst>
                              <p:cond delay="7000"/>
                            </p:stCondLst>
                            <p:childTnLst>
                              <p:par>
                                <p:cTn id="24" presetID="12" presetClass="entr" presetSubtype="8" fill="hold" grpId="0" nodeType="afterEffect">
                                  <p:stCondLst>
                                    <p:cond delay="1000"/>
                                  </p:stCondLst>
                                  <p:childTnLst>
                                    <p:set>
                                      <p:cBhvr>
                                        <p:cTn id="25" dur="1" fill="hold">
                                          <p:stCondLst>
                                            <p:cond delay="0"/>
                                          </p:stCondLst>
                                        </p:cTn>
                                        <p:tgtEl>
                                          <p:spTgt spid="36"/>
                                        </p:tgtEl>
                                        <p:attrNameLst>
                                          <p:attrName>style.visibility</p:attrName>
                                        </p:attrNameLst>
                                      </p:cBhvr>
                                      <p:to>
                                        <p:strVal val="visible"/>
                                      </p:to>
                                    </p:set>
                                    <p:animEffect transition="in" filter="slide(fromLeft)">
                                      <p:cBhvr>
                                        <p:cTn id="26" dur="500"/>
                                        <p:tgtEl>
                                          <p:spTgt spid="36"/>
                                        </p:tgtEl>
                                      </p:cBhvr>
                                    </p:animEffect>
                                  </p:childTnLst>
                                </p:cTn>
                              </p:par>
                            </p:childTnLst>
                          </p:cTn>
                        </p:par>
                        <p:par>
                          <p:cTn id="27" fill="hold">
                            <p:stCondLst>
                              <p:cond delay="8500"/>
                            </p:stCondLst>
                            <p:childTnLst>
                              <p:par>
                                <p:cTn id="28" presetID="12" presetClass="entr" presetSubtype="8" fill="hold" grpId="0" nodeType="afterEffect">
                                  <p:stCondLst>
                                    <p:cond delay="1000"/>
                                  </p:stCondLst>
                                  <p:childTnLst>
                                    <p:set>
                                      <p:cBhvr>
                                        <p:cTn id="29" dur="1" fill="hold">
                                          <p:stCondLst>
                                            <p:cond delay="0"/>
                                          </p:stCondLst>
                                        </p:cTn>
                                        <p:tgtEl>
                                          <p:spTgt spid="37"/>
                                        </p:tgtEl>
                                        <p:attrNameLst>
                                          <p:attrName>style.visibility</p:attrName>
                                        </p:attrNameLst>
                                      </p:cBhvr>
                                      <p:to>
                                        <p:strVal val="visible"/>
                                      </p:to>
                                    </p:set>
                                    <p:animEffect transition="in" filter="slide(fromLeft)">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stretch>
            <a:fillRect/>
          </a:stretch>
        </p:blipFill>
        <p:spPr>
          <a:xfrm>
            <a:off x="-252536" y="764704"/>
            <a:ext cx="2697832" cy="2697832"/>
          </a:xfrm>
          <a:prstGeom prst="rect">
            <a:avLst/>
          </a:prstGeom>
        </p:spPr>
      </p:pic>
      <p:sp>
        <p:nvSpPr>
          <p:cNvPr id="9" name="TextBox 8"/>
          <p:cNvSpPr txBox="1"/>
          <p:nvPr/>
        </p:nvSpPr>
        <p:spPr>
          <a:xfrm>
            <a:off x="2555776" y="1916832"/>
            <a:ext cx="4320480" cy="1015663"/>
          </a:xfrm>
          <a:prstGeom prst="rect">
            <a:avLst/>
          </a:prstGeom>
          <a:noFill/>
        </p:spPr>
        <p:txBody>
          <a:bodyPr wrap="square" rtlCol="0">
            <a:spAutoFit/>
          </a:bodyPr>
          <a:lstStyle/>
          <a:p>
            <a:pPr marL="457200" indent="-457200"/>
            <a:r>
              <a:rPr lang="en-US" sz="2000" dirty="0"/>
              <a:t>Q. 	</a:t>
            </a:r>
            <a:r>
              <a:rPr lang="en-IN" sz="2000" dirty="0"/>
              <a:t>As per ‘Theory of Firm’, which of the following is the primary aim of an organization?</a:t>
            </a:r>
          </a:p>
        </p:txBody>
      </p:sp>
      <p:sp>
        <p:nvSpPr>
          <p:cNvPr id="10" name="Rounded Rectangular Callout 9"/>
          <p:cNvSpPr/>
          <p:nvPr/>
        </p:nvSpPr>
        <p:spPr>
          <a:xfrm>
            <a:off x="107688" y="5157192"/>
            <a:ext cx="1656000" cy="1512168"/>
          </a:xfrm>
          <a:prstGeom prst="wedgeRoundRectCallout">
            <a:avLst>
              <a:gd name="adj1" fmla="val 93672"/>
              <a:gd name="adj2" fmla="val -37508"/>
              <a:gd name="adj3" fmla="val 16667"/>
            </a:avLst>
          </a:prstGeom>
          <a:solidFill>
            <a:srgbClr val="FF0066"/>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Click on the radio button to select the correct answer!</a:t>
            </a:r>
          </a:p>
        </p:txBody>
      </p:sp>
      <p:pic>
        <p:nvPicPr>
          <p:cNvPr id="19" name="Picture 18">
            <a:hlinkClick r:id="rId11" action="ppaction://hlinksldjump"/>
          </p:cNvPr>
          <p:cNvPicPr>
            <a:picLocks noChangeAspect="1"/>
          </p:cNvPicPr>
          <p:nvPr/>
        </p:nvPicPr>
        <p:blipFill>
          <a:blip r:embed="rId12" cstate="email">
            <a:clrChange>
              <a:clrFrom>
                <a:srgbClr val="FFFFFF"/>
              </a:clrFrom>
              <a:clrTo>
                <a:srgbClr val="FFFFFF">
                  <a:alpha val="0"/>
                </a:srgbClr>
              </a:clrTo>
            </a:clrChange>
          </a:blip>
          <a:stretch>
            <a:fillRect/>
          </a:stretch>
        </p:blipFill>
        <p:spPr>
          <a:xfrm>
            <a:off x="2556098" y="3104621"/>
            <a:ext cx="4248150" cy="542925"/>
          </a:xfrm>
          <a:prstGeom prst="rect">
            <a:avLst/>
          </a:prstGeom>
        </p:spPr>
      </p:pic>
      <p:pic>
        <p:nvPicPr>
          <p:cNvPr id="20" name="Picture 19">
            <a:hlinkClick r:id="rId11" action="ppaction://hlinksldjump"/>
          </p:cNvPr>
          <p:cNvPicPr>
            <a:picLocks noChangeAspect="1"/>
          </p:cNvPicPr>
          <p:nvPr/>
        </p:nvPicPr>
        <p:blipFill>
          <a:blip r:embed="rId13" cstate="email">
            <a:clrChange>
              <a:clrFrom>
                <a:srgbClr val="FFFFFF"/>
              </a:clrFrom>
              <a:clrTo>
                <a:srgbClr val="FFFFFF">
                  <a:alpha val="0"/>
                </a:srgbClr>
              </a:clrTo>
            </a:clrChange>
          </a:blip>
          <a:stretch>
            <a:fillRect/>
          </a:stretch>
        </p:blipFill>
        <p:spPr>
          <a:xfrm>
            <a:off x="2555776" y="3669144"/>
            <a:ext cx="4248150" cy="542925"/>
          </a:xfrm>
          <a:prstGeom prst="rect">
            <a:avLst/>
          </a:prstGeom>
        </p:spPr>
      </p:pic>
      <p:pic>
        <p:nvPicPr>
          <p:cNvPr id="21" name="Picture 20">
            <a:hlinkClick r:id="rId11" action="ppaction://hlinksldjump"/>
          </p:cNvPr>
          <p:cNvPicPr>
            <a:picLocks noChangeAspect="1"/>
          </p:cNvPicPr>
          <p:nvPr/>
        </p:nvPicPr>
        <p:blipFill>
          <a:blip r:embed="rId14" cstate="email">
            <a:clrChange>
              <a:clrFrom>
                <a:srgbClr val="FFFFFF"/>
              </a:clrFrom>
              <a:clrTo>
                <a:srgbClr val="FFFFFF">
                  <a:alpha val="0"/>
                </a:srgbClr>
              </a:clrTo>
            </a:clrChange>
          </a:blip>
          <a:stretch>
            <a:fillRect/>
          </a:stretch>
        </p:blipFill>
        <p:spPr>
          <a:xfrm>
            <a:off x="2555776" y="4225973"/>
            <a:ext cx="4248150" cy="542925"/>
          </a:xfrm>
          <a:prstGeom prst="rect">
            <a:avLst/>
          </a:prstGeom>
        </p:spPr>
      </p:pic>
      <p:pic>
        <p:nvPicPr>
          <p:cNvPr id="22" name="Picture 21">
            <a:hlinkClick r:id="rId15" action="ppaction://hlinksldjump"/>
          </p:cNvPr>
          <p:cNvPicPr>
            <a:picLocks noChangeAspect="1"/>
          </p:cNvPicPr>
          <p:nvPr/>
        </p:nvPicPr>
        <p:blipFill>
          <a:blip r:embed="rId16" cstate="email">
            <a:clrChange>
              <a:clrFrom>
                <a:srgbClr val="FFFFFF"/>
              </a:clrFrom>
              <a:clrTo>
                <a:srgbClr val="FFFFFF">
                  <a:alpha val="0"/>
                </a:srgbClr>
              </a:clrTo>
            </a:clrChange>
          </a:blip>
          <a:stretch>
            <a:fillRect/>
          </a:stretch>
        </p:blipFill>
        <p:spPr>
          <a:xfrm>
            <a:off x="2555776" y="4791646"/>
            <a:ext cx="4248150" cy="542925"/>
          </a:xfrm>
          <a:prstGeom prst="rect">
            <a:avLst/>
          </a:prstGeom>
        </p:spPr>
      </p:pic>
      <p:sp>
        <p:nvSpPr>
          <p:cNvPr id="15" name="TextBox 14"/>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94661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par>
                          <p:cTn id="39" fill="hold">
                            <p:stCondLst>
                              <p:cond delay="4000"/>
                            </p:stCondLst>
                            <p:childTnLst>
                              <p:par>
                                <p:cTn id="40" presetID="26" presetClass="emph" presetSubtype="0" fill="hold" grpId="1" nodeType="afterEffect">
                                  <p:stCondLst>
                                    <p:cond delay="0"/>
                                  </p:stCondLst>
                                  <p:childTnLst>
                                    <p:animEffect transition="out" filter="fade">
                                      <p:cBhvr>
                                        <p:cTn id="41" dur="500" tmFilter="0, 0; .2, .5; .8, .5; 1, 0"/>
                                        <p:tgtEl>
                                          <p:spTgt spid="10"/>
                                        </p:tgtEl>
                                      </p:cBhvr>
                                    </p:animEffect>
                                    <p:animScale>
                                      <p:cBhvr>
                                        <p:cTn id="4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0"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graysc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grayscl/>
          </a:blip>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grayscl/>
          </a:blip>
          <a:stretch>
            <a:fillRect/>
          </a:stretch>
        </p:blipFill>
        <p:spPr>
          <a:xfrm>
            <a:off x="-252536" y="764704"/>
            <a:ext cx="2697832" cy="2697832"/>
          </a:xfrm>
          <a:prstGeom prst="rect">
            <a:avLst/>
          </a:prstGeom>
        </p:spPr>
      </p:pic>
      <p:sp>
        <p:nvSpPr>
          <p:cNvPr id="9" name="TextBox 8"/>
          <p:cNvSpPr txBox="1"/>
          <p:nvPr/>
        </p:nvSpPr>
        <p:spPr>
          <a:xfrm>
            <a:off x="2555776" y="1916832"/>
            <a:ext cx="4320480" cy="1015663"/>
          </a:xfrm>
          <a:prstGeom prst="rect">
            <a:avLst/>
          </a:prstGeom>
          <a:noFill/>
        </p:spPr>
        <p:txBody>
          <a:bodyPr wrap="square" rtlCol="0">
            <a:spAutoFit/>
          </a:bodyPr>
          <a:lstStyle/>
          <a:p>
            <a:pPr marL="457200" indent="-457200"/>
            <a:r>
              <a:rPr lang="en-US" sz="2000" dirty="0"/>
              <a:t>Q. 	</a:t>
            </a:r>
            <a:r>
              <a:rPr lang="en-IN" sz="2000" dirty="0"/>
              <a:t>As per ‘Theory of Firm’, which of the following is the primary aim of an organization?</a:t>
            </a:r>
          </a:p>
        </p:txBody>
      </p:sp>
      <p:pic>
        <p:nvPicPr>
          <p:cNvPr id="19" name="Picture 18"/>
          <p:cNvPicPr>
            <a:picLocks noChangeAspect="1"/>
          </p:cNvPicPr>
          <p:nvPr/>
        </p:nvPicPr>
        <p:blipFill>
          <a:blip r:embed="rId11" cstate="email">
            <a:clrChange>
              <a:clrFrom>
                <a:srgbClr val="FFFFFF"/>
              </a:clrFrom>
              <a:clrTo>
                <a:srgbClr val="FFFFFF">
                  <a:alpha val="0"/>
                </a:srgbClr>
              </a:clrTo>
            </a:clrChange>
            <a:grayscl/>
          </a:blip>
          <a:stretch>
            <a:fillRect/>
          </a:stretch>
        </p:blipFill>
        <p:spPr>
          <a:xfrm>
            <a:off x="2556098" y="3104621"/>
            <a:ext cx="4248150" cy="542925"/>
          </a:xfrm>
          <a:prstGeom prst="rect">
            <a:avLst/>
          </a:prstGeom>
        </p:spPr>
      </p:pic>
      <p:pic>
        <p:nvPicPr>
          <p:cNvPr id="20" name="Picture 19"/>
          <p:cNvPicPr>
            <a:picLocks noChangeAspect="1"/>
          </p:cNvPicPr>
          <p:nvPr/>
        </p:nvPicPr>
        <p:blipFill>
          <a:blip r:embed="rId12" cstate="email">
            <a:clrChange>
              <a:clrFrom>
                <a:srgbClr val="FFFFFF"/>
              </a:clrFrom>
              <a:clrTo>
                <a:srgbClr val="FFFFFF">
                  <a:alpha val="0"/>
                </a:srgbClr>
              </a:clrTo>
            </a:clrChange>
            <a:grayscl/>
          </a:blip>
          <a:stretch>
            <a:fillRect/>
          </a:stretch>
        </p:blipFill>
        <p:spPr>
          <a:xfrm>
            <a:off x="2555776" y="3669144"/>
            <a:ext cx="4248150" cy="542925"/>
          </a:xfrm>
          <a:prstGeom prst="rect">
            <a:avLst/>
          </a:prstGeom>
        </p:spPr>
      </p:pic>
      <p:pic>
        <p:nvPicPr>
          <p:cNvPr id="21" name="Picture 20"/>
          <p:cNvPicPr>
            <a:picLocks noChangeAspect="1"/>
          </p:cNvPicPr>
          <p:nvPr/>
        </p:nvPicPr>
        <p:blipFill>
          <a:blip r:embed="rId13" cstate="email">
            <a:clrChange>
              <a:clrFrom>
                <a:srgbClr val="FFFFFF"/>
              </a:clrFrom>
              <a:clrTo>
                <a:srgbClr val="FFFFFF">
                  <a:alpha val="0"/>
                </a:srgbClr>
              </a:clrTo>
            </a:clrChange>
            <a:grayscl/>
          </a:blip>
          <a:stretch>
            <a:fillRect/>
          </a:stretch>
        </p:blipFill>
        <p:spPr>
          <a:xfrm>
            <a:off x="2555776" y="4225973"/>
            <a:ext cx="4248150" cy="542925"/>
          </a:xfrm>
          <a:prstGeom prst="rect">
            <a:avLst/>
          </a:prstGeom>
        </p:spPr>
      </p:pic>
      <p:pic>
        <p:nvPicPr>
          <p:cNvPr id="22" name="Picture 21"/>
          <p:cNvPicPr>
            <a:picLocks noChangeAspect="1"/>
          </p:cNvPicPr>
          <p:nvPr/>
        </p:nvPicPr>
        <p:blipFill>
          <a:blip r:embed="rId14" cstate="email">
            <a:clrChange>
              <a:clrFrom>
                <a:srgbClr val="FFFFFF"/>
              </a:clrFrom>
              <a:clrTo>
                <a:srgbClr val="FFFFFF">
                  <a:alpha val="0"/>
                </a:srgbClr>
              </a:clrTo>
            </a:clrChange>
            <a:grayscl/>
          </a:blip>
          <a:stretch>
            <a:fillRect/>
          </a:stretch>
        </p:blipFill>
        <p:spPr>
          <a:xfrm>
            <a:off x="2555776" y="4791646"/>
            <a:ext cx="4248150" cy="542925"/>
          </a:xfrm>
          <a:prstGeom prst="rect">
            <a:avLst/>
          </a:prstGeom>
        </p:spPr>
      </p:pic>
      <p:grpSp>
        <p:nvGrpSpPr>
          <p:cNvPr id="15" name="Group 26"/>
          <p:cNvGrpSpPr/>
          <p:nvPr/>
        </p:nvGrpSpPr>
        <p:grpSpPr>
          <a:xfrm>
            <a:off x="1917853" y="1879166"/>
            <a:ext cx="5561558" cy="3233378"/>
            <a:chOff x="1949860" y="2395675"/>
            <a:chExt cx="5561558" cy="3233378"/>
          </a:xfrm>
        </p:grpSpPr>
        <p:grpSp>
          <p:nvGrpSpPr>
            <p:cNvPr id="16" name="Gruppieren 20"/>
            <p:cNvGrpSpPr/>
            <p:nvPr/>
          </p:nvGrpSpPr>
          <p:grpSpPr>
            <a:xfrm rot="383809">
              <a:off x="1949860" y="2395675"/>
              <a:ext cx="5561558" cy="3233378"/>
              <a:chOff x="4554586" y="-876636"/>
              <a:chExt cx="10548014" cy="3999128"/>
            </a:xfrm>
          </p:grpSpPr>
          <p:sp>
            <p:nvSpPr>
              <p:cNvPr id="18" name="Rechteck 21"/>
              <p:cNvSpPr/>
              <p:nvPr/>
            </p:nvSpPr>
            <p:spPr bwMode="auto">
              <a:xfrm>
                <a:off x="5422221" y="-788986"/>
                <a:ext cx="9680379" cy="3911478"/>
              </a:xfrm>
              <a:prstGeom prst="rect">
                <a:avLst/>
              </a:prstGeom>
              <a:gradFill flip="none" rotWithShape="1">
                <a:gsLst>
                  <a:gs pos="0">
                    <a:srgbClr val="FF0066">
                      <a:shade val="30000"/>
                      <a:satMod val="115000"/>
                    </a:srgbClr>
                  </a:gs>
                  <a:gs pos="50000">
                    <a:srgbClr val="FF0066">
                      <a:shade val="67500"/>
                      <a:satMod val="115000"/>
                    </a:srgbClr>
                  </a:gs>
                  <a:gs pos="100000">
                    <a:srgbClr val="FF0066">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400" b="1" dirty="0">
                    <a:solidFill>
                      <a:schemeClr val="bg1"/>
                    </a:solidFill>
                    <a:cs typeface="MV Boli" pitchFamily="2" charset="0"/>
                  </a:rPr>
                  <a:t>Good! That's Right!</a:t>
                </a:r>
              </a:p>
              <a:p>
                <a:pPr>
                  <a:spcAft>
                    <a:spcPts val="1200"/>
                  </a:spcAft>
                </a:pPr>
                <a:endParaRPr lang="en-IN" sz="2000" b="1" dirty="0">
                  <a:solidFill>
                    <a:srgbClr val="FFFF00"/>
                  </a:solidFill>
                  <a:cs typeface="MV Boli" pitchFamily="2" charset="0"/>
                </a:endParaRPr>
              </a:p>
              <a:p>
                <a:pPr>
                  <a:spcAft>
                    <a:spcPts val="1200"/>
                  </a:spcAft>
                </a:pPr>
                <a:endParaRPr lang="en-IN" sz="2000" b="1" dirty="0">
                  <a:solidFill>
                    <a:srgbClr val="FFFF00"/>
                  </a:solidFill>
                  <a:cs typeface="MV Boli" pitchFamily="2" charset="0"/>
                </a:endParaRPr>
              </a:p>
              <a:p>
                <a:pPr>
                  <a:spcAft>
                    <a:spcPts val="1200"/>
                  </a:spcAft>
                </a:pPr>
                <a:r>
                  <a:rPr lang="en-IN" sz="2000" b="1" dirty="0">
                    <a:solidFill>
                      <a:srgbClr val="FFFF00"/>
                    </a:solidFill>
                    <a:cs typeface="MV Boli" pitchFamily="2" charset="0"/>
                  </a:rPr>
                  <a:t>Correct Answer:</a:t>
                </a:r>
              </a:p>
              <a:p>
                <a:pPr>
                  <a:spcAft>
                    <a:spcPts val="1200"/>
                  </a:spcAft>
                </a:pPr>
                <a:r>
                  <a:rPr lang="en-IN" sz="2000" b="1" dirty="0">
                    <a:solidFill>
                      <a:srgbClr val="FFFF00"/>
                    </a:solidFill>
                    <a:cs typeface="MV Boli" pitchFamily="2" charset="0"/>
                  </a:rPr>
                  <a:t>‘Theory of Firm’ states that the primary aim of an organization is to maximize wealth.</a:t>
                </a:r>
                <a:endParaRPr lang="en-US" sz="2000" b="1" dirty="0">
                  <a:solidFill>
                    <a:srgbClr val="FFFF00"/>
                  </a:solidFill>
                  <a:cs typeface="MV Boli" pitchFamily="2" charset="0"/>
                </a:endParaRPr>
              </a:p>
            </p:txBody>
          </p:sp>
          <p:pic>
            <p:nvPicPr>
              <p:cNvPr id="23" name="Picture 5" descr="Tessafilm_4"/>
              <p:cNvPicPr>
                <a:picLocks noChangeAspect="1" noChangeArrowheads="1"/>
              </p:cNvPicPr>
              <p:nvPr/>
            </p:nvPicPr>
            <p:blipFill>
              <a:blip r:embed="rId15" cstate="email"/>
              <a:srcRect/>
              <a:stretch>
                <a:fillRect/>
              </a:stretch>
            </p:blipFill>
            <p:spPr bwMode="gray">
              <a:xfrm rot="20222041">
                <a:off x="4554586" y="-876636"/>
                <a:ext cx="2229622" cy="525902"/>
              </a:xfrm>
              <a:prstGeom prst="rect">
                <a:avLst/>
              </a:prstGeom>
              <a:noFill/>
            </p:spPr>
          </p:pic>
        </p:grpSp>
        <p:pic>
          <p:nvPicPr>
            <p:cNvPr id="17" name="Picture 16" descr="smile_1.png"/>
            <p:cNvPicPr>
              <a:picLocks noChangeAspect="1"/>
            </p:cNvPicPr>
            <p:nvPr/>
          </p:nvPicPr>
          <p:blipFill>
            <a:blip r:embed="rId16" cstate="print"/>
            <a:stretch>
              <a:fillRect/>
            </a:stretch>
          </p:blipFill>
          <p:spPr>
            <a:xfrm rot="516846">
              <a:off x="6088597" y="3031673"/>
              <a:ext cx="1404000" cy="1404000"/>
            </a:xfrm>
            <a:prstGeom prst="rect">
              <a:avLst/>
            </a:prstGeom>
          </p:spPr>
        </p:pic>
      </p:grpSp>
      <p:sp>
        <p:nvSpPr>
          <p:cNvPr id="24" name="Right Arrow 23">
            <a:hlinkClick r:id="rId17" action="ppaction://hlinksldjump"/>
          </p:cNvPr>
          <p:cNvSpPr/>
          <p:nvPr/>
        </p:nvSpPr>
        <p:spPr>
          <a:xfrm rot="21069979">
            <a:off x="372235" y="5013186"/>
            <a:ext cx="2952328" cy="1800200"/>
          </a:xfrm>
          <a:prstGeom prst="rightArrow">
            <a:avLst/>
          </a:prstGeom>
          <a:solidFill>
            <a:srgbClr val="82C836"/>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Click here to </a:t>
            </a:r>
          </a:p>
          <a:p>
            <a:pPr algn="ctr"/>
            <a:r>
              <a:rPr lang="en-US" sz="2000" dirty="0">
                <a:solidFill>
                  <a:schemeClr val="tx1"/>
                </a:solidFill>
              </a:rPr>
              <a:t>continue!</a:t>
            </a:r>
            <a:endParaRPr lang="en-IN" sz="2000" dirty="0">
              <a:solidFill>
                <a:schemeClr val="tx1"/>
              </a:solidFill>
            </a:endParaRPr>
          </a:p>
        </p:txBody>
      </p:sp>
      <p:sp>
        <p:nvSpPr>
          <p:cNvPr id="25" name="Rectangle 24"/>
          <p:cNvSpPr/>
          <p:nvPr/>
        </p:nvSpPr>
        <p:spPr>
          <a:xfrm>
            <a:off x="0" y="3717032"/>
            <a:ext cx="683568" cy="3140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25132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1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slide(fromLeft)">
                                      <p:cBhvr>
                                        <p:cTn id="11" dur="500"/>
                                        <p:tgtEl>
                                          <p:spTgt spid="24"/>
                                        </p:tgtEl>
                                      </p:cBhvr>
                                    </p:animEffect>
                                  </p:childTnLst>
                                </p:cTn>
                              </p:par>
                            </p:childTnLst>
                          </p:cTn>
                        </p:par>
                        <p:par>
                          <p:cTn id="12" fill="hold">
                            <p:stCondLst>
                              <p:cond delay="1500"/>
                            </p:stCondLst>
                            <p:childTnLst>
                              <p:par>
                                <p:cTn id="13" presetID="26" presetClass="emph" presetSubtype="0" fill="hold" grpId="1" nodeType="afterEffect">
                                  <p:stCondLst>
                                    <p:cond delay="0"/>
                                  </p:stCondLst>
                                  <p:childTnLst>
                                    <p:animEffect transition="out" filter="fade">
                                      <p:cBhvr>
                                        <p:cTn id="14" dur="500" tmFilter="0, 0; .2, .5; .8, .5; 1, 0"/>
                                        <p:tgtEl>
                                          <p:spTgt spid="24"/>
                                        </p:tgtEl>
                                      </p:cBhvr>
                                    </p:animEffect>
                                    <p:animScale>
                                      <p:cBhvr>
                                        <p:cTn id="15"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graysc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grayscl/>
          </a:blip>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grayscl/>
          </a:blip>
          <a:stretch>
            <a:fillRect/>
          </a:stretch>
        </p:blipFill>
        <p:spPr>
          <a:xfrm>
            <a:off x="-252536" y="764704"/>
            <a:ext cx="2697832" cy="2697832"/>
          </a:xfrm>
          <a:prstGeom prst="rect">
            <a:avLst/>
          </a:prstGeom>
        </p:spPr>
      </p:pic>
      <p:sp>
        <p:nvSpPr>
          <p:cNvPr id="9" name="TextBox 8"/>
          <p:cNvSpPr txBox="1"/>
          <p:nvPr/>
        </p:nvSpPr>
        <p:spPr>
          <a:xfrm>
            <a:off x="2555776" y="1916832"/>
            <a:ext cx="4320480" cy="1015663"/>
          </a:xfrm>
          <a:prstGeom prst="rect">
            <a:avLst/>
          </a:prstGeom>
          <a:noFill/>
        </p:spPr>
        <p:txBody>
          <a:bodyPr wrap="square" rtlCol="0">
            <a:spAutoFit/>
          </a:bodyPr>
          <a:lstStyle/>
          <a:p>
            <a:pPr marL="457200" indent="-457200"/>
            <a:r>
              <a:rPr lang="en-US" sz="2000" dirty="0"/>
              <a:t>Q. 	</a:t>
            </a:r>
            <a:r>
              <a:rPr lang="en-IN" sz="2000" dirty="0"/>
              <a:t>As per ‘Theory of Firm’, which of the following is the primary aim of an organization?</a:t>
            </a:r>
          </a:p>
        </p:txBody>
      </p:sp>
      <p:pic>
        <p:nvPicPr>
          <p:cNvPr id="19" name="Picture 18"/>
          <p:cNvPicPr>
            <a:picLocks noChangeAspect="1"/>
          </p:cNvPicPr>
          <p:nvPr/>
        </p:nvPicPr>
        <p:blipFill>
          <a:blip r:embed="rId11" cstate="email">
            <a:clrChange>
              <a:clrFrom>
                <a:srgbClr val="FFFFFF"/>
              </a:clrFrom>
              <a:clrTo>
                <a:srgbClr val="FFFFFF">
                  <a:alpha val="0"/>
                </a:srgbClr>
              </a:clrTo>
            </a:clrChange>
            <a:grayscl/>
          </a:blip>
          <a:stretch>
            <a:fillRect/>
          </a:stretch>
        </p:blipFill>
        <p:spPr>
          <a:xfrm>
            <a:off x="2556098" y="3104621"/>
            <a:ext cx="4248150" cy="542925"/>
          </a:xfrm>
          <a:prstGeom prst="rect">
            <a:avLst/>
          </a:prstGeom>
        </p:spPr>
      </p:pic>
      <p:pic>
        <p:nvPicPr>
          <p:cNvPr id="20" name="Picture 19"/>
          <p:cNvPicPr>
            <a:picLocks noChangeAspect="1"/>
          </p:cNvPicPr>
          <p:nvPr/>
        </p:nvPicPr>
        <p:blipFill>
          <a:blip r:embed="rId12" cstate="email">
            <a:clrChange>
              <a:clrFrom>
                <a:srgbClr val="FFFFFF"/>
              </a:clrFrom>
              <a:clrTo>
                <a:srgbClr val="FFFFFF">
                  <a:alpha val="0"/>
                </a:srgbClr>
              </a:clrTo>
            </a:clrChange>
            <a:grayscl/>
          </a:blip>
          <a:stretch>
            <a:fillRect/>
          </a:stretch>
        </p:blipFill>
        <p:spPr>
          <a:xfrm>
            <a:off x="2555776" y="3669144"/>
            <a:ext cx="4248150" cy="542925"/>
          </a:xfrm>
          <a:prstGeom prst="rect">
            <a:avLst/>
          </a:prstGeom>
        </p:spPr>
      </p:pic>
      <p:pic>
        <p:nvPicPr>
          <p:cNvPr id="21" name="Picture 20"/>
          <p:cNvPicPr>
            <a:picLocks noChangeAspect="1"/>
          </p:cNvPicPr>
          <p:nvPr/>
        </p:nvPicPr>
        <p:blipFill>
          <a:blip r:embed="rId13" cstate="email">
            <a:clrChange>
              <a:clrFrom>
                <a:srgbClr val="FFFFFF"/>
              </a:clrFrom>
              <a:clrTo>
                <a:srgbClr val="FFFFFF">
                  <a:alpha val="0"/>
                </a:srgbClr>
              </a:clrTo>
            </a:clrChange>
            <a:grayscl/>
          </a:blip>
          <a:stretch>
            <a:fillRect/>
          </a:stretch>
        </p:blipFill>
        <p:spPr>
          <a:xfrm>
            <a:off x="2555776" y="4225973"/>
            <a:ext cx="4248150" cy="542925"/>
          </a:xfrm>
          <a:prstGeom prst="rect">
            <a:avLst/>
          </a:prstGeom>
        </p:spPr>
      </p:pic>
      <p:pic>
        <p:nvPicPr>
          <p:cNvPr id="22" name="Picture 21"/>
          <p:cNvPicPr>
            <a:picLocks noChangeAspect="1"/>
          </p:cNvPicPr>
          <p:nvPr/>
        </p:nvPicPr>
        <p:blipFill>
          <a:blip r:embed="rId14" cstate="email">
            <a:clrChange>
              <a:clrFrom>
                <a:srgbClr val="FFFFFF"/>
              </a:clrFrom>
              <a:clrTo>
                <a:srgbClr val="FFFFFF">
                  <a:alpha val="0"/>
                </a:srgbClr>
              </a:clrTo>
            </a:clrChange>
            <a:grayscl/>
          </a:blip>
          <a:stretch>
            <a:fillRect/>
          </a:stretch>
        </p:blipFill>
        <p:spPr>
          <a:xfrm>
            <a:off x="2555776" y="4791646"/>
            <a:ext cx="4248150" cy="542925"/>
          </a:xfrm>
          <a:prstGeom prst="rect">
            <a:avLst/>
          </a:prstGeom>
        </p:spPr>
      </p:pic>
      <p:grpSp>
        <p:nvGrpSpPr>
          <p:cNvPr id="14" name="Group 27"/>
          <p:cNvGrpSpPr/>
          <p:nvPr/>
        </p:nvGrpSpPr>
        <p:grpSpPr>
          <a:xfrm>
            <a:off x="1910291" y="1880521"/>
            <a:ext cx="5593361" cy="3367345"/>
            <a:chOff x="1910291" y="2395896"/>
            <a:chExt cx="5593361" cy="3367345"/>
          </a:xfrm>
        </p:grpSpPr>
        <p:grpSp>
          <p:nvGrpSpPr>
            <p:cNvPr id="15" name="Gruppieren 20"/>
            <p:cNvGrpSpPr/>
            <p:nvPr/>
          </p:nvGrpSpPr>
          <p:grpSpPr>
            <a:xfrm rot="383809">
              <a:off x="1910291" y="2395896"/>
              <a:ext cx="5593361" cy="3367345"/>
              <a:chOff x="4494019" y="-873620"/>
              <a:chExt cx="10608337" cy="4164824"/>
            </a:xfrm>
          </p:grpSpPr>
          <p:sp>
            <p:nvSpPr>
              <p:cNvPr id="17" name="Rechteck 21"/>
              <p:cNvSpPr/>
              <p:nvPr/>
            </p:nvSpPr>
            <p:spPr bwMode="auto">
              <a:xfrm>
                <a:off x="5421985" y="-790381"/>
                <a:ext cx="9680371" cy="4081585"/>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400" b="1" dirty="0">
                    <a:solidFill>
                      <a:schemeClr val="bg1"/>
                    </a:solidFill>
                    <a:cs typeface="MV Boli" pitchFamily="2" charset="0"/>
                  </a:rPr>
                  <a:t>That's Not Quite Right!</a:t>
                </a:r>
              </a:p>
              <a:p>
                <a:pPr>
                  <a:spcAft>
                    <a:spcPts val="1200"/>
                  </a:spcAft>
                </a:pPr>
                <a:endParaRPr lang="en-IN" sz="2000" b="1" dirty="0">
                  <a:solidFill>
                    <a:srgbClr val="FFFF00"/>
                  </a:solidFill>
                  <a:cs typeface="MV Boli" pitchFamily="2" charset="0"/>
                </a:endParaRPr>
              </a:p>
              <a:p>
                <a:pPr>
                  <a:spcAft>
                    <a:spcPts val="1200"/>
                  </a:spcAft>
                </a:pPr>
                <a:endParaRPr lang="en-IN" sz="2000" b="1" dirty="0">
                  <a:solidFill>
                    <a:srgbClr val="FFFF00"/>
                  </a:solidFill>
                  <a:cs typeface="MV Boli" pitchFamily="2" charset="0"/>
                </a:endParaRPr>
              </a:p>
              <a:p>
                <a:pPr>
                  <a:spcAft>
                    <a:spcPts val="1200"/>
                  </a:spcAft>
                </a:pPr>
                <a:endParaRPr lang="en-IN" sz="2000" b="1" dirty="0">
                  <a:solidFill>
                    <a:srgbClr val="FFFF00"/>
                  </a:solidFill>
                  <a:cs typeface="MV Boli" pitchFamily="2" charset="0"/>
                </a:endParaRPr>
              </a:p>
              <a:p>
                <a:pPr>
                  <a:spcAft>
                    <a:spcPts val="1200"/>
                  </a:spcAft>
                </a:pPr>
                <a:r>
                  <a:rPr lang="en-IN" sz="2000" b="1" dirty="0">
                    <a:solidFill>
                      <a:srgbClr val="FFFF00"/>
                    </a:solidFill>
                    <a:cs typeface="MV Boli" pitchFamily="2" charset="0"/>
                  </a:rPr>
                  <a:t>‘Theory of Firm’ states that the primary aim of an organization is to maximize wealth.</a:t>
                </a:r>
                <a:endParaRPr lang="en-US" sz="2000" b="1" dirty="0">
                  <a:solidFill>
                    <a:srgbClr val="FFFF00"/>
                  </a:solidFill>
                  <a:cs typeface="MV Boli" pitchFamily="2" charset="0"/>
                </a:endParaRPr>
              </a:p>
            </p:txBody>
          </p:sp>
          <p:pic>
            <p:nvPicPr>
              <p:cNvPr id="18" name="Picture 5" descr="Tessafilm_4"/>
              <p:cNvPicPr>
                <a:picLocks noChangeAspect="1" noChangeArrowheads="1"/>
              </p:cNvPicPr>
              <p:nvPr/>
            </p:nvPicPr>
            <p:blipFill>
              <a:blip r:embed="rId15" cstate="email"/>
              <a:srcRect/>
              <a:stretch>
                <a:fillRect/>
              </a:stretch>
            </p:blipFill>
            <p:spPr bwMode="gray">
              <a:xfrm rot="20222041">
                <a:off x="4494019" y="-873620"/>
                <a:ext cx="2229621" cy="525903"/>
              </a:xfrm>
              <a:prstGeom prst="rect">
                <a:avLst/>
              </a:prstGeom>
              <a:noFill/>
            </p:spPr>
          </p:pic>
        </p:grpSp>
        <p:pic>
          <p:nvPicPr>
            <p:cNvPr id="16" name="Picture 15" descr="sad.png"/>
            <p:cNvPicPr>
              <a:picLocks noChangeAspect="1"/>
            </p:cNvPicPr>
            <p:nvPr/>
          </p:nvPicPr>
          <p:blipFill>
            <a:blip r:embed="rId16" cstate="print"/>
            <a:stretch>
              <a:fillRect/>
            </a:stretch>
          </p:blipFill>
          <p:spPr>
            <a:xfrm rot="484014">
              <a:off x="5959709" y="2955820"/>
              <a:ext cx="1404000" cy="1404000"/>
            </a:xfrm>
            <a:prstGeom prst="rect">
              <a:avLst/>
            </a:prstGeom>
          </p:spPr>
        </p:pic>
      </p:grpSp>
      <p:sp>
        <p:nvSpPr>
          <p:cNvPr id="25" name="Right Arrow 24">
            <a:hlinkClick r:id="rId17" action="ppaction://hlinksldjump"/>
          </p:cNvPr>
          <p:cNvSpPr/>
          <p:nvPr/>
        </p:nvSpPr>
        <p:spPr>
          <a:xfrm rot="21069979">
            <a:off x="372235" y="5013186"/>
            <a:ext cx="2952328" cy="1800200"/>
          </a:xfrm>
          <a:prstGeom prst="rightArrow">
            <a:avLst/>
          </a:prstGeom>
          <a:solidFill>
            <a:srgbClr val="82C836"/>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Click here to </a:t>
            </a:r>
          </a:p>
          <a:p>
            <a:pPr algn="ctr"/>
            <a:r>
              <a:rPr lang="en-US" sz="2000" dirty="0">
                <a:solidFill>
                  <a:schemeClr val="tx1"/>
                </a:solidFill>
              </a:rPr>
              <a:t>continue!</a:t>
            </a:r>
            <a:endParaRPr lang="en-IN" sz="2000" dirty="0">
              <a:solidFill>
                <a:schemeClr val="tx1"/>
              </a:solidFill>
            </a:endParaRPr>
          </a:p>
        </p:txBody>
      </p:sp>
      <p:sp>
        <p:nvSpPr>
          <p:cNvPr id="26" name="Rectangle 25"/>
          <p:cNvSpPr/>
          <p:nvPr/>
        </p:nvSpPr>
        <p:spPr>
          <a:xfrm>
            <a:off x="0" y="3717032"/>
            <a:ext cx="683568" cy="3140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10098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slide(fromLeft)">
                                      <p:cBhvr>
                                        <p:cTn id="11" dur="500"/>
                                        <p:tgtEl>
                                          <p:spTgt spid="25"/>
                                        </p:tgtEl>
                                      </p:cBhvr>
                                    </p:animEffect>
                                  </p:childTnLst>
                                </p:cTn>
                              </p:par>
                            </p:childTnLst>
                          </p:cTn>
                        </p:par>
                        <p:par>
                          <p:cTn id="12" fill="hold">
                            <p:stCondLst>
                              <p:cond delay="1500"/>
                            </p:stCondLst>
                            <p:childTnLst>
                              <p:par>
                                <p:cTn id="13" presetID="26" presetClass="emph" presetSubtype="0" fill="hold" grpId="1" nodeType="afterEffect">
                                  <p:stCondLst>
                                    <p:cond delay="0"/>
                                  </p:stCondLst>
                                  <p:childTnLst>
                                    <p:animEffect transition="out" filter="fade">
                                      <p:cBhvr>
                                        <p:cTn id="14" dur="500" tmFilter="0, 0; .2, .5; .8, .5; 1, 0"/>
                                        <p:tgtEl>
                                          <p:spTgt spid="25"/>
                                        </p:tgtEl>
                                      </p:cBhvr>
                                    </p:animEffect>
                                    <p:animScale>
                                      <p:cBhvr>
                                        <p:cTn id="15"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2247845"/>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69934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Principles of Managerial Economics</a:t>
              </a:r>
              <a:endParaRPr lang="en-IN" sz="3200" dirty="0"/>
            </a:p>
          </p:txBody>
        </p:sp>
      </p:grpSp>
      <p:sp>
        <p:nvSpPr>
          <p:cNvPr id="6" name="TextBox 5"/>
          <p:cNvSpPr txBox="1"/>
          <p:nvPr/>
        </p:nvSpPr>
        <p:spPr>
          <a:xfrm>
            <a:off x="755576" y="1000781"/>
            <a:ext cx="8208912" cy="1015663"/>
          </a:xfrm>
          <a:prstGeom prst="rect">
            <a:avLst/>
          </a:prstGeom>
          <a:noFill/>
        </p:spPr>
        <p:txBody>
          <a:bodyPr wrap="square" rtlCol="0">
            <a:spAutoFit/>
          </a:bodyPr>
          <a:lstStyle/>
          <a:p>
            <a:r>
              <a:rPr lang="en-IN" sz="2000" dirty="0"/>
              <a:t>Economic Principles assist in rational reasoning and defined thinking. They develop logical ability and strength of a manager. Some important principles of managerial economics are:</a:t>
            </a:r>
          </a:p>
        </p:txBody>
      </p:sp>
      <p:pic>
        <p:nvPicPr>
          <p:cNvPr id="8" name="Picture 7"/>
          <p:cNvPicPr>
            <a:picLocks noGrp="1" noSelect="1" noRot="1" noMove="1" noResize="1" noEditPoints="1" noAdjustHandles="1" noChangeArrowheads="1" noChangeShapeType="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101030" y="4346161"/>
            <a:ext cx="9252000" cy="874617"/>
          </a:xfrm>
          <a:prstGeom prst="rect">
            <a:avLst/>
          </a:prstGeom>
          <a:noFill/>
          <a:ln w="9525">
            <a:noFill/>
            <a:miter lim="800000"/>
            <a:headEnd/>
            <a:tailEnd/>
          </a:ln>
        </p:spPr>
      </p:pic>
      <p:sp>
        <p:nvSpPr>
          <p:cNvPr id="9" name="TextBox 8"/>
          <p:cNvSpPr txBox="1"/>
          <p:nvPr/>
        </p:nvSpPr>
        <p:spPr>
          <a:xfrm>
            <a:off x="347840" y="4538164"/>
            <a:ext cx="7457240"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Discounting Principle</a:t>
            </a:r>
          </a:p>
        </p:txBody>
      </p:sp>
      <p:pic>
        <p:nvPicPr>
          <p:cNvPr id="11" name="Picture 5"/>
          <p:cNvPicPr>
            <a:picLocks noGrp="1" noSelect="1" noRot="1" noMove="1" noResize="1" noEditPoints="1" noAdjustHandles="1" noChangeArrowheads="1" noChangeShapeType="1"/>
          </p:cNvPicPr>
          <p:nvPr>
            <p:custDataLst>
              <p:tags r:id="rId3"/>
            </p:custDataLst>
          </p:nvPr>
        </p:nvPicPr>
        <p:blipFill>
          <a:blip r:embed="rId11" cstate="print">
            <a:clrChange>
              <a:clrFrom>
                <a:srgbClr val="FFFFFF"/>
              </a:clrFrom>
              <a:clrTo>
                <a:srgbClr val="FFFFFF">
                  <a:alpha val="0"/>
                </a:srgbClr>
              </a:clrTo>
            </a:clrChange>
          </a:blip>
          <a:srcRect/>
          <a:stretch>
            <a:fillRect/>
          </a:stretch>
        </p:blipFill>
        <p:spPr bwMode="auto">
          <a:xfrm>
            <a:off x="-88454" y="2113532"/>
            <a:ext cx="9232454" cy="863258"/>
          </a:xfrm>
          <a:prstGeom prst="rect">
            <a:avLst/>
          </a:prstGeom>
          <a:noFill/>
          <a:ln w="9525">
            <a:noFill/>
            <a:miter lim="800000"/>
            <a:headEnd/>
            <a:tailEnd/>
          </a:ln>
        </p:spPr>
      </p:pic>
      <p:sp>
        <p:nvSpPr>
          <p:cNvPr id="12" name="TextBox 11"/>
          <p:cNvSpPr txBox="1"/>
          <p:nvPr/>
        </p:nvSpPr>
        <p:spPr>
          <a:xfrm>
            <a:off x="293494" y="2299939"/>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Opportunity Cost Principle</a:t>
            </a:r>
          </a:p>
        </p:txBody>
      </p:sp>
      <p:pic>
        <p:nvPicPr>
          <p:cNvPr id="14" name="Picture 6"/>
          <p:cNvPicPr>
            <a:picLocks noGrp="1" noSelect="1" noRot="1" noMove="1" noResize="1" noEditPoints="1" noAdjustHandles="1" noChangeArrowheads="1" noChangeShapeType="1"/>
          </p:cNvPicPr>
          <p:nvPr>
            <p:custDataLst>
              <p:tags r:id="rId4"/>
            </p:custDataLst>
          </p:nvPr>
        </p:nvPicPr>
        <p:blipFill>
          <a:blip r:embed="rId12" cstate="print">
            <a:clrChange>
              <a:clrFrom>
                <a:srgbClr val="FFFFFF"/>
              </a:clrFrom>
              <a:clrTo>
                <a:srgbClr val="FFFFFF">
                  <a:alpha val="0"/>
                </a:srgbClr>
              </a:clrTo>
            </a:clrChange>
          </a:blip>
          <a:srcRect/>
          <a:stretch>
            <a:fillRect/>
          </a:stretch>
        </p:blipFill>
        <p:spPr bwMode="auto">
          <a:xfrm>
            <a:off x="-108520" y="2800492"/>
            <a:ext cx="9296400" cy="874616"/>
          </a:xfrm>
          <a:prstGeom prst="rect">
            <a:avLst/>
          </a:prstGeom>
          <a:noFill/>
          <a:ln w="9525">
            <a:noFill/>
            <a:miter lim="800000"/>
            <a:headEnd/>
            <a:tailEnd/>
          </a:ln>
        </p:spPr>
      </p:pic>
      <p:sp>
        <p:nvSpPr>
          <p:cNvPr id="15" name="TextBox 14"/>
          <p:cNvSpPr txBox="1"/>
          <p:nvPr/>
        </p:nvSpPr>
        <p:spPr>
          <a:xfrm>
            <a:off x="273269" y="2999765"/>
            <a:ext cx="7539091" cy="461666"/>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Marginal and Incremental Principle</a:t>
            </a:r>
          </a:p>
        </p:txBody>
      </p:sp>
      <p:pic>
        <p:nvPicPr>
          <p:cNvPr id="17" name="Picture 7"/>
          <p:cNvPicPr>
            <a:picLocks noGrp="1" noSelect="1" noRot="1" noMove="1" noResize="1" noEditPoints="1" noAdjustHandles="1" noChangeArrowheads="1" noChangeShapeType="1"/>
          </p:cNvPicPr>
          <p:nvPr>
            <p:custDataLst>
              <p:tags r:id="rId5"/>
            </p:custDataLst>
          </p:nvPr>
        </p:nvPicPr>
        <p:blipFill>
          <a:blip r:embed="rId13" cstate="print">
            <a:clrChange>
              <a:clrFrom>
                <a:srgbClr val="FFFFFF"/>
              </a:clrFrom>
              <a:clrTo>
                <a:srgbClr val="FFFFFF">
                  <a:alpha val="0"/>
                </a:srgbClr>
              </a:clrTo>
            </a:clrChange>
          </a:blip>
          <a:srcRect/>
          <a:stretch>
            <a:fillRect/>
          </a:stretch>
        </p:blipFill>
        <p:spPr bwMode="auto">
          <a:xfrm>
            <a:off x="-110555" y="3573326"/>
            <a:ext cx="9252000" cy="863258"/>
          </a:xfrm>
          <a:prstGeom prst="rect">
            <a:avLst/>
          </a:prstGeom>
          <a:noFill/>
          <a:ln w="9525">
            <a:noFill/>
            <a:miter lim="800000"/>
            <a:headEnd/>
            <a:tailEnd/>
          </a:ln>
        </p:spPr>
      </p:pic>
      <p:sp>
        <p:nvSpPr>
          <p:cNvPr id="18" name="TextBox 17"/>
          <p:cNvSpPr txBox="1"/>
          <p:nvPr/>
        </p:nvSpPr>
        <p:spPr>
          <a:xfrm>
            <a:off x="337859" y="3769716"/>
            <a:ext cx="7449654"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Equi-marginal Principle</a:t>
            </a:r>
          </a:p>
        </p:txBody>
      </p:sp>
      <p:pic>
        <p:nvPicPr>
          <p:cNvPr id="20" name="Picture 9"/>
          <p:cNvPicPr>
            <a:picLocks noGrp="1" noSelect="1" noRot="1" noMove="1" noResize="1" noEditPoints="1" noAdjustHandles="1" noChangeArrowheads="1" noChangeShapeType="1"/>
          </p:cNvPicPr>
          <p:nvPr>
            <p:custDataLst>
              <p:tags r:id="rId6"/>
            </p:custDataLst>
          </p:nvPr>
        </p:nvPicPr>
        <p:blipFill>
          <a:blip r:embed="rId14" cstate="print">
            <a:clrChange>
              <a:clrFrom>
                <a:srgbClr val="FFFFFF"/>
              </a:clrFrom>
              <a:clrTo>
                <a:srgbClr val="FFFFFF">
                  <a:alpha val="0"/>
                </a:srgbClr>
              </a:clrTo>
            </a:clrChange>
          </a:blip>
          <a:srcRect/>
          <a:stretch>
            <a:fillRect/>
          </a:stretch>
        </p:blipFill>
        <p:spPr bwMode="auto">
          <a:xfrm>
            <a:off x="-101030" y="5118993"/>
            <a:ext cx="9252000" cy="851901"/>
          </a:xfrm>
          <a:prstGeom prst="rect">
            <a:avLst/>
          </a:prstGeom>
          <a:noFill/>
          <a:ln w="9525">
            <a:noFill/>
            <a:miter lim="800000"/>
            <a:headEnd/>
            <a:tailEnd/>
          </a:ln>
        </p:spPr>
      </p:pic>
      <p:sp>
        <p:nvSpPr>
          <p:cNvPr id="21" name="TextBox 20"/>
          <p:cNvSpPr txBox="1"/>
          <p:nvPr/>
        </p:nvSpPr>
        <p:spPr>
          <a:xfrm>
            <a:off x="340432" y="5324274"/>
            <a:ext cx="7457240" cy="461664"/>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Time Perspective Principle</a:t>
            </a:r>
          </a:p>
        </p:txBody>
      </p:sp>
      <p:sp>
        <p:nvSpPr>
          <p:cNvPr id="22" name="TextBox 21"/>
          <p:cNvSpPr txBox="1"/>
          <p:nvPr/>
        </p:nvSpPr>
        <p:spPr>
          <a:xfrm>
            <a:off x="755576" y="6125234"/>
            <a:ext cx="8208912" cy="400110"/>
          </a:xfrm>
          <a:prstGeom prst="rect">
            <a:avLst/>
          </a:prstGeom>
          <a:noFill/>
        </p:spPr>
        <p:txBody>
          <a:bodyPr wrap="square" rtlCol="0">
            <a:spAutoFit/>
          </a:bodyPr>
          <a:lstStyle/>
          <a:p>
            <a:r>
              <a:rPr lang="en-IN" sz="2000" dirty="0"/>
              <a:t>Let us look at each in detail.</a:t>
            </a:r>
          </a:p>
        </p:txBody>
      </p:sp>
      <p:sp>
        <p:nvSpPr>
          <p:cNvPr id="23" name="TextBox 22"/>
          <p:cNvSpPr txBox="1">
            <a:spLocks noGrp="1" noSelect="1" noRot="1" noMove="1" noResize="1" noEditPoints="1" noAdjustHandles="1" noChangeArrowheads="1" noChangeShapeType="1" noTextEdit="1"/>
          </p:cNvSpPr>
          <p:nvPr>
            <p:custDataLst>
              <p:tags r:id="rId7"/>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24956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8" fill="hold" nodeType="afterEffect">
                                  <p:stCondLst>
                                    <p:cond delay="4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right)">
                                      <p:cBhvr>
                                        <p:cTn id="12" dur="500"/>
                                        <p:tgtEl>
                                          <p:spTgt spid="11"/>
                                        </p:tgtEl>
                                      </p:cBhvr>
                                    </p:animEffect>
                                  </p:childTnLst>
                                </p:cTn>
                              </p:par>
                              <p:par>
                                <p:cTn id="13" presetID="12" presetClass="entr" presetSubtype="8" fill="hold" grpId="0" nodeType="withEffect">
                                  <p:stCondLst>
                                    <p:cond delay="4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ppt_x</p:attrName>
                                        </p:attrNameLst>
                                      </p:cBhvr>
                                      <p:tavLst>
                                        <p:tav tm="0">
                                          <p:val>
                                            <p:strVal val="#ppt_x-#ppt_w*1.125000"/>
                                          </p:val>
                                        </p:tav>
                                        <p:tav tm="100000">
                                          <p:val>
                                            <p:strVal val="#ppt_x"/>
                                          </p:val>
                                        </p:tav>
                                      </p:tavLst>
                                    </p:anim>
                                    <p:animEffect transition="in" filter="wipe(right)">
                                      <p:cBhvr>
                                        <p:cTn id="16" dur="500"/>
                                        <p:tgtEl>
                                          <p:spTgt spid="12"/>
                                        </p:tgtEl>
                                      </p:cBhvr>
                                    </p:animEffect>
                                  </p:childTnLst>
                                </p:cTn>
                              </p:par>
                            </p:childTnLst>
                          </p:cTn>
                        </p:par>
                        <p:par>
                          <p:cTn id="17" fill="hold">
                            <p:stCondLst>
                              <p:cond delay="5500"/>
                            </p:stCondLst>
                            <p:childTnLst>
                              <p:par>
                                <p:cTn id="18" presetID="12" presetClass="entr" presetSubtype="8" fill="hold" nodeType="afterEffect">
                                  <p:stCondLst>
                                    <p:cond delay="10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p:tgtEl>
                                          <p:spTgt spid="14"/>
                                        </p:tgtEl>
                                        <p:attrNameLst>
                                          <p:attrName>ppt_x</p:attrName>
                                        </p:attrNameLst>
                                      </p:cBhvr>
                                      <p:tavLst>
                                        <p:tav tm="0">
                                          <p:val>
                                            <p:strVal val="#ppt_x-#ppt_w*1.125000"/>
                                          </p:val>
                                        </p:tav>
                                        <p:tav tm="100000">
                                          <p:val>
                                            <p:strVal val="#ppt_x"/>
                                          </p:val>
                                        </p:tav>
                                      </p:tavLst>
                                    </p:anim>
                                    <p:animEffect transition="in" filter="wipe(right)">
                                      <p:cBhvr>
                                        <p:cTn id="21" dur="500"/>
                                        <p:tgtEl>
                                          <p:spTgt spid="14"/>
                                        </p:tgtEl>
                                      </p:cBhvr>
                                    </p:animEffect>
                                  </p:childTnLst>
                                </p:cTn>
                              </p:par>
                              <p:par>
                                <p:cTn id="22" presetID="12" presetClass="entr" presetSubtype="8" fill="hold" grpId="0" nodeType="withEffect">
                                  <p:stCondLst>
                                    <p:cond delay="100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p:tgtEl>
                                          <p:spTgt spid="15"/>
                                        </p:tgtEl>
                                        <p:attrNameLst>
                                          <p:attrName>ppt_x</p:attrName>
                                        </p:attrNameLst>
                                      </p:cBhvr>
                                      <p:tavLst>
                                        <p:tav tm="0">
                                          <p:val>
                                            <p:strVal val="#ppt_x-#ppt_w*1.125000"/>
                                          </p:val>
                                        </p:tav>
                                        <p:tav tm="100000">
                                          <p:val>
                                            <p:strVal val="#ppt_x"/>
                                          </p:val>
                                        </p:tav>
                                      </p:tavLst>
                                    </p:anim>
                                    <p:animEffect transition="in" filter="wipe(right)">
                                      <p:cBhvr>
                                        <p:cTn id="25" dur="500"/>
                                        <p:tgtEl>
                                          <p:spTgt spid="15"/>
                                        </p:tgtEl>
                                      </p:cBhvr>
                                    </p:animEffect>
                                  </p:childTnLst>
                                </p:cTn>
                              </p:par>
                            </p:childTnLst>
                          </p:cTn>
                        </p:par>
                        <p:par>
                          <p:cTn id="26" fill="hold">
                            <p:stCondLst>
                              <p:cond delay="7000"/>
                            </p:stCondLst>
                            <p:childTnLst>
                              <p:par>
                                <p:cTn id="27" presetID="12" presetClass="entr" presetSubtype="8" fill="hold" nodeType="afterEffect">
                                  <p:stCondLst>
                                    <p:cond delay="100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ppt_x</p:attrName>
                                        </p:attrNameLst>
                                      </p:cBhvr>
                                      <p:tavLst>
                                        <p:tav tm="0">
                                          <p:val>
                                            <p:strVal val="#ppt_x-#ppt_w*1.125000"/>
                                          </p:val>
                                        </p:tav>
                                        <p:tav tm="100000">
                                          <p:val>
                                            <p:strVal val="#ppt_x"/>
                                          </p:val>
                                        </p:tav>
                                      </p:tavLst>
                                    </p:anim>
                                    <p:animEffect transition="in" filter="wipe(right)">
                                      <p:cBhvr>
                                        <p:cTn id="30" dur="500"/>
                                        <p:tgtEl>
                                          <p:spTgt spid="17"/>
                                        </p:tgtEl>
                                      </p:cBhvr>
                                    </p:animEffect>
                                  </p:childTnLst>
                                </p:cTn>
                              </p:par>
                              <p:par>
                                <p:cTn id="31" presetID="12" presetClass="entr" presetSubtype="8" fill="hold" grpId="0" nodeType="withEffect">
                                  <p:stCondLst>
                                    <p:cond delay="100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p:tgtEl>
                                          <p:spTgt spid="18"/>
                                        </p:tgtEl>
                                        <p:attrNameLst>
                                          <p:attrName>ppt_x</p:attrName>
                                        </p:attrNameLst>
                                      </p:cBhvr>
                                      <p:tavLst>
                                        <p:tav tm="0">
                                          <p:val>
                                            <p:strVal val="#ppt_x-#ppt_w*1.125000"/>
                                          </p:val>
                                        </p:tav>
                                        <p:tav tm="100000">
                                          <p:val>
                                            <p:strVal val="#ppt_x"/>
                                          </p:val>
                                        </p:tav>
                                      </p:tavLst>
                                    </p:anim>
                                    <p:animEffect transition="in" filter="wipe(right)">
                                      <p:cBhvr>
                                        <p:cTn id="34" dur="500"/>
                                        <p:tgtEl>
                                          <p:spTgt spid="18"/>
                                        </p:tgtEl>
                                      </p:cBhvr>
                                    </p:animEffect>
                                  </p:childTnLst>
                                </p:cTn>
                              </p:par>
                            </p:childTnLst>
                          </p:cTn>
                        </p:par>
                        <p:par>
                          <p:cTn id="35" fill="hold">
                            <p:stCondLst>
                              <p:cond delay="8500"/>
                            </p:stCondLst>
                            <p:childTnLst>
                              <p:par>
                                <p:cTn id="36" presetID="12" presetClass="entr" presetSubtype="8" fill="hold" nodeType="afterEffect">
                                  <p:stCondLst>
                                    <p:cond delay="10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p:tgtEl>
                                          <p:spTgt spid="8"/>
                                        </p:tgtEl>
                                        <p:attrNameLst>
                                          <p:attrName>ppt_x</p:attrName>
                                        </p:attrNameLst>
                                      </p:cBhvr>
                                      <p:tavLst>
                                        <p:tav tm="0">
                                          <p:val>
                                            <p:strVal val="#ppt_x-#ppt_w*1.125000"/>
                                          </p:val>
                                        </p:tav>
                                        <p:tav tm="100000">
                                          <p:val>
                                            <p:strVal val="#ppt_x"/>
                                          </p:val>
                                        </p:tav>
                                      </p:tavLst>
                                    </p:anim>
                                    <p:animEffect transition="in" filter="wipe(right)">
                                      <p:cBhvr>
                                        <p:cTn id="39" dur="500"/>
                                        <p:tgtEl>
                                          <p:spTgt spid="8"/>
                                        </p:tgtEl>
                                      </p:cBhvr>
                                    </p:animEffect>
                                  </p:childTnLst>
                                </p:cTn>
                              </p:par>
                              <p:par>
                                <p:cTn id="40" presetID="12" presetClass="entr" presetSubtype="8" fill="hold" grpId="0" nodeType="withEffect">
                                  <p:stCondLst>
                                    <p:cond delay="10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p:tgtEl>
                                          <p:spTgt spid="9"/>
                                        </p:tgtEl>
                                        <p:attrNameLst>
                                          <p:attrName>ppt_x</p:attrName>
                                        </p:attrNameLst>
                                      </p:cBhvr>
                                      <p:tavLst>
                                        <p:tav tm="0">
                                          <p:val>
                                            <p:strVal val="#ppt_x-#ppt_w*1.125000"/>
                                          </p:val>
                                        </p:tav>
                                        <p:tav tm="100000">
                                          <p:val>
                                            <p:strVal val="#ppt_x"/>
                                          </p:val>
                                        </p:tav>
                                      </p:tavLst>
                                    </p:anim>
                                    <p:animEffect transition="in" filter="wipe(right)">
                                      <p:cBhvr>
                                        <p:cTn id="43" dur="500"/>
                                        <p:tgtEl>
                                          <p:spTgt spid="9"/>
                                        </p:tgtEl>
                                      </p:cBhvr>
                                    </p:animEffect>
                                  </p:childTnLst>
                                </p:cTn>
                              </p:par>
                            </p:childTnLst>
                          </p:cTn>
                        </p:par>
                        <p:par>
                          <p:cTn id="44" fill="hold">
                            <p:stCondLst>
                              <p:cond delay="10000"/>
                            </p:stCondLst>
                            <p:childTnLst>
                              <p:par>
                                <p:cTn id="45" presetID="12" presetClass="entr" presetSubtype="8" fill="hold" nodeType="afterEffect">
                                  <p:stCondLst>
                                    <p:cond delay="100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p:tgtEl>
                                          <p:spTgt spid="20"/>
                                        </p:tgtEl>
                                        <p:attrNameLst>
                                          <p:attrName>ppt_x</p:attrName>
                                        </p:attrNameLst>
                                      </p:cBhvr>
                                      <p:tavLst>
                                        <p:tav tm="0">
                                          <p:val>
                                            <p:strVal val="#ppt_x-#ppt_w*1.125000"/>
                                          </p:val>
                                        </p:tav>
                                        <p:tav tm="100000">
                                          <p:val>
                                            <p:strVal val="#ppt_x"/>
                                          </p:val>
                                        </p:tav>
                                      </p:tavLst>
                                    </p:anim>
                                    <p:animEffect transition="in" filter="wipe(right)">
                                      <p:cBhvr>
                                        <p:cTn id="48" dur="500"/>
                                        <p:tgtEl>
                                          <p:spTgt spid="20"/>
                                        </p:tgtEl>
                                      </p:cBhvr>
                                    </p:animEffect>
                                  </p:childTnLst>
                                </p:cTn>
                              </p:par>
                              <p:par>
                                <p:cTn id="49" presetID="12" presetClass="entr" presetSubtype="8" fill="hold" grpId="0" nodeType="withEffect">
                                  <p:stCondLst>
                                    <p:cond delay="100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p:tgtEl>
                                          <p:spTgt spid="21"/>
                                        </p:tgtEl>
                                        <p:attrNameLst>
                                          <p:attrName>ppt_x</p:attrName>
                                        </p:attrNameLst>
                                      </p:cBhvr>
                                      <p:tavLst>
                                        <p:tav tm="0">
                                          <p:val>
                                            <p:strVal val="#ppt_x-#ppt_w*1.125000"/>
                                          </p:val>
                                        </p:tav>
                                        <p:tav tm="100000">
                                          <p:val>
                                            <p:strVal val="#ppt_x"/>
                                          </p:val>
                                        </p:tav>
                                      </p:tavLst>
                                    </p:anim>
                                    <p:animEffect transition="in" filter="wipe(right)">
                                      <p:cBhvr>
                                        <p:cTn id="52" dur="500"/>
                                        <p:tgtEl>
                                          <p:spTgt spid="21"/>
                                        </p:tgtEl>
                                      </p:cBhvr>
                                    </p:animEffect>
                                  </p:childTnLst>
                                </p:cTn>
                              </p:par>
                            </p:childTnLst>
                          </p:cTn>
                        </p:par>
                        <p:par>
                          <p:cTn id="53" fill="hold">
                            <p:stCondLst>
                              <p:cond delay="11500"/>
                            </p:stCondLst>
                            <p:childTnLst>
                              <p:par>
                                <p:cTn id="54" presetID="10"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5" grpId="0"/>
      <p:bldP spid="18" grpId="0"/>
      <p:bldP spid="21" grpId="0"/>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Opportunity Cost Principle</a:t>
              </a:r>
              <a:endParaRPr lang="en-IN" sz="3200" dirty="0"/>
            </a:p>
          </p:txBody>
        </p:sp>
      </p:grpSp>
      <p:sp>
        <p:nvSpPr>
          <p:cNvPr id="6" name="Rectangle 5"/>
          <p:cNvSpPr/>
          <p:nvPr/>
        </p:nvSpPr>
        <p:spPr>
          <a:xfrm>
            <a:off x="-36512" y="1484784"/>
            <a:ext cx="4464496" cy="5373216"/>
          </a:xfrm>
          <a:prstGeom prst="rect">
            <a:avLst/>
          </a:prstGeom>
          <a:solidFill>
            <a:srgbClr val="FFFF8B">
              <a:alpha val="6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The ‘opportunity cost’ of a decision means the sacrifice of alternatives required by that decision.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If there are no sacrifices, there is no cost.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According to Opportunity Cost Principle, a firm can hire a factor of production if and only if that factor earns a reward in that occupation/job equal or greater than its opportunity cost. </a:t>
            </a:r>
            <a:endParaRPr lang="en-IN" sz="2000" dirty="0">
              <a:solidFill>
                <a:schemeClr val="tx1"/>
              </a:solidFill>
            </a:endParaRPr>
          </a:p>
        </p:txBody>
      </p:sp>
      <p:pic>
        <p:nvPicPr>
          <p:cNvPr id="8" name="Picture 5"/>
          <p:cNvPicPr>
            <a:picLocks noGrp="1" noSelect="1" noRot="1" noMove="1" noResize="1" noEditPoints="1" noAdjustHandles="1" noChangeArrowheads="1" noChangeShapeType="1"/>
          </p:cNvPicPr>
          <p:nvPr>
            <p:custDataLst>
              <p:tags r:id="rId2"/>
            </p:custDataLst>
          </p:nvPr>
        </p:nvPicPr>
        <p:blipFill>
          <a:blip r:embed="rId7" cstate="print">
            <a:clrChange>
              <a:clrFrom>
                <a:srgbClr val="FFFFFF"/>
              </a:clrFrom>
              <a:clrTo>
                <a:srgbClr val="FFFFFF">
                  <a:alpha val="0"/>
                </a:srgbClr>
              </a:clrTo>
            </a:clrChange>
          </a:blip>
          <a:srcRect/>
          <a:stretch>
            <a:fillRect/>
          </a:stretch>
        </p:blipFill>
        <p:spPr bwMode="auto">
          <a:xfrm>
            <a:off x="-88454" y="836712"/>
            <a:ext cx="9232454" cy="720000"/>
          </a:xfrm>
          <a:prstGeom prst="rect">
            <a:avLst/>
          </a:prstGeom>
          <a:noFill/>
          <a:ln w="9525">
            <a:noFill/>
            <a:miter lim="800000"/>
            <a:headEnd/>
            <a:tailEnd/>
          </a:ln>
        </p:spPr>
      </p:pic>
      <p:sp>
        <p:nvSpPr>
          <p:cNvPr id="9" name="TextBox 8"/>
          <p:cNvSpPr txBox="1"/>
          <p:nvPr/>
        </p:nvSpPr>
        <p:spPr>
          <a:xfrm>
            <a:off x="293494" y="992185"/>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Opportunity Cost Principle</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4427984" y="1510277"/>
            <a:ext cx="4716016" cy="5347723"/>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91060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lide(fromRight)">
                                      <p:cBhvr>
                                        <p:cTn id="16" dur="500"/>
                                        <p:tgtEl>
                                          <p:spTgt spid="6"/>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Opportunity Cost Principle</a:t>
              </a:r>
              <a:endParaRPr lang="en-IN" sz="3200" dirty="0"/>
            </a:p>
          </p:txBody>
        </p:sp>
      </p:grpSp>
      <p:sp>
        <p:nvSpPr>
          <p:cNvPr id="6" name="Rectangle 5"/>
          <p:cNvSpPr/>
          <p:nvPr/>
        </p:nvSpPr>
        <p:spPr>
          <a:xfrm>
            <a:off x="-36512" y="1484784"/>
            <a:ext cx="4464496" cy="5373216"/>
          </a:xfrm>
          <a:prstGeom prst="rect">
            <a:avLst/>
          </a:prstGeom>
          <a:solidFill>
            <a:srgbClr val="FFFF8B">
              <a:alpha val="6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The ‘opportunity cost’ of a decision means the sacrifice of alternatives required by that decision.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If there are no sacrifices, there is no cost.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According to Opportunity Cost Principle, a firm can hire a factor of production if and only if that factor earns a reward in that occupation/job equal or greater than its opportunity cost. </a:t>
            </a:r>
            <a:endParaRPr lang="en-IN" sz="2000" dirty="0">
              <a:solidFill>
                <a:schemeClr val="tx1"/>
              </a:solidFill>
            </a:endParaRPr>
          </a:p>
        </p:txBody>
      </p:sp>
      <p:grpSp>
        <p:nvGrpSpPr>
          <p:cNvPr id="7" name="Group 22"/>
          <p:cNvGrpSpPr/>
          <p:nvPr/>
        </p:nvGrpSpPr>
        <p:grpSpPr>
          <a:xfrm>
            <a:off x="-88454" y="836712"/>
            <a:ext cx="9232454" cy="720000"/>
            <a:chOff x="-88454" y="1556792"/>
            <a:chExt cx="9124950" cy="723900"/>
          </a:xfrm>
        </p:grpSpPr>
        <p:pic>
          <p:nvPicPr>
            <p:cNvPr id="8"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8454" y="1556792"/>
              <a:ext cx="9124950" cy="723900"/>
            </a:xfrm>
            <a:prstGeom prst="rect">
              <a:avLst/>
            </a:prstGeom>
            <a:noFill/>
            <a:ln w="9525">
              <a:noFill/>
              <a:miter lim="800000"/>
              <a:headEnd/>
              <a:tailEnd/>
            </a:ln>
          </p:spPr>
        </p:pic>
        <p:sp>
          <p:nvSpPr>
            <p:cNvPr id="9" name="TextBox 8"/>
            <p:cNvSpPr txBox="1"/>
            <p:nvPr/>
          </p:nvSpPr>
          <p:spPr>
            <a:xfrm>
              <a:off x="289047" y="1713107"/>
              <a:ext cx="7451305" cy="464166"/>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Opportunity Cost Principle</a:t>
              </a:r>
            </a:p>
          </p:txBody>
        </p:sp>
      </p:grpSp>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27984" y="1510277"/>
            <a:ext cx="4716016" cy="5347723"/>
          </a:xfrm>
          <a:prstGeom prst="rect">
            <a:avLst/>
          </a:prstGeom>
        </p:spPr>
      </p:pic>
      <p:pic>
        <p:nvPicPr>
          <p:cNvPr id="11" name="Picture 10"/>
          <p:cNvPicPr>
            <a:picLocks noGrp="1" noSelect="1" noRot="1" noMove="1" noResize="1" noEditPoints="1" noAdjustHandles="1" noChangeArrowheads="1" noChangeShapeType="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a:xfrm>
            <a:off x="-36512" y="870916"/>
            <a:ext cx="9180512" cy="5987084"/>
          </a:xfrm>
          <a:prstGeom prst="rect">
            <a:avLst/>
          </a:prstGeom>
        </p:spPr>
      </p:pic>
      <p:sp>
        <p:nvSpPr>
          <p:cNvPr id="12" name="Rounded Rectangle 11"/>
          <p:cNvSpPr/>
          <p:nvPr/>
        </p:nvSpPr>
        <p:spPr>
          <a:xfrm rot="256612">
            <a:off x="1916924" y="2131707"/>
            <a:ext cx="6226453" cy="4435929"/>
          </a:xfrm>
          <a:prstGeom prst="roundRect">
            <a:avLst>
              <a:gd name="adj" fmla="val 3208"/>
            </a:avLst>
          </a:prstGeom>
          <a:solidFill>
            <a:srgbClr val="FFF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Opportunity cost is the minimum price that would be necessary to retain a factor-service in its given use.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It is also defined as the cost of sacrificed alternatives.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For instance, a person chooses to forgo his present lucrative job which offers him $5000 per month, and organizes his own business.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The opportunity lost, that of, earning of $5000, will be the opportunity cost of running his business.</a:t>
            </a:r>
          </a:p>
        </p:txBody>
      </p:sp>
      <p:pic>
        <p:nvPicPr>
          <p:cNvPr id="13" name="Picture 5" descr="Tessafilm_4"/>
          <p:cNvPicPr>
            <a:picLocks noChangeAspect="1" noChangeArrowheads="1"/>
          </p:cNvPicPr>
          <p:nvPr/>
        </p:nvPicPr>
        <p:blipFill>
          <a:blip r:embed="rId9" cstate="email"/>
          <a:srcRect/>
          <a:stretch>
            <a:fillRect/>
          </a:stretch>
        </p:blipFill>
        <p:spPr bwMode="gray">
          <a:xfrm rot="20605850">
            <a:off x="1764009" y="1908897"/>
            <a:ext cx="1175592" cy="425203"/>
          </a:xfrm>
          <a:prstGeom prst="rect">
            <a:avLst/>
          </a:prstGeom>
          <a:noFill/>
        </p:spPr>
      </p:pic>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99355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stretch>
            <a:fillRect/>
          </a:stretch>
        </p:blipFill>
        <p:spPr>
          <a:xfrm>
            <a:off x="-252536" y="764704"/>
            <a:ext cx="2697832" cy="2697832"/>
          </a:xfrm>
          <a:prstGeom prst="rect">
            <a:avLst/>
          </a:prstGeom>
        </p:spPr>
      </p:pic>
      <p:sp>
        <p:nvSpPr>
          <p:cNvPr id="9" name="TextBox 8"/>
          <p:cNvSpPr txBox="1"/>
          <p:nvPr/>
        </p:nvSpPr>
        <p:spPr>
          <a:xfrm>
            <a:off x="2555776" y="1916832"/>
            <a:ext cx="4320480" cy="1323439"/>
          </a:xfrm>
          <a:prstGeom prst="rect">
            <a:avLst/>
          </a:prstGeom>
          <a:noFill/>
        </p:spPr>
        <p:txBody>
          <a:bodyPr wrap="square" rtlCol="0">
            <a:spAutoFit/>
          </a:bodyPr>
          <a:lstStyle/>
          <a:p>
            <a:pPr marL="457200" indent="-457200"/>
            <a:r>
              <a:rPr lang="en-US" sz="2000" dirty="0"/>
              <a:t>Q. 	</a:t>
            </a:r>
            <a:r>
              <a:rPr lang="en-IN" sz="2000" dirty="0"/>
              <a:t>Kevin rejects taking up a Project A of $3000 for an upcoming Project B of $7000. What is the opportunity cost if Kevin takes up Project B?</a:t>
            </a:r>
          </a:p>
        </p:txBody>
      </p:sp>
      <p:sp>
        <p:nvSpPr>
          <p:cNvPr id="10" name="Rounded Rectangular Callout 9"/>
          <p:cNvSpPr/>
          <p:nvPr/>
        </p:nvSpPr>
        <p:spPr>
          <a:xfrm>
            <a:off x="107688" y="5157192"/>
            <a:ext cx="1656000" cy="1512168"/>
          </a:xfrm>
          <a:prstGeom prst="wedgeRoundRectCallout">
            <a:avLst>
              <a:gd name="adj1" fmla="val 93672"/>
              <a:gd name="adj2" fmla="val -37508"/>
              <a:gd name="adj3" fmla="val 16667"/>
            </a:avLst>
          </a:prstGeom>
          <a:solidFill>
            <a:srgbClr val="FF0066"/>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Click on the radio button to select the correct answer!</a:t>
            </a:r>
          </a:p>
        </p:txBody>
      </p:sp>
      <p:pic>
        <p:nvPicPr>
          <p:cNvPr id="19" name="Picture 18">
            <a:hlinkClick r:id="rId11" action="ppaction://hlinksldjump"/>
          </p:cNvPr>
          <p:cNvPicPr>
            <a:picLocks noChangeAspect="1"/>
          </p:cNvPicPr>
          <p:nvPr/>
        </p:nvPicPr>
        <p:blipFill>
          <a:blip r:embed="rId12" cstate="print">
            <a:clrChange>
              <a:clrFrom>
                <a:srgbClr val="FFFFFF"/>
              </a:clrFrom>
              <a:clrTo>
                <a:srgbClr val="FFFFFF">
                  <a:alpha val="0"/>
                </a:srgbClr>
              </a:clrTo>
            </a:clrChange>
          </a:blip>
          <a:stretch>
            <a:fillRect/>
          </a:stretch>
        </p:blipFill>
        <p:spPr>
          <a:xfrm>
            <a:off x="2555776" y="5055841"/>
            <a:ext cx="4248150" cy="542925"/>
          </a:xfrm>
          <a:prstGeom prst="rect">
            <a:avLst/>
          </a:prstGeom>
        </p:spPr>
      </p:pic>
      <p:pic>
        <p:nvPicPr>
          <p:cNvPr id="20" name="Picture 19">
            <a:hlinkClick r:id="rId11" action="ppaction://hlinksldjump"/>
          </p:cNvPr>
          <p:cNvPicPr>
            <a:picLocks noChangeAspect="1"/>
          </p:cNvPicPr>
          <p:nvPr/>
        </p:nvPicPr>
        <p:blipFill>
          <a:blip r:embed="rId13" cstate="print">
            <a:clrChange>
              <a:clrFrom>
                <a:srgbClr val="FFFFFF"/>
              </a:clrFrom>
              <a:clrTo>
                <a:srgbClr val="FFFFFF">
                  <a:alpha val="0"/>
                </a:srgbClr>
              </a:clrTo>
            </a:clrChange>
          </a:blip>
          <a:stretch>
            <a:fillRect/>
          </a:stretch>
        </p:blipFill>
        <p:spPr>
          <a:xfrm>
            <a:off x="2555776" y="4465175"/>
            <a:ext cx="4248150" cy="542925"/>
          </a:xfrm>
          <a:prstGeom prst="rect">
            <a:avLst/>
          </a:prstGeom>
        </p:spPr>
      </p:pic>
      <p:pic>
        <p:nvPicPr>
          <p:cNvPr id="21" name="Picture 20">
            <a:hlinkClick r:id="rId11" action="ppaction://hlinksldjump"/>
          </p:cNvPr>
          <p:cNvPicPr>
            <a:picLocks noChangeAspect="1"/>
          </p:cNvPicPr>
          <p:nvPr/>
        </p:nvPicPr>
        <p:blipFill>
          <a:blip r:embed="rId14" cstate="print">
            <a:clrChange>
              <a:clrFrom>
                <a:srgbClr val="FFFFFF"/>
              </a:clrFrom>
              <a:clrTo>
                <a:srgbClr val="FFFFFF">
                  <a:alpha val="0"/>
                </a:srgbClr>
              </a:clrTo>
            </a:clrChange>
          </a:blip>
          <a:stretch>
            <a:fillRect/>
          </a:stretch>
        </p:blipFill>
        <p:spPr>
          <a:xfrm>
            <a:off x="2555776" y="3897653"/>
            <a:ext cx="4248150" cy="542925"/>
          </a:xfrm>
          <a:prstGeom prst="rect">
            <a:avLst/>
          </a:prstGeom>
        </p:spPr>
      </p:pic>
      <p:pic>
        <p:nvPicPr>
          <p:cNvPr id="22" name="Picture 21">
            <a:hlinkClick r:id="rId15" action="ppaction://hlinksldjump"/>
          </p:cNvPr>
          <p:cNvPicPr>
            <a:picLocks noChangeAspect="1"/>
          </p:cNvPicPr>
          <p:nvPr/>
        </p:nvPicPr>
        <p:blipFill>
          <a:blip r:embed="rId16" cstate="print">
            <a:clrChange>
              <a:clrFrom>
                <a:srgbClr val="FFFFFF"/>
              </a:clrFrom>
              <a:clrTo>
                <a:srgbClr val="FFFFFF">
                  <a:alpha val="0"/>
                </a:srgbClr>
              </a:clrTo>
            </a:clrChange>
          </a:blip>
          <a:stretch>
            <a:fillRect/>
          </a:stretch>
        </p:blipFill>
        <p:spPr>
          <a:xfrm>
            <a:off x="2555776" y="3326804"/>
            <a:ext cx="4248150" cy="542925"/>
          </a:xfrm>
          <a:prstGeom prst="rect">
            <a:avLst/>
          </a:prstGeom>
        </p:spPr>
      </p:pic>
      <p:sp>
        <p:nvSpPr>
          <p:cNvPr id="15" name="TextBox 14"/>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3783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par>
                          <p:cTn id="39" fill="hold">
                            <p:stCondLst>
                              <p:cond delay="4000"/>
                            </p:stCondLst>
                            <p:childTnLst>
                              <p:par>
                                <p:cTn id="40" presetID="26" presetClass="emph" presetSubtype="0" fill="hold" grpId="1" nodeType="afterEffect">
                                  <p:stCondLst>
                                    <p:cond delay="0"/>
                                  </p:stCondLst>
                                  <p:childTnLst>
                                    <p:animEffect transition="out" filter="fade">
                                      <p:cBhvr>
                                        <p:cTn id="41" dur="500" tmFilter="0, 0; .2, .5; .8, .5; 1, 0"/>
                                        <p:tgtEl>
                                          <p:spTgt spid="10"/>
                                        </p:tgtEl>
                                      </p:cBhvr>
                                    </p:animEffect>
                                    <p:animScale>
                                      <p:cBhvr>
                                        <p:cTn id="4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83"/>
          <p:cNvGrpSpPr>
            <a:grpSpLocks/>
          </p:cNvGrpSpPr>
          <p:nvPr/>
        </p:nvGrpSpPr>
        <p:grpSpPr bwMode="auto">
          <a:xfrm>
            <a:off x="3951412" y="962055"/>
            <a:ext cx="6300670" cy="5812818"/>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16" name="Picture 15"/>
          <p:cNvPicPr>
            <a:picLocks noGrp="1" noSelect="1" noRot="1" noMove="1" noResize="1" noEditPoints="1" noAdjustHandles="1" noChangeArrowheads="1" noChangeShapeType="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4191788" y="1178080"/>
            <a:ext cx="4644000" cy="4488089"/>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Introduction</a:t>
              </a:r>
              <a:endParaRPr lang="en-IN" sz="3200" dirty="0"/>
            </a:p>
          </p:txBody>
        </p:sp>
      </p:grpSp>
      <p:sp>
        <p:nvSpPr>
          <p:cNvPr id="12" name="Line 36"/>
          <p:cNvSpPr>
            <a:spLocks noChangeShapeType="1"/>
          </p:cNvSpPr>
          <p:nvPr/>
        </p:nvSpPr>
        <p:spPr bwMode="auto">
          <a:xfrm rot="16200000" flipV="1">
            <a:off x="3792340" y="176213"/>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1" y="1191518"/>
            <a:ext cx="3636818" cy="4216539"/>
          </a:xfrm>
          <a:prstGeom prst="rect">
            <a:avLst/>
          </a:prstGeom>
          <a:noFill/>
          <a:ln w="9525">
            <a:noFill/>
            <a:miter lim="800000"/>
            <a:headEnd/>
            <a:tailEnd/>
          </a:ln>
        </p:spPr>
        <p:txBody>
          <a:bodyPr wrap="square">
            <a:spAutoFit/>
          </a:bodyPr>
          <a:lstStyle/>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The Managers at Zen did not correctly forecast such a huge demand and so the company was not prepared for the overwhelming response of the customers to this sale. </a:t>
            </a:r>
          </a:p>
          <a:p>
            <a:pPr marL="457200" indent="-457200" defTabSz="801688">
              <a:spcBef>
                <a:spcPct val="20000"/>
              </a:spcBef>
              <a:buFont typeface="Arial" pitchFamily="34" charset="0"/>
              <a:buChar char="•"/>
            </a:pPr>
            <a:endParaRPr lang="en-IN" sz="2000" noProof="1">
              <a:solidFill>
                <a:srgbClr val="080808"/>
              </a:solidFill>
              <a:latin typeface="Calibri" pitchFamily="34" charset="0"/>
              <a:cs typeface="Arial" pitchFamily="34" charset="0"/>
            </a:endParaRPr>
          </a:p>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The demand was so huge that the company ran out of its winter wear stocks and could not fulfil all of its customer’s demands. </a:t>
            </a:r>
          </a:p>
        </p:txBody>
      </p:sp>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11282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Right)">
                                      <p:cBhvr>
                                        <p:cTn id="15" dur="500"/>
                                        <p:tgtEl>
                                          <p:spTgt spid="12"/>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graysc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grayscl/>
          </a:blip>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grayscl/>
          </a:blip>
          <a:stretch>
            <a:fillRect/>
          </a:stretch>
        </p:blipFill>
        <p:spPr>
          <a:xfrm>
            <a:off x="-252536" y="764704"/>
            <a:ext cx="2697832" cy="2697832"/>
          </a:xfrm>
          <a:prstGeom prst="rect">
            <a:avLst/>
          </a:prstGeom>
        </p:spPr>
      </p:pic>
      <p:sp>
        <p:nvSpPr>
          <p:cNvPr id="9" name="TextBox 8"/>
          <p:cNvSpPr txBox="1"/>
          <p:nvPr/>
        </p:nvSpPr>
        <p:spPr>
          <a:xfrm>
            <a:off x="2555776" y="1916832"/>
            <a:ext cx="4320480" cy="1323439"/>
          </a:xfrm>
          <a:prstGeom prst="rect">
            <a:avLst/>
          </a:prstGeom>
          <a:noFill/>
        </p:spPr>
        <p:txBody>
          <a:bodyPr wrap="square" rtlCol="0">
            <a:spAutoFit/>
          </a:bodyPr>
          <a:lstStyle/>
          <a:p>
            <a:pPr marL="457200" indent="-457200"/>
            <a:r>
              <a:rPr lang="en-US" sz="2000" dirty="0"/>
              <a:t>Q. 	</a:t>
            </a:r>
            <a:r>
              <a:rPr lang="en-IN" sz="2000" dirty="0"/>
              <a:t>Kevin rejects taking up a Project A of $3000 for an upcoming Project B of $7000. What is the opportunity cost if Kevin takes up Project B?</a:t>
            </a:r>
          </a:p>
        </p:txBody>
      </p:sp>
      <p:pic>
        <p:nvPicPr>
          <p:cNvPr id="19" name="Picture 18"/>
          <p:cNvPicPr>
            <a:picLocks noChangeAspect="1"/>
          </p:cNvPicPr>
          <p:nvPr/>
        </p:nvPicPr>
        <p:blipFill>
          <a:blip r:embed="rId11" cstate="print">
            <a:clrChange>
              <a:clrFrom>
                <a:srgbClr val="FFFFFF"/>
              </a:clrFrom>
              <a:clrTo>
                <a:srgbClr val="FFFFFF">
                  <a:alpha val="0"/>
                </a:srgbClr>
              </a:clrTo>
            </a:clrChange>
            <a:grayscl/>
          </a:blip>
          <a:stretch>
            <a:fillRect/>
          </a:stretch>
        </p:blipFill>
        <p:spPr>
          <a:xfrm>
            <a:off x="2555776" y="5055841"/>
            <a:ext cx="4248150" cy="542925"/>
          </a:xfrm>
          <a:prstGeom prst="rect">
            <a:avLst/>
          </a:prstGeom>
        </p:spPr>
      </p:pic>
      <p:pic>
        <p:nvPicPr>
          <p:cNvPr id="20" name="Picture 19"/>
          <p:cNvPicPr>
            <a:picLocks noChangeAspect="1"/>
          </p:cNvPicPr>
          <p:nvPr/>
        </p:nvPicPr>
        <p:blipFill>
          <a:blip r:embed="rId12" cstate="print">
            <a:clrChange>
              <a:clrFrom>
                <a:srgbClr val="FFFFFF"/>
              </a:clrFrom>
              <a:clrTo>
                <a:srgbClr val="FFFFFF">
                  <a:alpha val="0"/>
                </a:srgbClr>
              </a:clrTo>
            </a:clrChange>
            <a:grayscl/>
          </a:blip>
          <a:stretch>
            <a:fillRect/>
          </a:stretch>
        </p:blipFill>
        <p:spPr>
          <a:xfrm>
            <a:off x="2555776" y="4465175"/>
            <a:ext cx="4248150" cy="542925"/>
          </a:xfrm>
          <a:prstGeom prst="rect">
            <a:avLst/>
          </a:prstGeom>
        </p:spPr>
      </p:pic>
      <p:pic>
        <p:nvPicPr>
          <p:cNvPr id="21" name="Picture 20"/>
          <p:cNvPicPr>
            <a:picLocks noChangeAspect="1"/>
          </p:cNvPicPr>
          <p:nvPr/>
        </p:nvPicPr>
        <p:blipFill>
          <a:blip r:embed="rId13" cstate="print">
            <a:clrChange>
              <a:clrFrom>
                <a:srgbClr val="FFFFFF"/>
              </a:clrFrom>
              <a:clrTo>
                <a:srgbClr val="FFFFFF">
                  <a:alpha val="0"/>
                </a:srgbClr>
              </a:clrTo>
            </a:clrChange>
            <a:grayscl/>
          </a:blip>
          <a:stretch>
            <a:fillRect/>
          </a:stretch>
        </p:blipFill>
        <p:spPr>
          <a:xfrm>
            <a:off x="2555776" y="3897653"/>
            <a:ext cx="4248150" cy="542925"/>
          </a:xfrm>
          <a:prstGeom prst="rect">
            <a:avLst/>
          </a:prstGeom>
        </p:spPr>
      </p:pic>
      <p:pic>
        <p:nvPicPr>
          <p:cNvPr id="22" name="Picture 21"/>
          <p:cNvPicPr>
            <a:picLocks noChangeAspect="1"/>
          </p:cNvPicPr>
          <p:nvPr/>
        </p:nvPicPr>
        <p:blipFill>
          <a:blip r:embed="rId14" cstate="print">
            <a:clrChange>
              <a:clrFrom>
                <a:srgbClr val="FFFFFF"/>
              </a:clrFrom>
              <a:clrTo>
                <a:srgbClr val="FFFFFF">
                  <a:alpha val="0"/>
                </a:srgbClr>
              </a:clrTo>
            </a:clrChange>
            <a:grayscl/>
          </a:blip>
          <a:stretch>
            <a:fillRect/>
          </a:stretch>
        </p:blipFill>
        <p:spPr>
          <a:xfrm>
            <a:off x="2555776" y="3326804"/>
            <a:ext cx="4248150" cy="542925"/>
          </a:xfrm>
          <a:prstGeom prst="rect">
            <a:avLst/>
          </a:prstGeom>
        </p:spPr>
      </p:pic>
      <p:grpSp>
        <p:nvGrpSpPr>
          <p:cNvPr id="15" name="Group 26"/>
          <p:cNvGrpSpPr/>
          <p:nvPr/>
        </p:nvGrpSpPr>
        <p:grpSpPr>
          <a:xfrm>
            <a:off x="1917853" y="1879166"/>
            <a:ext cx="5561558" cy="3233378"/>
            <a:chOff x="1949860" y="2395675"/>
            <a:chExt cx="5561558" cy="3233378"/>
          </a:xfrm>
        </p:grpSpPr>
        <p:grpSp>
          <p:nvGrpSpPr>
            <p:cNvPr id="16" name="Gruppieren 20"/>
            <p:cNvGrpSpPr/>
            <p:nvPr/>
          </p:nvGrpSpPr>
          <p:grpSpPr>
            <a:xfrm rot="383809">
              <a:off x="1949860" y="2395675"/>
              <a:ext cx="5561558" cy="3233378"/>
              <a:chOff x="4554586" y="-876636"/>
              <a:chExt cx="10548014" cy="3999128"/>
            </a:xfrm>
          </p:grpSpPr>
          <p:sp>
            <p:nvSpPr>
              <p:cNvPr id="18" name="Rechteck 21"/>
              <p:cNvSpPr/>
              <p:nvPr/>
            </p:nvSpPr>
            <p:spPr bwMode="auto">
              <a:xfrm>
                <a:off x="5422221" y="-788986"/>
                <a:ext cx="9680379" cy="3911478"/>
              </a:xfrm>
              <a:prstGeom prst="rect">
                <a:avLst/>
              </a:prstGeom>
              <a:gradFill flip="none" rotWithShape="1">
                <a:gsLst>
                  <a:gs pos="0">
                    <a:srgbClr val="FF0066">
                      <a:shade val="30000"/>
                      <a:satMod val="115000"/>
                    </a:srgbClr>
                  </a:gs>
                  <a:gs pos="50000">
                    <a:srgbClr val="FF0066">
                      <a:shade val="67500"/>
                      <a:satMod val="115000"/>
                    </a:srgbClr>
                  </a:gs>
                  <a:gs pos="100000">
                    <a:srgbClr val="FF0066">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400" b="1" dirty="0">
                    <a:solidFill>
                      <a:schemeClr val="bg1"/>
                    </a:solidFill>
                    <a:cs typeface="MV Boli" pitchFamily="2" charset="0"/>
                  </a:rPr>
                  <a:t>Good! That's Right!</a:t>
                </a:r>
              </a:p>
              <a:p>
                <a:pPr>
                  <a:spcAft>
                    <a:spcPts val="1200"/>
                  </a:spcAft>
                </a:pPr>
                <a:endParaRPr lang="en-IN" sz="2000" b="1" dirty="0">
                  <a:solidFill>
                    <a:srgbClr val="FFFF00"/>
                  </a:solidFill>
                  <a:cs typeface="MV Boli" pitchFamily="2" charset="0"/>
                </a:endParaRPr>
              </a:p>
              <a:p>
                <a:pPr>
                  <a:spcAft>
                    <a:spcPts val="1200"/>
                  </a:spcAft>
                </a:pPr>
                <a:endParaRPr lang="en-IN" sz="2000" b="1" dirty="0">
                  <a:solidFill>
                    <a:srgbClr val="FFFF00"/>
                  </a:solidFill>
                  <a:cs typeface="MV Boli" pitchFamily="2" charset="0"/>
                </a:endParaRPr>
              </a:p>
              <a:p>
                <a:pPr>
                  <a:spcAft>
                    <a:spcPts val="1200"/>
                  </a:spcAft>
                </a:pPr>
                <a:r>
                  <a:rPr lang="en-IN" sz="2000" b="1" dirty="0">
                    <a:solidFill>
                      <a:srgbClr val="FFFF00"/>
                    </a:solidFill>
                    <a:cs typeface="MV Boli" pitchFamily="2" charset="0"/>
                  </a:rPr>
                  <a:t>Correct Answer:</a:t>
                </a:r>
              </a:p>
              <a:p>
                <a:pPr>
                  <a:spcAft>
                    <a:spcPts val="1200"/>
                  </a:spcAft>
                </a:pPr>
                <a:r>
                  <a:rPr lang="en-IN" sz="2000" b="1" dirty="0">
                    <a:solidFill>
                      <a:srgbClr val="FFFF00"/>
                    </a:solidFill>
                    <a:cs typeface="MV Boli" pitchFamily="2" charset="0"/>
                  </a:rPr>
                  <a:t>The opportunity lost, that of, earning of $3000 through Project A, will be the opportunity cost if Kevin takes up Project B.</a:t>
                </a:r>
                <a:endParaRPr lang="en-US" sz="2000" b="1" dirty="0">
                  <a:solidFill>
                    <a:srgbClr val="FFFF00"/>
                  </a:solidFill>
                  <a:cs typeface="MV Boli" pitchFamily="2" charset="0"/>
                </a:endParaRPr>
              </a:p>
            </p:txBody>
          </p:sp>
          <p:pic>
            <p:nvPicPr>
              <p:cNvPr id="23" name="Picture 5" descr="Tessafilm_4"/>
              <p:cNvPicPr>
                <a:picLocks noChangeAspect="1" noChangeArrowheads="1"/>
              </p:cNvPicPr>
              <p:nvPr/>
            </p:nvPicPr>
            <p:blipFill>
              <a:blip r:embed="rId15" cstate="email"/>
              <a:srcRect/>
              <a:stretch>
                <a:fillRect/>
              </a:stretch>
            </p:blipFill>
            <p:spPr bwMode="gray">
              <a:xfrm rot="20222041">
                <a:off x="4554586" y="-876636"/>
                <a:ext cx="2229622" cy="525902"/>
              </a:xfrm>
              <a:prstGeom prst="rect">
                <a:avLst/>
              </a:prstGeom>
              <a:noFill/>
            </p:spPr>
          </p:pic>
        </p:grpSp>
        <p:pic>
          <p:nvPicPr>
            <p:cNvPr id="17" name="Picture 16" descr="smile_1.png"/>
            <p:cNvPicPr>
              <a:picLocks noChangeAspect="1"/>
            </p:cNvPicPr>
            <p:nvPr/>
          </p:nvPicPr>
          <p:blipFill>
            <a:blip r:embed="rId16" cstate="print"/>
            <a:stretch>
              <a:fillRect/>
            </a:stretch>
          </p:blipFill>
          <p:spPr>
            <a:xfrm rot="516846">
              <a:off x="6088597" y="3031673"/>
              <a:ext cx="1404000" cy="1404000"/>
            </a:xfrm>
            <a:prstGeom prst="rect">
              <a:avLst/>
            </a:prstGeom>
          </p:spPr>
        </p:pic>
      </p:grpSp>
      <p:sp>
        <p:nvSpPr>
          <p:cNvPr id="24" name="Right Arrow 23">
            <a:hlinkClick r:id="rId17" action="ppaction://hlinksldjump"/>
          </p:cNvPr>
          <p:cNvSpPr/>
          <p:nvPr/>
        </p:nvSpPr>
        <p:spPr>
          <a:xfrm rot="21069979">
            <a:off x="372235" y="5013186"/>
            <a:ext cx="2952328" cy="1800200"/>
          </a:xfrm>
          <a:prstGeom prst="rightArrow">
            <a:avLst/>
          </a:prstGeom>
          <a:solidFill>
            <a:srgbClr val="82C836"/>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Click here to </a:t>
            </a:r>
          </a:p>
          <a:p>
            <a:pPr algn="ctr"/>
            <a:r>
              <a:rPr lang="en-US" sz="2000" dirty="0">
                <a:solidFill>
                  <a:schemeClr val="tx1"/>
                </a:solidFill>
              </a:rPr>
              <a:t>continue!</a:t>
            </a:r>
            <a:endParaRPr lang="en-IN" sz="2000" dirty="0">
              <a:solidFill>
                <a:schemeClr val="tx1"/>
              </a:solidFill>
            </a:endParaRPr>
          </a:p>
        </p:txBody>
      </p:sp>
      <p:sp>
        <p:nvSpPr>
          <p:cNvPr id="25" name="Rectangle 24"/>
          <p:cNvSpPr/>
          <p:nvPr/>
        </p:nvSpPr>
        <p:spPr>
          <a:xfrm>
            <a:off x="0" y="3717032"/>
            <a:ext cx="683568" cy="3140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35571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1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slide(fromLeft)">
                                      <p:cBhvr>
                                        <p:cTn id="11" dur="500"/>
                                        <p:tgtEl>
                                          <p:spTgt spid="24"/>
                                        </p:tgtEl>
                                      </p:cBhvr>
                                    </p:animEffect>
                                  </p:childTnLst>
                                </p:cTn>
                              </p:par>
                            </p:childTnLst>
                          </p:cTn>
                        </p:par>
                        <p:par>
                          <p:cTn id="12" fill="hold">
                            <p:stCondLst>
                              <p:cond delay="1500"/>
                            </p:stCondLst>
                            <p:childTnLst>
                              <p:par>
                                <p:cTn id="13" presetID="26" presetClass="emph" presetSubtype="0" fill="hold" grpId="1" nodeType="afterEffect">
                                  <p:stCondLst>
                                    <p:cond delay="0"/>
                                  </p:stCondLst>
                                  <p:childTnLst>
                                    <p:animEffect transition="out" filter="fade">
                                      <p:cBhvr>
                                        <p:cTn id="14" dur="500" tmFilter="0, 0; .2, .5; .8, .5; 1, 0"/>
                                        <p:tgtEl>
                                          <p:spTgt spid="24"/>
                                        </p:tgtEl>
                                      </p:cBhvr>
                                    </p:animEffect>
                                    <p:animScale>
                                      <p:cBhvr>
                                        <p:cTn id="15"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MCQ</a:t>
              </a:r>
              <a:endParaRPr lang="en-IN" sz="3200" dirty="0"/>
            </a:p>
          </p:txBody>
        </p:sp>
      </p:grpSp>
      <p:pic>
        <p:nvPicPr>
          <p:cNvPr id="6" name="Picture 5" descr="Clipboard.png"/>
          <p:cNvPicPr>
            <a:picLocks noGrp="1" noSelect="1" noRot="1" noMove="1" noResize="1" noEditPoints="1" noAdjustHandles="1" noChangeArrowheads="1" noChangeShapeType="1"/>
          </p:cNvPicPr>
          <p:nvPr>
            <p:custDataLst>
              <p:tags r:id="rId2"/>
            </p:custDataLst>
          </p:nvPr>
        </p:nvPicPr>
        <p:blipFill>
          <a:blip r:embed="rId8" cstate="email">
            <a:grayscl/>
            <a:extLst>
              <a:ext uri="{28A0092B-C50C-407E-A947-70E740481C1C}">
                <a14:useLocalDpi xmlns:a14="http://schemas.microsoft.com/office/drawing/2010/main"/>
              </a:ext>
            </a:extLst>
          </a:blip>
          <a:srcRect l="7595" r="9357"/>
          <a:stretch>
            <a:fillRect/>
          </a:stretch>
        </p:blipFill>
        <p:spPr>
          <a:xfrm>
            <a:off x="1512168" y="836712"/>
            <a:ext cx="6228184" cy="6021288"/>
          </a:xfrm>
          <a:prstGeom prst="rect">
            <a:avLst/>
          </a:prstGeom>
        </p:spPr>
      </p:pic>
      <p:pic>
        <p:nvPicPr>
          <p:cNvPr id="7" name="Picture 6" descr="pencil_n_eraser_icon_by_erandarki.png"/>
          <p:cNvPicPr>
            <a:picLocks noGrp="1" noSelect="1" noRot="1" noMove="1" noResize="1" noEditPoints="1" noAdjustHandles="1" noChangeArrowheads="1" noChangeShapeType="1"/>
          </p:cNvPicPr>
          <p:nvPr>
            <p:custDataLst>
              <p:tags r:id="rId3"/>
            </p:custDataLst>
          </p:nvPr>
        </p:nvPicPr>
        <p:blipFill>
          <a:blip r:embed="rId9" cstate="email">
            <a:grayscl/>
          </a:blip>
          <a:stretch>
            <a:fillRect/>
          </a:stretch>
        </p:blipFill>
        <p:spPr>
          <a:xfrm rot="20919026">
            <a:off x="5237911" y="3133536"/>
            <a:ext cx="3913330" cy="4345378"/>
          </a:xfrm>
          <a:prstGeom prst="rect">
            <a:avLst/>
          </a:prstGeom>
        </p:spPr>
      </p:pic>
      <p:pic>
        <p:nvPicPr>
          <p:cNvPr id="8" name="Picture 7" descr="clock (1).png"/>
          <p:cNvPicPr>
            <a:picLocks noGrp="1" noSelect="1" noRot="1" noMove="1" noResize="1" noEditPoints="1" noAdjustHandles="1" noChangeArrowheads="1" noChangeShapeType="1"/>
          </p:cNvPicPr>
          <p:nvPr>
            <p:custDataLst>
              <p:tags r:id="rId4"/>
            </p:custDataLst>
          </p:nvPr>
        </p:nvPicPr>
        <p:blipFill>
          <a:blip r:embed="rId10" cstate="print">
            <a:grayscl/>
          </a:blip>
          <a:stretch>
            <a:fillRect/>
          </a:stretch>
        </p:blipFill>
        <p:spPr>
          <a:xfrm>
            <a:off x="-252536" y="764704"/>
            <a:ext cx="2697832" cy="2697832"/>
          </a:xfrm>
          <a:prstGeom prst="rect">
            <a:avLst/>
          </a:prstGeom>
        </p:spPr>
      </p:pic>
      <p:sp>
        <p:nvSpPr>
          <p:cNvPr id="9" name="TextBox 8"/>
          <p:cNvSpPr txBox="1"/>
          <p:nvPr/>
        </p:nvSpPr>
        <p:spPr>
          <a:xfrm>
            <a:off x="2555776" y="1916832"/>
            <a:ext cx="4320480" cy="1323439"/>
          </a:xfrm>
          <a:prstGeom prst="rect">
            <a:avLst/>
          </a:prstGeom>
          <a:noFill/>
        </p:spPr>
        <p:txBody>
          <a:bodyPr wrap="square" rtlCol="0">
            <a:spAutoFit/>
          </a:bodyPr>
          <a:lstStyle/>
          <a:p>
            <a:pPr marL="457200" indent="-457200"/>
            <a:r>
              <a:rPr lang="en-US" sz="2000" dirty="0"/>
              <a:t>Q. 	</a:t>
            </a:r>
            <a:r>
              <a:rPr lang="en-IN" sz="2000" dirty="0"/>
              <a:t>Kevin rejects taking up a Project A of $3000 for an upcoming Project B of $7000. What is the opportunity cost if Kevin takes up Project B?</a:t>
            </a:r>
          </a:p>
        </p:txBody>
      </p:sp>
      <p:pic>
        <p:nvPicPr>
          <p:cNvPr id="19" name="Picture 18"/>
          <p:cNvPicPr>
            <a:picLocks noChangeAspect="1"/>
          </p:cNvPicPr>
          <p:nvPr/>
        </p:nvPicPr>
        <p:blipFill>
          <a:blip r:embed="rId11" cstate="print">
            <a:clrChange>
              <a:clrFrom>
                <a:srgbClr val="FFFFFF"/>
              </a:clrFrom>
              <a:clrTo>
                <a:srgbClr val="FFFFFF">
                  <a:alpha val="0"/>
                </a:srgbClr>
              </a:clrTo>
            </a:clrChange>
            <a:grayscl/>
          </a:blip>
          <a:stretch>
            <a:fillRect/>
          </a:stretch>
        </p:blipFill>
        <p:spPr>
          <a:xfrm>
            <a:off x="2555776" y="5055841"/>
            <a:ext cx="4248150" cy="542925"/>
          </a:xfrm>
          <a:prstGeom prst="rect">
            <a:avLst/>
          </a:prstGeom>
        </p:spPr>
      </p:pic>
      <p:pic>
        <p:nvPicPr>
          <p:cNvPr id="20" name="Picture 19"/>
          <p:cNvPicPr>
            <a:picLocks noChangeAspect="1"/>
          </p:cNvPicPr>
          <p:nvPr/>
        </p:nvPicPr>
        <p:blipFill>
          <a:blip r:embed="rId12" cstate="print">
            <a:clrChange>
              <a:clrFrom>
                <a:srgbClr val="FFFFFF"/>
              </a:clrFrom>
              <a:clrTo>
                <a:srgbClr val="FFFFFF">
                  <a:alpha val="0"/>
                </a:srgbClr>
              </a:clrTo>
            </a:clrChange>
            <a:grayscl/>
          </a:blip>
          <a:stretch>
            <a:fillRect/>
          </a:stretch>
        </p:blipFill>
        <p:spPr>
          <a:xfrm>
            <a:off x="2555776" y="4465175"/>
            <a:ext cx="4248150" cy="542925"/>
          </a:xfrm>
          <a:prstGeom prst="rect">
            <a:avLst/>
          </a:prstGeom>
        </p:spPr>
      </p:pic>
      <p:pic>
        <p:nvPicPr>
          <p:cNvPr id="21" name="Picture 20"/>
          <p:cNvPicPr>
            <a:picLocks noChangeAspect="1"/>
          </p:cNvPicPr>
          <p:nvPr/>
        </p:nvPicPr>
        <p:blipFill>
          <a:blip r:embed="rId13" cstate="print">
            <a:clrChange>
              <a:clrFrom>
                <a:srgbClr val="FFFFFF"/>
              </a:clrFrom>
              <a:clrTo>
                <a:srgbClr val="FFFFFF">
                  <a:alpha val="0"/>
                </a:srgbClr>
              </a:clrTo>
            </a:clrChange>
            <a:grayscl/>
          </a:blip>
          <a:stretch>
            <a:fillRect/>
          </a:stretch>
        </p:blipFill>
        <p:spPr>
          <a:xfrm>
            <a:off x="2555776" y="3897653"/>
            <a:ext cx="4248150" cy="542925"/>
          </a:xfrm>
          <a:prstGeom prst="rect">
            <a:avLst/>
          </a:prstGeom>
        </p:spPr>
      </p:pic>
      <p:pic>
        <p:nvPicPr>
          <p:cNvPr id="22" name="Picture 21"/>
          <p:cNvPicPr>
            <a:picLocks noChangeAspect="1"/>
          </p:cNvPicPr>
          <p:nvPr/>
        </p:nvPicPr>
        <p:blipFill>
          <a:blip r:embed="rId14" cstate="print">
            <a:clrChange>
              <a:clrFrom>
                <a:srgbClr val="FFFFFF"/>
              </a:clrFrom>
              <a:clrTo>
                <a:srgbClr val="FFFFFF">
                  <a:alpha val="0"/>
                </a:srgbClr>
              </a:clrTo>
            </a:clrChange>
            <a:grayscl/>
          </a:blip>
          <a:stretch>
            <a:fillRect/>
          </a:stretch>
        </p:blipFill>
        <p:spPr>
          <a:xfrm>
            <a:off x="2555776" y="3326804"/>
            <a:ext cx="4248150" cy="542925"/>
          </a:xfrm>
          <a:prstGeom prst="rect">
            <a:avLst/>
          </a:prstGeom>
        </p:spPr>
      </p:pic>
      <p:grpSp>
        <p:nvGrpSpPr>
          <p:cNvPr id="14" name="Group 27"/>
          <p:cNvGrpSpPr/>
          <p:nvPr/>
        </p:nvGrpSpPr>
        <p:grpSpPr>
          <a:xfrm>
            <a:off x="1910291" y="1880521"/>
            <a:ext cx="5593361" cy="3367345"/>
            <a:chOff x="1910291" y="2395896"/>
            <a:chExt cx="5593361" cy="3367345"/>
          </a:xfrm>
        </p:grpSpPr>
        <p:grpSp>
          <p:nvGrpSpPr>
            <p:cNvPr id="15" name="Gruppieren 20"/>
            <p:cNvGrpSpPr/>
            <p:nvPr/>
          </p:nvGrpSpPr>
          <p:grpSpPr>
            <a:xfrm rot="383809">
              <a:off x="1910291" y="2395896"/>
              <a:ext cx="5593361" cy="3367345"/>
              <a:chOff x="4494019" y="-873620"/>
              <a:chExt cx="10608337" cy="4164824"/>
            </a:xfrm>
          </p:grpSpPr>
          <p:sp>
            <p:nvSpPr>
              <p:cNvPr id="17" name="Rechteck 21"/>
              <p:cNvSpPr/>
              <p:nvPr/>
            </p:nvSpPr>
            <p:spPr bwMode="auto">
              <a:xfrm>
                <a:off x="5421985" y="-790381"/>
                <a:ext cx="9680371" cy="4081585"/>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a:spcAft>
                    <a:spcPts val="1200"/>
                  </a:spcAft>
                </a:pPr>
                <a:r>
                  <a:rPr lang="en-IN" sz="2400" b="1" dirty="0">
                    <a:solidFill>
                      <a:schemeClr val="bg1"/>
                    </a:solidFill>
                    <a:cs typeface="MV Boli" pitchFamily="2" charset="0"/>
                  </a:rPr>
                  <a:t>That's Not Quite Right!</a:t>
                </a:r>
              </a:p>
              <a:p>
                <a:pPr>
                  <a:spcAft>
                    <a:spcPts val="1200"/>
                  </a:spcAft>
                </a:pPr>
                <a:endParaRPr lang="en-IN" sz="2000" b="1" dirty="0">
                  <a:solidFill>
                    <a:srgbClr val="FFFF00"/>
                  </a:solidFill>
                  <a:cs typeface="MV Boli" pitchFamily="2" charset="0"/>
                </a:endParaRPr>
              </a:p>
              <a:p>
                <a:pPr>
                  <a:spcAft>
                    <a:spcPts val="1200"/>
                  </a:spcAft>
                </a:pPr>
                <a:endParaRPr lang="en-IN" sz="2000" b="1" dirty="0">
                  <a:solidFill>
                    <a:srgbClr val="FFFF00"/>
                  </a:solidFill>
                  <a:cs typeface="MV Boli" pitchFamily="2" charset="0"/>
                </a:endParaRPr>
              </a:p>
              <a:p>
                <a:pPr>
                  <a:spcAft>
                    <a:spcPts val="1200"/>
                  </a:spcAft>
                </a:pPr>
                <a:endParaRPr lang="en-IN" sz="2000" b="1" dirty="0">
                  <a:solidFill>
                    <a:srgbClr val="FFFF00"/>
                  </a:solidFill>
                  <a:cs typeface="MV Boli" pitchFamily="2" charset="0"/>
                </a:endParaRPr>
              </a:p>
              <a:p>
                <a:pPr>
                  <a:spcAft>
                    <a:spcPts val="1200"/>
                  </a:spcAft>
                </a:pPr>
                <a:r>
                  <a:rPr lang="en-IN" sz="2000" b="1" dirty="0">
                    <a:solidFill>
                      <a:srgbClr val="FFFF00"/>
                    </a:solidFill>
                    <a:cs typeface="MV Boli" pitchFamily="2" charset="0"/>
                  </a:rPr>
                  <a:t>The opportunity lost, that of, earning of $3000 through Project A, will be the opportunity cost if Kevin takes up Project B.</a:t>
                </a:r>
                <a:endParaRPr lang="en-US" sz="2000" b="1" dirty="0">
                  <a:solidFill>
                    <a:srgbClr val="FFFF00"/>
                  </a:solidFill>
                  <a:cs typeface="MV Boli" pitchFamily="2" charset="0"/>
                </a:endParaRPr>
              </a:p>
            </p:txBody>
          </p:sp>
          <p:pic>
            <p:nvPicPr>
              <p:cNvPr id="18" name="Picture 5" descr="Tessafilm_4"/>
              <p:cNvPicPr>
                <a:picLocks noChangeAspect="1" noChangeArrowheads="1"/>
              </p:cNvPicPr>
              <p:nvPr/>
            </p:nvPicPr>
            <p:blipFill>
              <a:blip r:embed="rId15" cstate="email"/>
              <a:srcRect/>
              <a:stretch>
                <a:fillRect/>
              </a:stretch>
            </p:blipFill>
            <p:spPr bwMode="gray">
              <a:xfrm rot="20222041">
                <a:off x="4494019" y="-873620"/>
                <a:ext cx="2229621" cy="525903"/>
              </a:xfrm>
              <a:prstGeom prst="rect">
                <a:avLst/>
              </a:prstGeom>
              <a:noFill/>
            </p:spPr>
          </p:pic>
        </p:grpSp>
        <p:pic>
          <p:nvPicPr>
            <p:cNvPr id="16" name="Picture 15" descr="sad.png"/>
            <p:cNvPicPr>
              <a:picLocks noChangeAspect="1"/>
            </p:cNvPicPr>
            <p:nvPr/>
          </p:nvPicPr>
          <p:blipFill>
            <a:blip r:embed="rId16" cstate="print"/>
            <a:stretch>
              <a:fillRect/>
            </a:stretch>
          </p:blipFill>
          <p:spPr>
            <a:xfrm rot="484014">
              <a:off x="5959709" y="2955820"/>
              <a:ext cx="1404000" cy="1404000"/>
            </a:xfrm>
            <a:prstGeom prst="rect">
              <a:avLst/>
            </a:prstGeom>
          </p:spPr>
        </p:pic>
      </p:grpSp>
      <p:sp>
        <p:nvSpPr>
          <p:cNvPr id="25" name="Right Arrow 24">
            <a:hlinkClick r:id="rId17" action="ppaction://hlinksldjump"/>
          </p:cNvPr>
          <p:cNvSpPr/>
          <p:nvPr/>
        </p:nvSpPr>
        <p:spPr>
          <a:xfrm rot="21069979">
            <a:off x="372235" y="5013186"/>
            <a:ext cx="2952328" cy="1800200"/>
          </a:xfrm>
          <a:prstGeom prst="rightArrow">
            <a:avLst/>
          </a:prstGeom>
          <a:solidFill>
            <a:srgbClr val="82C836"/>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tx1"/>
                </a:solidFill>
              </a:rPr>
              <a:t>Click here to </a:t>
            </a:r>
          </a:p>
          <a:p>
            <a:pPr algn="ctr"/>
            <a:r>
              <a:rPr lang="en-US" sz="2000" dirty="0">
                <a:solidFill>
                  <a:schemeClr val="tx1"/>
                </a:solidFill>
              </a:rPr>
              <a:t>continue!</a:t>
            </a:r>
            <a:endParaRPr lang="en-IN" sz="2000" dirty="0">
              <a:solidFill>
                <a:schemeClr val="tx1"/>
              </a:solidFill>
            </a:endParaRPr>
          </a:p>
        </p:txBody>
      </p:sp>
      <p:sp>
        <p:nvSpPr>
          <p:cNvPr id="26" name="Rectangle 25"/>
          <p:cNvSpPr/>
          <p:nvPr/>
        </p:nvSpPr>
        <p:spPr>
          <a:xfrm>
            <a:off x="0" y="3717032"/>
            <a:ext cx="683568" cy="3140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82064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slide(fromLeft)">
                                      <p:cBhvr>
                                        <p:cTn id="11" dur="500"/>
                                        <p:tgtEl>
                                          <p:spTgt spid="25"/>
                                        </p:tgtEl>
                                      </p:cBhvr>
                                    </p:animEffect>
                                  </p:childTnLst>
                                </p:cTn>
                              </p:par>
                            </p:childTnLst>
                          </p:cTn>
                        </p:par>
                        <p:par>
                          <p:cTn id="12" fill="hold">
                            <p:stCondLst>
                              <p:cond delay="1500"/>
                            </p:stCondLst>
                            <p:childTnLst>
                              <p:par>
                                <p:cTn id="13" presetID="26" presetClass="emph" presetSubtype="0" fill="hold" grpId="1" nodeType="afterEffect">
                                  <p:stCondLst>
                                    <p:cond delay="0"/>
                                  </p:stCondLst>
                                  <p:childTnLst>
                                    <p:animEffect transition="out" filter="fade">
                                      <p:cBhvr>
                                        <p:cTn id="14" dur="500" tmFilter="0, 0; .2, .5; .8, .5; 1, 0"/>
                                        <p:tgtEl>
                                          <p:spTgt spid="25"/>
                                        </p:tgtEl>
                                      </p:cBhvr>
                                    </p:animEffect>
                                    <p:animScale>
                                      <p:cBhvr>
                                        <p:cTn id="15"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Marginal and Incremental Principle</a:t>
              </a:r>
              <a:endParaRPr lang="en-IN" sz="3200" dirty="0"/>
            </a:p>
          </p:txBody>
        </p:sp>
      </p:grpSp>
      <p:sp>
        <p:nvSpPr>
          <p:cNvPr id="6" name="Rectangle 5"/>
          <p:cNvSpPr/>
          <p:nvPr/>
        </p:nvSpPr>
        <p:spPr>
          <a:xfrm>
            <a:off x="-36512" y="1421487"/>
            <a:ext cx="4464496" cy="5436513"/>
          </a:xfrm>
          <a:prstGeom prst="rect">
            <a:avLst/>
          </a:prstGeom>
          <a:solidFill>
            <a:srgbClr val="FF9FA1">
              <a:alpha val="6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The ‘Marginal and Incremental Principle’ states that a decision is said to be rational and sound; if given the firm’s objective of profit maximization, it leads to increase in profit, which is in either of the following two scenarios:</a:t>
            </a:r>
          </a:p>
          <a:p>
            <a:pPr marL="914400" lvl="1" indent="-457200">
              <a:buFont typeface="Courier New" panose="02070309020205020404" pitchFamily="49" charset="0"/>
              <a:buChar char="o"/>
            </a:pPr>
            <a:r>
              <a:rPr lang="en-IN" sz="2000" b="1" dirty="0">
                <a:solidFill>
                  <a:schemeClr val="tx1"/>
                </a:solidFill>
              </a:rPr>
              <a:t>If total revenue increases more than total cost</a:t>
            </a:r>
          </a:p>
          <a:p>
            <a:pPr marL="914400" lvl="1" indent="-457200">
              <a:buFont typeface="Courier New" panose="02070309020205020404" pitchFamily="49" charset="0"/>
              <a:buChar char="o"/>
            </a:pPr>
            <a:r>
              <a:rPr lang="en-IN" sz="2000" b="1" dirty="0">
                <a:solidFill>
                  <a:schemeClr val="tx1"/>
                </a:solidFill>
              </a:rPr>
              <a:t>If total revenue declines less than total cost</a:t>
            </a:r>
          </a:p>
          <a:p>
            <a:pPr marL="457200" indent="-457200">
              <a:buFont typeface="Arial" pitchFamily="34" charset="0"/>
              <a:buChar char="•"/>
            </a:pPr>
            <a:endParaRPr lang="en-IN" sz="2000" b="1" dirty="0">
              <a:solidFill>
                <a:schemeClr val="tx1"/>
              </a:solidFill>
            </a:endParaRPr>
          </a:p>
        </p:txBody>
      </p:sp>
      <p:pic>
        <p:nvPicPr>
          <p:cNvPr id="8" name="Picture 6"/>
          <p:cNvPicPr>
            <a:picLocks noGrp="1" noSelect="1" noRot="1" noMove="1" noResize="1" noEditPoints="1" noAdjustHandles="1" noChangeArrowheads="1" noChangeShapeType="1"/>
          </p:cNvPicPr>
          <p:nvPr>
            <p:custDataLst>
              <p:tags r:id="rId2"/>
            </p:custDataLst>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20" y="836712"/>
            <a:ext cx="9296400" cy="720000"/>
          </a:xfrm>
          <a:prstGeom prst="rect">
            <a:avLst/>
          </a:prstGeom>
          <a:noFill/>
          <a:ln w="9525">
            <a:noFill/>
            <a:miter lim="800000"/>
            <a:headEnd/>
            <a:tailEnd/>
          </a:ln>
        </p:spPr>
      </p:pic>
      <p:sp>
        <p:nvSpPr>
          <p:cNvPr id="9" name="TextBox 8"/>
          <p:cNvSpPr txBox="1"/>
          <p:nvPr/>
        </p:nvSpPr>
        <p:spPr>
          <a:xfrm>
            <a:off x="273269" y="100075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Marginal and Incremental Principle</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4427984" y="1538119"/>
            <a:ext cx="4716016" cy="5319881"/>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29159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lide(fromRight)">
                                      <p:cBhvr>
                                        <p:cTn id="16" dur="500"/>
                                        <p:tgtEl>
                                          <p:spTgt spid="6"/>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Marginal and Incremental Principle</a:t>
              </a:r>
              <a:endParaRPr lang="en-IN" sz="3200" dirty="0"/>
            </a:p>
          </p:txBody>
        </p:sp>
      </p:grpSp>
      <p:sp>
        <p:nvSpPr>
          <p:cNvPr id="6" name="Rectangle 5"/>
          <p:cNvSpPr/>
          <p:nvPr/>
        </p:nvSpPr>
        <p:spPr>
          <a:xfrm>
            <a:off x="-36512" y="1421487"/>
            <a:ext cx="4464496" cy="5436513"/>
          </a:xfrm>
          <a:prstGeom prst="rect">
            <a:avLst/>
          </a:prstGeom>
          <a:solidFill>
            <a:schemeClr val="bg1">
              <a:lumMod val="75000"/>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The ‘Marginal and Incremental Principle’ states that a decision is said to be rational and sound; if given the firm’s objective of profit maximization, it leads to increase in profit, which is in either of the following two scenarios:</a:t>
            </a:r>
          </a:p>
          <a:p>
            <a:pPr marL="914400" lvl="1" indent="-457200">
              <a:buFont typeface="Courier New" panose="02070309020205020404" pitchFamily="49" charset="0"/>
              <a:buChar char="o"/>
            </a:pPr>
            <a:r>
              <a:rPr lang="en-IN" sz="2000" b="1" dirty="0">
                <a:solidFill>
                  <a:schemeClr val="tx1"/>
                </a:solidFill>
              </a:rPr>
              <a:t>If total revenue increases more than total cost</a:t>
            </a:r>
          </a:p>
          <a:p>
            <a:pPr marL="914400" lvl="1" indent="-457200">
              <a:buFont typeface="Courier New" panose="02070309020205020404" pitchFamily="49" charset="0"/>
              <a:buChar char="o"/>
            </a:pPr>
            <a:r>
              <a:rPr lang="en-IN" sz="2000" b="1" dirty="0">
                <a:solidFill>
                  <a:schemeClr val="tx1"/>
                </a:solidFill>
              </a:rPr>
              <a:t>If total revenue declines less than total cost</a:t>
            </a:r>
          </a:p>
          <a:p>
            <a:pPr marL="457200" indent="-457200">
              <a:buFont typeface="Arial" pitchFamily="34" charset="0"/>
              <a:buChar char="•"/>
            </a:pPr>
            <a:endParaRPr lang="en-IN" sz="2000" b="1" dirty="0">
              <a:solidFill>
                <a:schemeClr val="tx1"/>
              </a:solidFill>
            </a:endParaRPr>
          </a:p>
        </p:txBody>
      </p:sp>
      <p:pic>
        <p:nvPicPr>
          <p:cNvPr id="8" name="Picture 6"/>
          <p:cNvPicPr>
            <a:picLocks noGrp="1" noSelect="1" noRot="1" noMove="1" noResize="1" noEditPoints="1" noAdjustHandles="1" noChangeArrowheads="1" noChangeShapeType="1"/>
          </p:cNvPicPr>
          <p:nvPr>
            <p:custDataLst>
              <p:tags r:id="rId2"/>
            </p:custDataLst>
          </p:nvPr>
        </p:nvPicPr>
        <p:blipFill>
          <a:blip r:embed="rId7"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108520" y="836712"/>
            <a:ext cx="9296400" cy="720000"/>
          </a:xfrm>
          <a:prstGeom prst="rect">
            <a:avLst/>
          </a:prstGeom>
          <a:noFill/>
          <a:ln w="9525">
            <a:noFill/>
            <a:miter lim="800000"/>
            <a:headEnd/>
            <a:tailEnd/>
          </a:ln>
        </p:spPr>
      </p:pic>
      <p:sp>
        <p:nvSpPr>
          <p:cNvPr id="9" name="TextBox 8"/>
          <p:cNvSpPr txBox="1"/>
          <p:nvPr/>
        </p:nvSpPr>
        <p:spPr>
          <a:xfrm>
            <a:off x="273269" y="100075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Marginal and Incremental Principle</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grayscl/>
            <a:extLst>
              <a:ext uri="{28A0092B-C50C-407E-A947-70E740481C1C}">
                <a14:useLocalDpi xmlns:a14="http://schemas.microsoft.com/office/drawing/2010/main"/>
              </a:ext>
            </a:extLst>
          </a:blip>
          <a:stretch>
            <a:fillRect/>
          </a:stretch>
        </p:blipFill>
        <p:spPr>
          <a:xfrm>
            <a:off x="4427984" y="1538119"/>
            <a:ext cx="4716016" cy="5319881"/>
          </a:xfrm>
          <a:prstGeom prst="rect">
            <a:avLst/>
          </a:prstGeom>
        </p:spPr>
      </p:pic>
      <p:sp>
        <p:nvSpPr>
          <p:cNvPr id="11" name="Rounded Rectangle 10"/>
          <p:cNvSpPr/>
          <p:nvPr/>
        </p:nvSpPr>
        <p:spPr>
          <a:xfrm rot="256612">
            <a:off x="1924190" y="2095845"/>
            <a:ext cx="5258776" cy="4277203"/>
          </a:xfrm>
          <a:prstGeom prst="roundRect">
            <a:avLst>
              <a:gd name="adj" fmla="val 3208"/>
            </a:avLst>
          </a:prstGeom>
          <a:solidFill>
            <a:srgbClr val="FF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‘Marginal Analysis’ implies judging the impact of a unit change in one variable on the other.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‘Marginal’ generally refers to small changes.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‘Marginal Revenue’ is change in total revenue per unit change in output sold.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‘Marginal Cost’ refers to change in total cost per unit change in output produced.</a:t>
            </a:r>
          </a:p>
        </p:txBody>
      </p:sp>
      <p:pic>
        <p:nvPicPr>
          <p:cNvPr id="12" name="Picture 5" descr="Tessafilm_4"/>
          <p:cNvPicPr>
            <a:picLocks noChangeAspect="1" noChangeArrowheads="1"/>
          </p:cNvPicPr>
          <p:nvPr/>
        </p:nvPicPr>
        <p:blipFill>
          <a:blip r:embed="rId9" cstate="email"/>
          <a:srcRect/>
          <a:stretch>
            <a:fillRect/>
          </a:stretch>
        </p:blipFill>
        <p:spPr bwMode="gray">
          <a:xfrm rot="20605850">
            <a:off x="1764009" y="1908897"/>
            <a:ext cx="1175592" cy="425203"/>
          </a:xfrm>
          <a:prstGeom prst="rect">
            <a:avLst/>
          </a:prstGeom>
          <a:noFill/>
        </p:spPr>
      </p:pic>
      <p:sp>
        <p:nvSpPr>
          <p:cNvPr id="13" name="TextBox 12"/>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58706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Marginal and Incremental Principle</a:t>
              </a:r>
              <a:endParaRPr lang="en-IN" sz="3200" dirty="0"/>
            </a:p>
          </p:txBody>
        </p:sp>
      </p:grpSp>
      <p:sp>
        <p:nvSpPr>
          <p:cNvPr id="6" name="Rectangle 5"/>
          <p:cNvSpPr/>
          <p:nvPr/>
        </p:nvSpPr>
        <p:spPr>
          <a:xfrm>
            <a:off x="-36512" y="1421487"/>
            <a:ext cx="4464496" cy="5436513"/>
          </a:xfrm>
          <a:prstGeom prst="rect">
            <a:avLst/>
          </a:prstGeom>
          <a:solidFill>
            <a:schemeClr val="bg1">
              <a:lumMod val="75000"/>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The ‘Marginal and Incremental Principle’ states that a decision is said to be rational and sound; if given the firm’s objective of profit maximization, it leads to increase in profit, which is in either of the following two scenarios:</a:t>
            </a:r>
          </a:p>
          <a:p>
            <a:pPr marL="914400" lvl="1" indent="-457200">
              <a:buFont typeface="Courier New" panose="02070309020205020404" pitchFamily="49" charset="0"/>
              <a:buChar char="o"/>
            </a:pPr>
            <a:r>
              <a:rPr lang="en-IN" sz="2000" b="1" dirty="0">
                <a:solidFill>
                  <a:schemeClr val="tx1"/>
                </a:solidFill>
              </a:rPr>
              <a:t>If total revenue increases more than total cost</a:t>
            </a:r>
          </a:p>
          <a:p>
            <a:pPr marL="914400" lvl="1" indent="-457200">
              <a:buFont typeface="Courier New" panose="02070309020205020404" pitchFamily="49" charset="0"/>
              <a:buChar char="o"/>
            </a:pPr>
            <a:r>
              <a:rPr lang="en-IN" sz="2000" b="1" dirty="0">
                <a:solidFill>
                  <a:schemeClr val="tx1"/>
                </a:solidFill>
              </a:rPr>
              <a:t>If total revenue declines less than total cost</a:t>
            </a:r>
          </a:p>
          <a:p>
            <a:pPr marL="457200" indent="-457200">
              <a:buFont typeface="Arial" pitchFamily="34" charset="0"/>
              <a:buChar char="•"/>
            </a:pPr>
            <a:endParaRPr lang="en-IN" sz="2000" b="1" dirty="0">
              <a:solidFill>
                <a:schemeClr val="tx1"/>
              </a:solidFill>
            </a:endParaRPr>
          </a:p>
        </p:txBody>
      </p:sp>
      <p:grpSp>
        <p:nvGrpSpPr>
          <p:cNvPr id="7" name="Group 25"/>
          <p:cNvGrpSpPr/>
          <p:nvPr/>
        </p:nvGrpSpPr>
        <p:grpSpPr>
          <a:xfrm>
            <a:off x="-108520" y="836712"/>
            <a:ext cx="9296400" cy="720000"/>
            <a:chOff x="-108520" y="2132856"/>
            <a:chExt cx="9296400" cy="733425"/>
          </a:xfrm>
        </p:grpSpPr>
        <p:pic>
          <p:nvPicPr>
            <p:cNvPr id="8" name="Picture 6"/>
            <p:cNvPicPr>
              <a:picLocks noChangeAspect="1" noChangeArrowheads="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108520" y="2132856"/>
              <a:ext cx="9296400" cy="733425"/>
            </a:xfrm>
            <a:prstGeom prst="rect">
              <a:avLst/>
            </a:prstGeom>
            <a:noFill/>
            <a:ln w="9525">
              <a:noFill/>
              <a:miter lim="800000"/>
              <a:headEnd/>
              <a:tailEnd/>
            </a:ln>
          </p:spPr>
        </p:pic>
        <p:sp>
          <p:nvSpPr>
            <p:cNvPr id="9" name="TextBox 8"/>
            <p:cNvSpPr txBox="1"/>
            <p:nvPr/>
          </p:nvSpPr>
          <p:spPr>
            <a:xfrm>
              <a:off x="273269" y="2299960"/>
              <a:ext cx="7539091" cy="470273"/>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Marginal and Incremental Principle</a:t>
              </a:r>
            </a:p>
          </p:txBody>
        </p:sp>
      </p:grpSp>
      <p:pic>
        <p:nvPicPr>
          <p:cNvPr id="10" name="Picture 9"/>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4427984" y="1538119"/>
            <a:ext cx="4716016" cy="5319881"/>
          </a:xfrm>
          <a:prstGeom prst="rect">
            <a:avLst/>
          </a:prstGeom>
        </p:spPr>
      </p:pic>
      <p:sp>
        <p:nvSpPr>
          <p:cNvPr id="11" name="Rounded Rectangle 10"/>
          <p:cNvSpPr/>
          <p:nvPr/>
        </p:nvSpPr>
        <p:spPr>
          <a:xfrm rot="256612">
            <a:off x="1924190" y="2095845"/>
            <a:ext cx="5258776" cy="4277203"/>
          </a:xfrm>
          <a:prstGeom prst="roundRect">
            <a:avLst>
              <a:gd name="adj" fmla="val 3208"/>
            </a:avLst>
          </a:prstGeom>
          <a:solidFill>
            <a:srgbClr val="FF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‘Marginal Analysis’ implies judging the impact of a unit change in one variable on the other.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‘Marginal’ generally refers to small changes.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‘Marginal Revenue’ is change in total revenue per unit change in output sold.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‘Marginal Cost’ refers to change in total cost per unit change in output produced.</a:t>
            </a:r>
          </a:p>
        </p:txBody>
      </p:sp>
      <p:pic>
        <p:nvPicPr>
          <p:cNvPr id="12" name="Picture 5" descr="Tessafilm_4"/>
          <p:cNvPicPr>
            <a:picLocks noChangeAspect="1" noChangeArrowheads="1"/>
          </p:cNvPicPr>
          <p:nvPr/>
        </p:nvPicPr>
        <p:blipFill>
          <a:blip r:embed="rId8" cstate="email"/>
          <a:srcRect/>
          <a:stretch>
            <a:fillRect/>
          </a:stretch>
        </p:blipFill>
        <p:spPr bwMode="gray">
          <a:xfrm rot="20605850">
            <a:off x="1764009" y="1908897"/>
            <a:ext cx="1175592" cy="425203"/>
          </a:xfrm>
          <a:prstGeom prst="rect">
            <a:avLst/>
          </a:prstGeom>
          <a:noFill/>
        </p:spPr>
      </p:pic>
      <p:pic>
        <p:nvPicPr>
          <p:cNvPr id="13" name="Picture 12"/>
          <p:cNvPicPr>
            <a:picLocks noGrp="1" noSelect="1" noRot="1" noMove="1" noResize="1" noEditPoints="1" noAdjustHandles="1" noChangeArrowheads="1" noChangeShapeType="1"/>
          </p:cNvPicPr>
          <p:nvPr>
            <p:custDataLst>
              <p:tags r:id="rId2"/>
            </p:custDataLst>
          </p:nvPr>
        </p:nvPicPr>
        <p:blipFill>
          <a:blip r:embed="rId9" cstate="email">
            <a:extLst>
              <a:ext uri="{28A0092B-C50C-407E-A947-70E740481C1C}">
                <a14:useLocalDpi xmlns:a14="http://schemas.microsoft.com/office/drawing/2010/main"/>
              </a:ext>
            </a:extLst>
          </a:blip>
          <a:stretch>
            <a:fillRect/>
          </a:stretch>
        </p:blipFill>
        <p:spPr>
          <a:xfrm>
            <a:off x="-8031" y="836712"/>
            <a:ext cx="9144000" cy="6073769"/>
          </a:xfrm>
          <a:prstGeom prst="rect">
            <a:avLst/>
          </a:prstGeom>
        </p:spPr>
      </p:pic>
      <p:sp>
        <p:nvSpPr>
          <p:cNvPr id="14" name="Rounded Rectangle 13"/>
          <p:cNvSpPr/>
          <p:nvPr/>
        </p:nvSpPr>
        <p:spPr>
          <a:xfrm rot="256612">
            <a:off x="2109977" y="1354120"/>
            <a:ext cx="6449178" cy="5217025"/>
          </a:xfrm>
          <a:prstGeom prst="roundRect">
            <a:avLst>
              <a:gd name="adj" fmla="val 3208"/>
            </a:avLst>
          </a:prstGeom>
          <a:solidFill>
            <a:srgbClr val="FF9F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On the other hand, ‘Incremental Cost’ refers to change in total costs due to change in total output. The decision of a firm to change the price would depend upon the resulting impact/change in marginal revenue and marginal cost. If the marginal revenue is greater than the marginal cost, then the firm should bring about the change in price.</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‘Incremental Analysis’ differs from ‘Marginal Analysis’ only in that it analysis the change in the firm's performance for a given managerial decision, whereas marginal analysis often is generated by a change in outputs or inputs. Incremental analysis is generalization of marginal concept. It refers to changes in cost and revenue due to a policy change. </a:t>
            </a:r>
          </a:p>
        </p:txBody>
      </p:sp>
      <p:pic>
        <p:nvPicPr>
          <p:cNvPr id="15" name="Picture 5" descr="Tessafilm_4"/>
          <p:cNvPicPr>
            <a:picLocks noChangeAspect="1" noChangeArrowheads="1"/>
          </p:cNvPicPr>
          <p:nvPr/>
        </p:nvPicPr>
        <p:blipFill>
          <a:blip r:embed="rId8" cstate="email"/>
          <a:srcRect/>
          <a:stretch>
            <a:fillRect/>
          </a:stretch>
        </p:blipFill>
        <p:spPr bwMode="gray">
          <a:xfrm rot="20605850">
            <a:off x="1866075" y="1064725"/>
            <a:ext cx="1175592" cy="425203"/>
          </a:xfrm>
          <a:prstGeom prst="rect">
            <a:avLst/>
          </a:prstGeom>
          <a:noFill/>
        </p:spPr>
      </p:pic>
      <p:sp>
        <p:nvSpPr>
          <p:cNvPr id="16" name="TextBox 1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54167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Equi-marginal Principle</a:t>
              </a:r>
              <a:endParaRPr lang="en-IN" sz="3200" dirty="0"/>
            </a:p>
          </p:txBody>
        </p:sp>
      </p:grpSp>
      <p:sp>
        <p:nvSpPr>
          <p:cNvPr id="6" name="Rectangle 5"/>
          <p:cNvSpPr/>
          <p:nvPr/>
        </p:nvSpPr>
        <p:spPr>
          <a:xfrm>
            <a:off x="-36512" y="1477353"/>
            <a:ext cx="4464496" cy="5380647"/>
          </a:xfrm>
          <a:prstGeom prst="rect">
            <a:avLst/>
          </a:prstGeom>
          <a:solidFill>
            <a:srgbClr val="FF8181">
              <a:alpha val="6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‘Marginal Utility’ is the utility derived from the additional unit of a commodity consumed.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The ‘Laws of Equi-marginal Utility’ states that a consumer will reach the stage of equilibrium when the marginal utilities of various commodities he consumes are equal.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According to modern economists, this law has been formulated in the form of ‘Law of Proportional Marginal Utility’. </a:t>
            </a:r>
          </a:p>
        </p:txBody>
      </p:sp>
      <p:pic>
        <p:nvPicPr>
          <p:cNvPr id="8" name="Picture 7"/>
          <p:cNvPicPr>
            <a:picLocks noGrp="1" noSelect="1" noRot="1" noMove="1" noResize="1" noEditPoints="1" noAdjustHandles="1" noChangeArrowheads="1" noChangeShapeType="1"/>
          </p:cNvPicPr>
          <p:nvPr>
            <p:custDataLst>
              <p:tags r:id="rId2"/>
            </p:custDataLst>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0555" y="836712"/>
            <a:ext cx="9252000" cy="720000"/>
          </a:xfrm>
          <a:prstGeom prst="rect">
            <a:avLst/>
          </a:prstGeom>
          <a:noFill/>
          <a:ln w="9525">
            <a:noFill/>
            <a:miter lim="800000"/>
            <a:headEnd/>
            <a:tailEnd/>
          </a:ln>
        </p:spPr>
      </p:pic>
      <p:sp>
        <p:nvSpPr>
          <p:cNvPr id="9" name="TextBox 8"/>
          <p:cNvSpPr txBox="1"/>
          <p:nvPr/>
        </p:nvSpPr>
        <p:spPr>
          <a:xfrm>
            <a:off x="337859" y="1000511"/>
            <a:ext cx="7449654"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Equi-marginal Principle</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4427984" y="1523868"/>
            <a:ext cx="4716016" cy="5334132"/>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42528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lide(fromRight)">
                                      <p:cBhvr>
                                        <p:cTn id="16" dur="500"/>
                                        <p:tgtEl>
                                          <p:spTgt spid="6"/>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Equi-marginal Principle</a:t>
              </a:r>
              <a:endParaRPr lang="en-IN" sz="3200" dirty="0"/>
            </a:p>
          </p:txBody>
        </p:sp>
      </p:grpSp>
      <p:sp>
        <p:nvSpPr>
          <p:cNvPr id="6" name="Rectangle 5"/>
          <p:cNvSpPr/>
          <p:nvPr/>
        </p:nvSpPr>
        <p:spPr>
          <a:xfrm>
            <a:off x="-36512" y="1477353"/>
            <a:ext cx="4464496" cy="5380647"/>
          </a:xfrm>
          <a:prstGeom prst="rect">
            <a:avLst/>
          </a:prstGeom>
          <a:solidFill>
            <a:schemeClr val="bg1">
              <a:lumMod val="75000"/>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‘Marginal Utility’ is the utility derived from the additional unit of a commodity consumed.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The ‘Laws of Equi-marginal Utility’ states that a consumer will reach the stage of equilibrium when the marginal utilities of various commodities he consumes are equal.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According to modern economists, this law has been formulated in the form of ‘Law of Proportional Marginal Utility’. </a:t>
            </a:r>
          </a:p>
        </p:txBody>
      </p:sp>
      <p:pic>
        <p:nvPicPr>
          <p:cNvPr id="8" name="Picture 7"/>
          <p:cNvPicPr>
            <a:picLocks noGrp="1" noSelect="1" noRot="1" noMove="1" noResize="1" noEditPoints="1" noAdjustHandles="1" noChangeArrowheads="1" noChangeShapeType="1"/>
          </p:cNvPicPr>
          <p:nvPr>
            <p:custDataLst>
              <p:tags r:id="rId2"/>
            </p:custDataLst>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110555" y="836712"/>
            <a:ext cx="9252000" cy="720000"/>
          </a:xfrm>
          <a:prstGeom prst="rect">
            <a:avLst/>
          </a:prstGeom>
          <a:noFill/>
          <a:ln w="9525">
            <a:noFill/>
            <a:miter lim="800000"/>
            <a:headEnd/>
            <a:tailEnd/>
          </a:ln>
        </p:spPr>
      </p:pic>
      <p:sp>
        <p:nvSpPr>
          <p:cNvPr id="9" name="TextBox 8"/>
          <p:cNvSpPr txBox="1"/>
          <p:nvPr/>
        </p:nvSpPr>
        <p:spPr>
          <a:xfrm>
            <a:off x="337859" y="1000511"/>
            <a:ext cx="7449654"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Equi-marginal Principle</a:t>
            </a:r>
          </a:p>
        </p:txBody>
      </p:sp>
      <p:pic>
        <p:nvPicPr>
          <p:cNvPr id="10" name="Picture 9"/>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4427984" y="1523868"/>
            <a:ext cx="4716016" cy="5334132"/>
          </a:xfrm>
          <a:prstGeom prst="rect">
            <a:avLst/>
          </a:prstGeom>
        </p:spPr>
      </p:pic>
      <p:sp>
        <p:nvSpPr>
          <p:cNvPr id="11" name="Rounded Rectangle 10"/>
          <p:cNvSpPr/>
          <p:nvPr/>
        </p:nvSpPr>
        <p:spPr>
          <a:xfrm rot="256612">
            <a:off x="1846587" y="1969028"/>
            <a:ext cx="6449178" cy="4478032"/>
          </a:xfrm>
          <a:prstGeom prst="roundRect">
            <a:avLst>
              <a:gd name="adj" fmla="val 3208"/>
            </a:avLst>
          </a:prstGeom>
          <a:solidFill>
            <a:srgbClr val="FF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‘Law of Proportional Marginal Utility’ states that the consumer will spend his money-income on different goods in such a way that the marginal utility of each good is proportional to its price.</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Therefore:</a:t>
            </a:r>
          </a:p>
          <a:p>
            <a:pPr marL="742950" lvl="1" indent="-285750">
              <a:buFont typeface="Courier New" panose="02070309020205020404" pitchFamily="49" charset="0"/>
              <a:buChar char="o"/>
            </a:pPr>
            <a:r>
              <a:rPr lang="en-IN" sz="2400" b="1" dirty="0">
                <a:solidFill>
                  <a:schemeClr val="tx1"/>
                </a:solidFill>
              </a:rPr>
              <a:t>MU</a:t>
            </a:r>
            <a:r>
              <a:rPr lang="en-IN" sz="2400" b="1" baseline="-25000" dirty="0">
                <a:solidFill>
                  <a:schemeClr val="tx1"/>
                </a:solidFill>
              </a:rPr>
              <a:t>x</a:t>
            </a:r>
            <a:r>
              <a:rPr lang="en-IN" sz="2400" b="1" dirty="0">
                <a:solidFill>
                  <a:schemeClr val="tx1"/>
                </a:solidFill>
              </a:rPr>
              <a:t> / P</a:t>
            </a:r>
            <a:r>
              <a:rPr lang="en-IN" sz="2400" b="1" baseline="-25000" dirty="0">
                <a:solidFill>
                  <a:schemeClr val="tx1"/>
                </a:solidFill>
              </a:rPr>
              <a:t>x</a:t>
            </a:r>
            <a:r>
              <a:rPr lang="en-IN" sz="2400" b="1" dirty="0">
                <a:solidFill>
                  <a:schemeClr val="tx1"/>
                </a:solidFill>
              </a:rPr>
              <a:t> = MU</a:t>
            </a:r>
            <a:r>
              <a:rPr lang="en-IN" sz="2400" b="1" baseline="-25000" dirty="0">
                <a:solidFill>
                  <a:schemeClr val="tx1"/>
                </a:solidFill>
              </a:rPr>
              <a:t>y</a:t>
            </a:r>
            <a:r>
              <a:rPr lang="en-IN" sz="2400" b="1" dirty="0">
                <a:solidFill>
                  <a:schemeClr val="tx1"/>
                </a:solidFill>
              </a:rPr>
              <a:t> / P</a:t>
            </a:r>
            <a:r>
              <a:rPr lang="en-IN" sz="2400" b="1" baseline="-25000" dirty="0">
                <a:solidFill>
                  <a:schemeClr val="tx1"/>
                </a:solidFill>
              </a:rPr>
              <a:t>y</a:t>
            </a:r>
            <a:r>
              <a:rPr lang="en-IN" sz="2400" b="1" dirty="0">
                <a:solidFill>
                  <a:schemeClr val="tx1"/>
                </a:solidFill>
              </a:rPr>
              <a:t> = MU</a:t>
            </a:r>
            <a:r>
              <a:rPr lang="en-IN" sz="2400" b="1" baseline="-25000" dirty="0">
                <a:solidFill>
                  <a:schemeClr val="tx1"/>
                </a:solidFill>
              </a:rPr>
              <a:t>z</a:t>
            </a:r>
            <a:r>
              <a:rPr lang="en-IN" sz="2400" b="1" dirty="0">
                <a:solidFill>
                  <a:schemeClr val="tx1"/>
                </a:solidFill>
              </a:rPr>
              <a:t> / P</a:t>
            </a:r>
            <a:r>
              <a:rPr lang="en-IN" sz="2400" b="1" baseline="-25000" dirty="0">
                <a:solidFill>
                  <a:schemeClr val="tx1"/>
                </a:solidFill>
              </a:rPr>
              <a:t>z</a:t>
            </a:r>
            <a:endParaRPr lang="en-IN" sz="2000" b="1" dirty="0">
              <a:solidFill>
                <a:schemeClr val="tx1"/>
              </a:solidFill>
            </a:endParaRP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Where:</a:t>
            </a:r>
          </a:p>
          <a:p>
            <a:pPr marL="914400" lvl="1" indent="-457200">
              <a:buFont typeface="Courier New" panose="02070309020205020404" pitchFamily="49" charset="0"/>
              <a:buChar char="o"/>
            </a:pPr>
            <a:r>
              <a:rPr lang="en-IN" sz="2000" b="1" dirty="0">
                <a:solidFill>
                  <a:schemeClr val="tx1"/>
                </a:solidFill>
              </a:rPr>
              <a:t>MU represents Marginal Utility</a:t>
            </a:r>
          </a:p>
          <a:p>
            <a:pPr marL="914400" lvl="1" indent="-457200">
              <a:buFont typeface="Courier New" panose="02070309020205020404" pitchFamily="49" charset="0"/>
              <a:buChar char="o"/>
            </a:pPr>
            <a:r>
              <a:rPr lang="en-IN" sz="2000" b="1" dirty="0">
                <a:solidFill>
                  <a:schemeClr val="tx1"/>
                </a:solidFill>
              </a:rPr>
              <a:t>P is the price of good</a:t>
            </a:r>
          </a:p>
        </p:txBody>
      </p:sp>
      <p:pic>
        <p:nvPicPr>
          <p:cNvPr id="12" name="Picture 5" descr="Tessafilm_4"/>
          <p:cNvPicPr>
            <a:picLocks noChangeAspect="1" noChangeArrowheads="1"/>
          </p:cNvPicPr>
          <p:nvPr/>
        </p:nvPicPr>
        <p:blipFill>
          <a:blip r:embed="rId8" cstate="email"/>
          <a:srcRect/>
          <a:stretch>
            <a:fillRect/>
          </a:stretch>
        </p:blipFill>
        <p:spPr bwMode="gray">
          <a:xfrm rot="20605850">
            <a:off x="1575130" y="1678603"/>
            <a:ext cx="1175592" cy="425203"/>
          </a:xfrm>
          <a:prstGeom prst="rect">
            <a:avLst/>
          </a:prstGeom>
          <a:noFill/>
        </p:spPr>
      </p:pic>
      <p:sp>
        <p:nvSpPr>
          <p:cNvPr id="13" name="TextBox 12"/>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17940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512" y="1477353"/>
            <a:ext cx="4464496" cy="5380647"/>
          </a:xfrm>
          <a:prstGeom prst="rect">
            <a:avLst/>
          </a:prstGeom>
          <a:solidFill>
            <a:schemeClr val="bg1">
              <a:lumMod val="75000"/>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‘Marginal Utility’ is the utility derived from the additional unit of a commodity consumed.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The ‘Laws of Equi-marginal Utility’ states that a consumer will reach the stage of equilibrium when the marginal utilities of various commodities he consumes are equal.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According to modern economists, this law has been formulated in the form of ‘Law of Proportional Marginal Utility’. </a:t>
            </a:r>
          </a:p>
        </p:txBody>
      </p:sp>
      <p:grpSp>
        <p:nvGrpSpPr>
          <p:cNvPr id="7" name="Group 29"/>
          <p:cNvGrpSpPr/>
          <p:nvPr/>
        </p:nvGrpSpPr>
        <p:grpSpPr>
          <a:xfrm>
            <a:off x="-110555" y="836712"/>
            <a:ext cx="9252000" cy="720000"/>
            <a:chOff x="-180528" y="2780928"/>
            <a:chExt cx="9363075" cy="723900"/>
          </a:xfrm>
        </p:grpSpPr>
        <p:pic>
          <p:nvPicPr>
            <p:cNvPr id="8" name="Picture 7"/>
            <p:cNvPicPr>
              <a:picLocks noChangeAspect="1" noChangeArrowheads="1"/>
            </p:cNvPicPr>
            <p:nvPr/>
          </p:nvPicPr>
          <p:blipFill>
            <a:blip r:embed="rId5"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180528" y="2780928"/>
              <a:ext cx="9363075" cy="723900"/>
            </a:xfrm>
            <a:prstGeom prst="rect">
              <a:avLst/>
            </a:prstGeom>
            <a:noFill/>
            <a:ln w="9525">
              <a:noFill/>
              <a:miter lim="800000"/>
              <a:headEnd/>
              <a:tailEnd/>
            </a:ln>
          </p:spPr>
        </p:pic>
        <p:sp>
          <p:nvSpPr>
            <p:cNvPr id="9" name="TextBox 8"/>
            <p:cNvSpPr txBox="1"/>
            <p:nvPr/>
          </p:nvSpPr>
          <p:spPr>
            <a:xfrm>
              <a:off x="273269" y="2945614"/>
              <a:ext cx="7539091" cy="464166"/>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Equi-marginal Principle</a:t>
              </a:r>
            </a:p>
          </p:txBody>
        </p:sp>
      </p:grpSp>
      <p:pic>
        <p:nvPicPr>
          <p:cNvPr id="10" name="Picture 9"/>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4427984" y="1523868"/>
            <a:ext cx="4716016" cy="5334132"/>
          </a:xfrm>
          <a:prstGeom prst="rect">
            <a:avLst/>
          </a:prstGeom>
        </p:spPr>
      </p:pic>
      <p:sp>
        <p:nvSpPr>
          <p:cNvPr id="11" name="Rounded Rectangle 10"/>
          <p:cNvSpPr/>
          <p:nvPr/>
        </p:nvSpPr>
        <p:spPr>
          <a:xfrm rot="256612">
            <a:off x="1846587" y="1969028"/>
            <a:ext cx="6449178" cy="4478032"/>
          </a:xfrm>
          <a:prstGeom prst="roundRect">
            <a:avLst>
              <a:gd name="adj" fmla="val 3208"/>
            </a:avLst>
          </a:prstGeom>
          <a:solidFill>
            <a:srgbClr val="FF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‘Law of Proportional Marginal Utility’ states that the consumer will spend his money-income on different goods in such a way that the marginal utility of each good is proportional to its price.</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Therefore:</a:t>
            </a:r>
          </a:p>
          <a:p>
            <a:pPr marL="742950" lvl="1" indent="-285750">
              <a:buFont typeface="Courier New" panose="02070309020205020404" pitchFamily="49" charset="0"/>
              <a:buChar char="o"/>
            </a:pPr>
            <a:r>
              <a:rPr lang="en-IN" sz="2400" b="1" dirty="0">
                <a:solidFill>
                  <a:schemeClr val="tx1"/>
                </a:solidFill>
              </a:rPr>
              <a:t>MU</a:t>
            </a:r>
            <a:r>
              <a:rPr lang="en-IN" sz="2400" b="1" baseline="-25000" dirty="0">
                <a:solidFill>
                  <a:schemeClr val="tx1"/>
                </a:solidFill>
              </a:rPr>
              <a:t>x</a:t>
            </a:r>
            <a:r>
              <a:rPr lang="en-IN" sz="2400" b="1" dirty="0">
                <a:solidFill>
                  <a:schemeClr val="tx1"/>
                </a:solidFill>
              </a:rPr>
              <a:t> / P</a:t>
            </a:r>
            <a:r>
              <a:rPr lang="en-IN" sz="2400" b="1" baseline="-25000" dirty="0">
                <a:solidFill>
                  <a:schemeClr val="tx1"/>
                </a:solidFill>
              </a:rPr>
              <a:t>x</a:t>
            </a:r>
            <a:r>
              <a:rPr lang="en-IN" sz="2400" b="1" dirty="0">
                <a:solidFill>
                  <a:schemeClr val="tx1"/>
                </a:solidFill>
              </a:rPr>
              <a:t> = MU</a:t>
            </a:r>
            <a:r>
              <a:rPr lang="en-IN" sz="2400" b="1" baseline="-25000" dirty="0">
                <a:solidFill>
                  <a:schemeClr val="tx1"/>
                </a:solidFill>
              </a:rPr>
              <a:t>y</a:t>
            </a:r>
            <a:r>
              <a:rPr lang="en-IN" sz="2400" b="1" dirty="0">
                <a:solidFill>
                  <a:schemeClr val="tx1"/>
                </a:solidFill>
              </a:rPr>
              <a:t> / P</a:t>
            </a:r>
            <a:r>
              <a:rPr lang="en-IN" sz="2400" b="1" baseline="-25000" dirty="0">
                <a:solidFill>
                  <a:schemeClr val="tx1"/>
                </a:solidFill>
              </a:rPr>
              <a:t>y</a:t>
            </a:r>
            <a:r>
              <a:rPr lang="en-IN" sz="2400" b="1" dirty="0">
                <a:solidFill>
                  <a:schemeClr val="tx1"/>
                </a:solidFill>
              </a:rPr>
              <a:t> = MU</a:t>
            </a:r>
            <a:r>
              <a:rPr lang="en-IN" sz="2400" b="1" baseline="-25000" dirty="0">
                <a:solidFill>
                  <a:schemeClr val="tx1"/>
                </a:solidFill>
              </a:rPr>
              <a:t>z</a:t>
            </a:r>
            <a:r>
              <a:rPr lang="en-IN" sz="2400" b="1" dirty="0">
                <a:solidFill>
                  <a:schemeClr val="tx1"/>
                </a:solidFill>
              </a:rPr>
              <a:t> / P</a:t>
            </a:r>
            <a:r>
              <a:rPr lang="en-IN" sz="2400" b="1" baseline="-25000" dirty="0">
                <a:solidFill>
                  <a:schemeClr val="tx1"/>
                </a:solidFill>
              </a:rPr>
              <a:t>z</a:t>
            </a:r>
            <a:endParaRPr lang="en-IN" sz="2000" b="1" dirty="0">
              <a:solidFill>
                <a:schemeClr val="tx1"/>
              </a:solidFill>
            </a:endParaRP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Where:</a:t>
            </a:r>
          </a:p>
          <a:p>
            <a:pPr marL="914400" lvl="1" indent="-457200">
              <a:buFont typeface="Courier New" panose="02070309020205020404" pitchFamily="49" charset="0"/>
              <a:buChar char="o"/>
            </a:pPr>
            <a:r>
              <a:rPr lang="en-IN" sz="2000" b="1" dirty="0">
                <a:solidFill>
                  <a:schemeClr val="tx1"/>
                </a:solidFill>
              </a:rPr>
              <a:t>MU represents Marginal Utility</a:t>
            </a:r>
          </a:p>
          <a:p>
            <a:pPr marL="914400" lvl="1" indent="-457200">
              <a:buFont typeface="Courier New" panose="02070309020205020404" pitchFamily="49" charset="0"/>
              <a:buChar char="o"/>
            </a:pPr>
            <a:r>
              <a:rPr lang="en-IN" sz="2000" b="1" dirty="0">
                <a:solidFill>
                  <a:schemeClr val="tx1"/>
                </a:solidFill>
              </a:rPr>
              <a:t>P is the price of good</a:t>
            </a:r>
          </a:p>
        </p:txBody>
      </p:sp>
      <p:pic>
        <p:nvPicPr>
          <p:cNvPr id="12" name="Picture 5" descr="Tessafilm_4"/>
          <p:cNvPicPr>
            <a:picLocks noChangeAspect="1" noChangeArrowheads="1"/>
          </p:cNvPicPr>
          <p:nvPr/>
        </p:nvPicPr>
        <p:blipFill>
          <a:blip r:embed="rId7" cstate="email"/>
          <a:srcRect/>
          <a:stretch>
            <a:fillRect/>
          </a:stretch>
        </p:blipFill>
        <p:spPr bwMode="gray">
          <a:xfrm rot="20605850">
            <a:off x="1575130" y="1678603"/>
            <a:ext cx="1175592" cy="425203"/>
          </a:xfrm>
          <a:prstGeom prst="rect">
            <a:avLst/>
          </a:prstGeom>
          <a:noFill/>
        </p:spPr>
      </p:pic>
      <p:pic>
        <p:nvPicPr>
          <p:cNvPr id="13" name="Picture 12"/>
          <p:cNvPicPr>
            <a:picLocks noGrp="1" noSelect="1" noRot="1" noMove="1" noResize="1" noEditPoints="1" noAdjustHandles="1" noChangeArrowheads="1" noChangeShapeType="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a:xfrm>
            <a:off x="-33461" y="783771"/>
            <a:ext cx="9180000" cy="6098143"/>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Equi-marginal Principle</a:t>
              </a:r>
              <a:endParaRPr lang="en-IN" sz="3200" dirty="0"/>
            </a:p>
          </p:txBody>
        </p:sp>
      </p:grpSp>
      <p:sp>
        <p:nvSpPr>
          <p:cNvPr id="14" name="Rounded Rectangle 13"/>
          <p:cNvSpPr/>
          <p:nvPr/>
        </p:nvSpPr>
        <p:spPr>
          <a:xfrm rot="256612">
            <a:off x="1945251" y="1602417"/>
            <a:ext cx="6449178" cy="4744888"/>
          </a:xfrm>
          <a:prstGeom prst="roundRect">
            <a:avLst>
              <a:gd name="adj" fmla="val 3208"/>
            </a:avLst>
          </a:prstGeom>
          <a:solidFill>
            <a:srgbClr val="FF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Similarly, a producer who wants to maximize profit or reach equilibrium will use the technique of production which satisfies the following condition:</a:t>
            </a:r>
          </a:p>
          <a:p>
            <a:pPr marL="457200" indent="-457200">
              <a:buFont typeface="Arial" pitchFamily="34" charset="0"/>
              <a:buChar char="•"/>
            </a:pPr>
            <a:endParaRPr lang="en-IN" sz="2000" b="1" dirty="0">
              <a:solidFill>
                <a:schemeClr val="tx1"/>
              </a:solidFill>
            </a:endParaRPr>
          </a:p>
          <a:p>
            <a:pPr marL="742950" lvl="1" indent="-285750">
              <a:buFont typeface="Courier New" panose="02070309020205020404" pitchFamily="49" charset="0"/>
              <a:buChar char="o"/>
            </a:pPr>
            <a:r>
              <a:rPr lang="en-IN" sz="2000" b="1" dirty="0">
                <a:solidFill>
                  <a:schemeClr val="tx1"/>
                </a:solidFill>
              </a:rPr>
              <a:t>MRP</a:t>
            </a:r>
            <a:r>
              <a:rPr lang="en-IN" sz="2000" b="1" baseline="-25000" dirty="0">
                <a:solidFill>
                  <a:schemeClr val="tx1"/>
                </a:solidFill>
              </a:rPr>
              <a:t>1</a:t>
            </a:r>
            <a:r>
              <a:rPr lang="en-IN" sz="2000" b="1" dirty="0">
                <a:solidFill>
                  <a:schemeClr val="tx1"/>
                </a:solidFill>
              </a:rPr>
              <a:t> / MC</a:t>
            </a:r>
            <a:r>
              <a:rPr lang="en-IN" sz="2000" b="1" baseline="-25000" dirty="0">
                <a:solidFill>
                  <a:schemeClr val="tx1"/>
                </a:solidFill>
              </a:rPr>
              <a:t>1</a:t>
            </a:r>
            <a:r>
              <a:rPr lang="en-IN" sz="2000" b="1" dirty="0">
                <a:solidFill>
                  <a:schemeClr val="tx1"/>
                </a:solidFill>
              </a:rPr>
              <a:t> = MRP</a:t>
            </a:r>
            <a:r>
              <a:rPr lang="en-IN" sz="2000" b="1" baseline="-25000" dirty="0">
                <a:solidFill>
                  <a:schemeClr val="tx1"/>
                </a:solidFill>
              </a:rPr>
              <a:t>2</a:t>
            </a:r>
            <a:r>
              <a:rPr lang="en-IN" sz="2000" b="1" dirty="0">
                <a:solidFill>
                  <a:schemeClr val="tx1"/>
                </a:solidFill>
              </a:rPr>
              <a:t> / MC</a:t>
            </a:r>
            <a:r>
              <a:rPr lang="en-IN" sz="2000" b="1" baseline="-25000" dirty="0">
                <a:solidFill>
                  <a:schemeClr val="tx1"/>
                </a:solidFill>
              </a:rPr>
              <a:t>2</a:t>
            </a:r>
            <a:r>
              <a:rPr lang="en-IN" sz="2000" b="1" dirty="0">
                <a:solidFill>
                  <a:schemeClr val="tx1"/>
                </a:solidFill>
              </a:rPr>
              <a:t> = MRP</a:t>
            </a:r>
            <a:r>
              <a:rPr lang="en-IN" sz="2000" b="1" baseline="-25000" dirty="0">
                <a:solidFill>
                  <a:schemeClr val="tx1"/>
                </a:solidFill>
              </a:rPr>
              <a:t>3</a:t>
            </a:r>
            <a:r>
              <a:rPr lang="en-IN" sz="2000" b="1" dirty="0">
                <a:solidFill>
                  <a:schemeClr val="tx1"/>
                </a:solidFill>
              </a:rPr>
              <a:t> / MC</a:t>
            </a:r>
            <a:r>
              <a:rPr lang="en-IN" sz="2000" b="1" baseline="-25000" dirty="0">
                <a:solidFill>
                  <a:schemeClr val="tx1"/>
                </a:solidFill>
              </a:rPr>
              <a:t>3</a:t>
            </a:r>
            <a:endParaRPr lang="en-IN" sz="2000" b="1" dirty="0">
              <a:solidFill>
                <a:schemeClr val="tx1"/>
              </a:solidFill>
            </a:endParaRP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Where:</a:t>
            </a:r>
          </a:p>
          <a:p>
            <a:pPr marL="914400" lvl="1" indent="-457200">
              <a:buFont typeface="Courier New" panose="02070309020205020404" pitchFamily="49" charset="0"/>
              <a:buChar char="o"/>
            </a:pPr>
            <a:r>
              <a:rPr lang="en-IN" sz="2000" b="1" dirty="0">
                <a:solidFill>
                  <a:schemeClr val="tx1"/>
                </a:solidFill>
              </a:rPr>
              <a:t>MRP is Marginal Revenue Product of Inputs</a:t>
            </a:r>
          </a:p>
          <a:p>
            <a:pPr marL="914400" lvl="1" indent="-457200">
              <a:buFont typeface="Courier New" panose="02070309020205020404" pitchFamily="49" charset="0"/>
              <a:buChar char="o"/>
            </a:pPr>
            <a:r>
              <a:rPr lang="en-IN" sz="2000" b="1" dirty="0">
                <a:solidFill>
                  <a:schemeClr val="tx1"/>
                </a:solidFill>
              </a:rPr>
              <a:t>MC represents Marginal Cost</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Thus, a manager can make rational decision by allocating/hiring resources in a manner which equalizes the ratio of marginal returns and marginal costs of various uses of resources in a specific product.</a:t>
            </a:r>
          </a:p>
        </p:txBody>
      </p:sp>
      <p:pic>
        <p:nvPicPr>
          <p:cNvPr id="15" name="Picture 5" descr="Tessafilm_4"/>
          <p:cNvPicPr>
            <a:picLocks noChangeAspect="1" noChangeArrowheads="1"/>
          </p:cNvPicPr>
          <p:nvPr/>
        </p:nvPicPr>
        <p:blipFill>
          <a:blip r:embed="rId7" cstate="email"/>
          <a:srcRect/>
          <a:stretch>
            <a:fillRect/>
          </a:stretch>
        </p:blipFill>
        <p:spPr bwMode="gray">
          <a:xfrm rot="20605850">
            <a:off x="1683744" y="1312364"/>
            <a:ext cx="1175592" cy="425203"/>
          </a:xfrm>
          <a:prstGeom prst="rect">
            <a:avLst/>
          </a:prstGeom>
          <a:noFill/>
        </p:spPr>
      </p:pic>
      <p:sp>
        <p:nvSpPr>
          <p:cNvPr id="16" name="TextBox 1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90003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Discounting Principle</a:t>
              </a:r>
              <a:endParaRPr lang="en-IN" sz="3200" dirty="0"/>
            </a:p>
          </p:txBody>
        </p:sp>
      </p:grpSp>
      <p:sp>
        <p:nvSpPr>
          <p:cNvPr id="6" name="Rectangle 5"/>
          <p:cNvSpPr/>
          <p:nvPr/>
        </p:nvSpPr>
        <p:spPr>
          <a:xfrm>
            <a:off x="-36512" y="1459291"/>
            <a:ext cx="4464496" cy="5398709"/>
          </a:xfrm>
          <a:prstGeom prst="rect">
            <a:avLst/>
          </a:prstGeom>
          <a:solidFill>
            <a:srgbClr val="D68ACB">
              <a:alpha val="6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According to Discounting Principle, if a decision affects costs and revenues in long-run, all those costs and revenues must be discounted to present values before valid comparison of alternatives is possible.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This is essential because a dollar worth of money at a future date is not worth a dollar today.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Money actually has time value. </a:t>
            </a:r>
          </a:p>
        </p:txBody>
      </p:sp>
      <p:pic>
        <p:nvPicPr>
          <p:cNvPr id="10" name="Picture 9"/>
          <p:cNvPicPr>
            <a:picLocks noGrp="1" noSelect="1" noRot="1" noMove="1" noResize="1" noEditPoints="1" noAdjustHandles="1" noChangeArrowheads="1" noChangeShapeType="1"/>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4427984" y="1505806"/>
            <a:ext cx="4716016" cy="5352194"/>
          </a:xfrm>
          <a:prstGeom prst="rect">
            <a:avLst/>
          </a:prstGeom>
        </p:spPr>
      </p:pic>
      <p:pic>
        <p:nvPicPr>
          <p:cNvPr id="8" name="Picture 7"/>
          <p:cNvPicPr>
            <a:picLocks noGrp="1" noSelect="1" noRot="1" noMove="1" noResize="1" noEditPoints="1" noAdjustHandles="1" noChangeArrowheads="1" noChangeShapeType="1"/>
          </p:cNvPicPr>
          <p:nvPr>
            <p:custDataLst>
              <p:tags r:id="rId3"/>
            </p:custDataLst>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1030" y="836712"/>
            <a:ext cx="9252000" cy="720000"/>
          </a:xfrm>
          <a:prstGeom prst="rect">
            <a:avLst/>
          </a:prstGeom>
          <a:noFill/>
          <a:ln w="9525">
            <a:noFill/>
            <a:miter lim="800000"/>
            <a:headEnd/>
            <a:tailEnd/>
          </a:ln>
        </p:spPr>
      </p:pic>
      <p:sp>
        <p:nvSpPr>
          <p:cNvPr id="9" name="TextBox 8"/>
          <p:cNvSpPr txBox="1"/>
          <p:nvPr/>
        </p:nvSpPr>
        <p:spPr>
          <a:xfrm>
            <a:off x="347840" y="994772"/>
            <a:ext cx="7457240"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Discounting Principle</a:t>
            </a:r>
          </a:p>
        </p:txBody>
      </p:sp>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6370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lide(fromRight)">
                                      <p:cBhvr>
                                        <p:cTn id="16" dur="500"/>
                                        <p:tgtEl>
                                          <p:spTgt spid="6"/>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512" y="1459291"/>
            <a:ext cx="4464496" cy="5398709"/>
          </a:xfrm>
          <a:prstGeom prst="rect">
            <a:avLst/>
          </a:prstGeom>
          <a:solidFill>
            <a:srgbClr val="D68ACB">
              <a:alpha val="69804"/>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According to Discounting Principle, if a decision affects costs and revenues in long-run, all those costs and revenues must be discounted to present values before valid comparison of alternatives is possible.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This is essential because a dollar worth of money at a future date is not worth a dollar today.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Money actually has time value. </a:t>
            </a: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27984" y="1505806"/>
            <a:ext cx="4716016" cy="5352194"/>
          </a:xfrm>
          <a:prstGeom prst="rect">
            <a:avLst/>
          </a:prstGeom>
        </p:spPr>
      </p:pic>
      <p:grpSp>
        <p:nvGrpSpPr>
          <p:cNvPr id="7" name="Group 33"/>
          <p:cNvGrpSpPr/>
          <p:nvPr/>
        </p:nvGrpSpPr>
        <p:grpSpPr>
          <a:xfrm>
            <a:off x="-101030" y="836712"/>
            <a:ext cx="9252000" cy="720000"/>
            <a:chOff x="-180528" y="3429000"/>
            <a:chExt cx="9353550" cy="733425"/>
          </a:xfrm>
        </p:grpSpPr>
        <p:pic>
          <p:nvPicPr>
            <p:cNvPr id="8" name="Picture 7"/>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0528" y="3429000"/>
              <a:ext cx="9353550" cy="733425"/>
            </a:xfrm>
            <a:prstGeom prst="rect">
              <a:avLst/>
            </a:prstGeom>
            <a:noFill/>
            <a:ln w="9525">
              <a:noFill/>
              <a:miter lim="800000"/>
              <a:headEnd/>
              <a:tailEnd/>
            </a:ln>
          </p:spPr>
        </p:pic>
        <p:sp>
          <p:nvSpPr>
            <p:cNvPr id="9" name="TextBox 8"/>
            <p:cNvSpPr txBox="1"/>
            <p:nvPr/>
          </p:nvSpPr>
          <p:spPr>
            <a:xfrm>
              <a:off x="273269" y="3590007"/>
              <a:ext cx="7539091" cy="470273"/>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Discounting Principle</a:t>
              </a:r>
            </a:p>
          </p:txBody>
        </p:sp>
      </p:grpSp>
      <p:pic>
        <p:nvPicPr>
          <p:cNvPr id="11" name="Picture 10"/>
          <p:cNvPicPr>
            <a:picLocks noGrp="1" noSelect="1" noRot="1" noMove="1" noResize="1" noEditPoints="1" noAdjustHandles="1" noChangeArrowheads="1" noChangeShapeType="1"/>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6970" y="836712"/>
            <a:ext cx="9144000" cy="6021288"/>
          </a:xfrm>
          <a:prstGeom prst="rect">
            <a:avLst/>
          </a:prstGeom>
        </p:spPr>
      </p:pic>
      <p:sp>
        <p:nvSpPr>
          <p:cNvPr id="12" name="Rounded Rectangle 11"/>
          <p:cNvSpPr/>
          <p:nvPr/>
        </p:nvSpPr>
        <p:spPr>
          <a:xfrm rot="256612">
            <a:off x="1558341" y="1205951"/>
            <a:ext cx="6740400" cy="5344630"/>
          </a:xfrm>
          <a:prstGeom prst="roundRect">
            <a:avLst>
              <a:gd name="adj" fmla="val 3208"/>
            </a:avLst>
          </a:prstGeom>
          <a:solidFill>
            <a:srgbClr val="D68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Discounting can be defined as a process used to transform future dollars into an equivalent number of present dollars.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For instance, $1 invested today at 10% interest is equivalent to $1.10 next year.</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The equation for Future Value (FV) is as follows:</a:t>
            </a:r>
          </a:p>
          <a:p>
            <a:pPr marL="742950" lvl="1" indent="-285750">
              <a:buFont typeface="Courier New" panose="02070309020205020404" pitchFamily="49" charset="0"/>
              <a:buChar char="o"/>
            </a:pPr>
            <a:r>
              <a:rPr lang="en-IN" sz="2000" b="1" dirty="0">
                <a:solidFill>
                  <a:schemeClr val="tx1"/>
                </a:solidFill>
              </a:rPr>
              <a:t>FV = PV*(1+r)</a:t>
            </a:r>
            <a:r>
              <a:rPr lang="en-IN" sz="2000" b="1" baseline="30000" dirty="0">
                <a:solidFill>
                  <a:schemeClr val="tx1"/>
                </a:solidFill>
              </a:rPr>
              <a:t>t</a:t>
            </a:r>
            <a:endParaRPr lang="en-IN" sz="2000" b="1" dirty="0">
              <a:solidFill>
                <a:schemeClr val="tx1"/>
              </a:solidFill>
            </a:endParaRP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Where:</a:t>
            </a:r>
          </a:p>
          <a:p>
            <a:pPr marL="914400" lvl="1" indent="-457200">
              <a:buFont typeface="Courier New" panose="02070309020205020404" pitchFamily="49" charset="0"/>
              <a:buChar char="o"/>
            </a:pPr>
            <a:r>
              <a:rPr lang="en-IN" sz="2000" b="1" dirty="0">
                <a:solidFill>
                  <a:schemeClr val="tx1"/>
                </a:solidFill>
              </a:rPr>
              <a:t>FV is the future value or the value at some future time</a:t>
            </a:r>
          </a:p>
          <a:p>
            <a:pPr marL="914400" lvl="1" indent="-457200">
              <a:buFont typeface="Courier New" panose="02070309020205020404" pitchFamily="49" charset="0"/>
              <a:buChar char="o"/>
            </a:pPr>
            <a:r>
              <a:rPr lang="en-IN" sz="2000" b="1" dirty="0">
                <a:solidFill>
                  <a:schemeClr val="tx1"/>
                </a:solidFill>
              </a:rPr>
              <a:t>PV is the present value or the value at t0</a:t>
            </a:r>
          </a:p>
          <a:p>
            <a:pPr marL="914400" lvl="1" indent="-457200">
              <a:buFont typeface="Courier New" panose="02070309020205020404" pitchFamily="49" charset="0"/>
              <a:buChar char="o"/>
            </a:pPr>
            <a:r>
              <a:rPr lang="en-IN" sz="2000" b="1" dirty="0">
                <a:solidFill>
                  <a:schemeClr val="tx1"/>
                </a:solidFill>
              </a:rPr>
              <a:t>r is the discount (interest) rate</a:t>
            </a:r>
          </a:p>
          <a:p>
            <a:pPr marL="914400" lvl="1" indent="-457200">
              <a:buFont typeface="Courier New" panose="02070309020205020404" pitchFamily="49" charset="0"/>
              <a:buChar char="o"/>
            </a:pPr>
            <a:r>
              <a:rPr lang="en-IN" sz="2000" b="1" dirty="0">
                <a:solidFill>
                  <a:schemeClr val="tx1"/>
                </a:solidFill>
              </a:rPr>
              <a:t>t is the time between the future value and present value</a:t>
            </a:r>
          </a:p>
        </p:txBody>
      </p:sp>
      <p:pic>
        <p:nvPicPr>
          <p:cNvPr id="13" name="Picture 5" descr="Tessafilm_4"/>
          <p:cNvPicPr>
            <a:picLocks noChangeAspect="1" noChangeArrowheads="1"/>
          </p:cNvPicPr>
          <p:nvPr/>
        </p:nvPicPr>
        <p:blipFill>
          <a:blip r:embed="rId8" cstate="email"/>
          <a:srcRect/>
          <a:stretch>
            <a:fillRect/>
          </a:stretch>
        </p:blipFill>
        <p:spPr bwMode="gray">
          <a:xfrm rot="20605850">
            <a:off x="1319603" y="905874"/>
            <a:ext cx="1175592" cy="425203"/>
          </a:xfrm>
          <a:prstGeom prst="rect">
            <a:avLst/>
          </a:prstGeom>
          <a:noFill/>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Discounting Principle</a:t>
              </a:r>
              <a:endParaRPr lang="en-IN" sz="3200" dirty="0"/>
            </a:p>
          </p:txBody>
        </p:sp>
      </p:grpSp>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50024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Introduction</a:t>
              </a:r>
              <a:endParaRPr lang="en-IN" sz="3200" dirty="0"/>
            </a:p>
          </p:txBody>
        </p:sp>
      </p:grpSp>
      <p:pic>
        <p:nvPicPr>
          <p:cNvPr id="6" name="Picture 5" descr="20111911_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flipH="1">
            <a:off x="0" y="1556792"/>
            <a:ext cx="5012480" cy="5301208"/>
          </a:xfrm>
          <a:prstGeom prst="rect">
            <a:avLst/>
          </a:prstGeom>
        </p:spPr>
      </p:pic>
      <p:sp>
        <p:nvSpPr>
          <p:cNvPr id="7" name="Oval Callout 6"/>
          <p:cNvSpPr/>
          <p:nvPr/>
        </p:nvSpPr>
        <p:spPr>
          <a:xfrm>
            <a:off x="4644008" y="1124744"/>
            <a:ext cx="4320480" cy="3240000"/>
          </a:xfrm>
          <a:prstGeom prst="wedgeEllipseCallout">
            <a:avLst>
              <a:gd name="adj1" fmla="val -79891"/>
              <a:gd name="adj2" fmla="val 66540"/>
            </a:avLst>
          </a:prstGeom>
          <a:solidFill>
            <a:srgbClr val="FFB69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solidFill>
                  <a:schemeClr val="tx1"/>
                </a:solidFill>
              </a:rPr>
              <a:t>Now, let us see what happened in winter?</a:t>
            </a: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08295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Time Perspective Principle</a:t>
              </a:r>
              <a:endParaRPr lang="en-IN" sz="3200" dirty="0"/>
            </a:p>
          </p:txBody>
        </p:sp>
      </p:grpSp>
      <p:sp>
        <p:nvSpPr>
          <p:cNvPr id="6" name="Rectangle 5"/>
          <p:cNvSpPr/>
          <p:nvPr/>
        </p:nvSpPr>
        <p:spPr>
          <a:xfrm>
            <a:off x="-36512" y="1501882"/>
            <a:ext cx="4464496" cy="5356118"/>
          </a:xfrm>
          <a:prstGeom prst="rect">
            <a:avLst/>
          </a:prstGeom>
          <a:solidFill>
            <a:schemeClr val="accent4">
              <a:lumMod val="60000"/>
              <a:lumOff val="40000"/>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According to Time Perspective Principle, a manger/decision maker should lay due emphasis, both to short-term and long-term impact of his decisions, giving apt significance to the different time periods before reaching any decision.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Short-run refers to a time period in which some factors are fixed while others are variable.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The production can be increased by increasing the quantity of variable factors. </a:t>
            </a:r>
            <a:endParaRPr lang="en-IN" sz="2000" dirty="0">
              <a:solidFill>
                <a:schemeClr val="tx1"/>
              </a:solidFill>
            </a:endParaRPr>
          </a:p>
        </p:txBody>
      </p:sp>
      <p:pic>
        <p:nvPicPr>
          <p:cNvPr id="8" name="Picture 9"/>
          <p:cNvPicPr>
            <a:picLocks noGrp="1" noSelect="1" noRot="1" noMove="1" noResize="1" noEditPoints="1" noAdjustHandles="1" noChangeArrowheads="1" noChangeShapeType="1"/>
          </p:cNvPicPr>
          <p:nvPr>
            <p:custDataLst>
              <p:tags r:id="rId2"/>
            </p:custDataLst>
          </p:nvPr>
        </p:nvPicPr>
        <p:blipFill>
          <a:blip r:embed="rId7" cstate="print">
            <a:clrChange>
              <a:clrFrom>
                <a:srgbClr val="FFFFFF"/>
              </a:clrFrom>
              <a:clrTo>
                <a:srgbClr val="FFFFFF">
                  <a:alpha val="0"/>
                </a:srgbClr>
              </a:clrTo>
            </a:clrChange>
          </a:blip>
          <a:srcRect/>
          <a:stretch>
            <a:fillRect/>
          </a:stretch>
        </p:blipFill>
        <p:spPr bwMode="auto">
          <a:xfrm>
            <a:off x="-101030" y="836712"/>
            <a:ext cx="9252000" cy="720000"/>
          </a:xfrm>
          <a:prstGeom prst="rect">
            <a:avLst/>
          </a:prstGeom>
          <a:noFill/>
          <a:ln w="9525">
            <a:noFill/>
            <a:miter lim="800000"/>
            <a:headEnd/>
            <a:tailEnd/>
          </a:ln>
        </p:spPr>
      </p:pic>
      <p:sp>
        <p:nvSpPr>
          <p:cNvPr id="9" name="TextBox 8"/>
          <p:cNvSpPr txBox="1"/>
          <p:nvPr/>
        </p:nvSpPr>
        <p:spPr>
          <a:xfrm>
            <a:off x="340432" y="1010209"/>
            <a:ext cx="7457240"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Time Perspective Principle</a:t>
            </a:r>
          </a:p>
        </p:txBody>
      </p:sp>
      <p:pic>
        <p:nvPicPr>
          <p:cNvPr id="10" name="Picture 9"/>
          <p:cNvPicPr>
            <a:picLocks noGrp="1" noSelect="1" noRot="1" noMove="1" noResize="1" noEditPoints="1" noAdjustHandles="1" noChangeArrowheads="1" noChangeShapeType="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4427984" y="1548397"/>
            <a:ext cx="4722986" cy="5309603"/>
          </a:xfrm>
          <a:prstGeom prst="rect">
            <a:avLst/>
          </a:prstGeom>
        </p:spPr>
      </p:pic>
      <p:sp>
        <p:nvSpPr>
          <p:cNvPr id="11" name="TextBox 1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44283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lide(fromRight)">
                                      <p:cBhvr>
                                        <p:cTn id="16" dur="500"/>
                                        <p:tgtEl>
                                          <p:spTgt spid="6"/>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512" y="1501882"/>
            <a:ext cx="4464496" cy="5356118"/>
          </a:xfrm>
          <a:prstGeom prst="rect">
            <a:avLst/>
          </a:prstGeom>
          <a:solidFill>
            <a:schemeClr val="accent4">
              <a:lumMod val="60000"/>
              <a:lumOff val="40000"/>
              <a:alpha val="69804"/>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According to Time Perspective Principle, a manger/decision maker should lay due emphasis, both to short-term and long-term impact of his decisions, giving apt significance to the different time periods before reaching any decision.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Short-run refers to a time period in which some factors are fixed while others are variable.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The production can be increased by increasing the quantity of variable factors. </a:t>
            </a:r>
            <a:endParaRPr lang="en-IN" sz="2000" dirty="0">
              <a:solidFill>
                <a:schemeClr val="tx1"/>
              </a:solidFill>
            </a:endParaRPr>
          </a:p>
        </p:txBody>
      </p:sp>
      <p:grpSp>
        <p:nvGrpSpPr>
          <p:cNvPr id="7" name="Group 37"/>
          <p:cNvGrpSpPr/>
          <p:nvPr/>
        </p:nvGrpSpPr>
        <p:grpSpPr>
          <a:xfrm>
            <a:off x="-101030" y="836712"/>
            <a:ext cx="9252000" cy="720000"/>
            <a:chOff x="-173038" y="4077072"/>
            <a:chExt cx="9353550" cy="714375"/>
          </a:xfrm>
        </p:grpSpPr>
        <p:pic>
          <p:nvPicPr>
            <p:cNvPr id="8" name="Picture 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73038" y="4077072"/>
              <a:ext cx="9353550" cy="714375"/>
            </a:xfrm>
            <a:prstGeom prst="rect">
              <a:avLst/>
            </a:prstGeom>
            <a:noFill/>
            <a:ln w="9525">
              <a:noFill/>
              <a:miter lim="800000"/>
              <a:headEnd/>
              <a:tailEnd/>
            </a:ln>
          </p:spPr>
        </p:pic>
        <p:sp>
          <p:nvSpPr>
            <p:cNvPr id="9" name="TextBox 8"/>
            <p:cNvSpPr txBox="1"/>
            <p:nvPr/>
          </p:nvSpPr>
          <p:spPr>
            <a:xfrm>
              <a:off x="273269" y="4249214"/>
              <a:ext cx="7539091" cy="458058"/>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Time Perspective Principle</a:t>
              </a:r>
            </a:p>
          </p:txBody>
        </p:sp>
      </p:grpSp>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27984" y="1548397"/>
            <a:ext cx="4722986" cy="5309603"/>
          </a:xfrm>
          <a:prstGeom prst="rect">
            <a:avLst/>
          </a:prstGeom>
        </p:spPr>
      </p:pic>
      <p:pic>
        <p:nvPicPr>
          <p:cNvPr id="11" name="Picture 10"/>
          <p:cNvPicPr>
            <a:picLocks noGrp="1" noSelect="1" noRot="1" noMove="1" noResize="1" noEditPoints="1" noAdjustHandles="1" noChangeArrowheads="1" noChangeShapeType="1"/>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43482" y="861192"/>
            <a:ext cx="9187482" cy="5996808"/>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Time Perspective Principle</a:t>
              </a:r>
              <a:endParaRPr lang="en-IN" sz="3200" dirty="0"/>
            </a:p>
          </p:txBody>
        </p:sp>
      </p:grpSp>
      <p:sp>
        <p:nvSpPr>
          <p:cNvPr id="12" name="Rounded Rectangle 11"/>
          <p:cNvSpPr/>
          <p:nvPr/>
        </p:nvSpPr>
        <p:spPr>
          <a:xfrm rot="256612">
            <a:off x="243413" y="1729697"/>
            <a:ext cx="5045153" cy="4900907"/>
          </a:xfrm>
          <a:prstGeom prst="roundRect">
            <a:avLst>
              <a:gd name="adj" fmla="val 320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b="1" dirty="0">
                <a:solidFill>
                  <a:schemeClr val="tx1"/>
                </a:solidFill>
              </a:rPr>
              <a:t>While long-run is a time period in which all factors of production can become variable.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Entry and exit of seller firms can take place easily. </a:t>
            </a:r>
          </a:p>
          <a:p>
            <a:pPr marL="457200" indent="-457200">
              <a:buFont typeface="Arial" pitchFamily="34" charset="0"/>
              <a:buChar char="•"/>
            </a:pPr>
            <a:endParaRPr lang="en-IN" sz="2000" b="1" dirty="0">
              <a:solidFill>
                <a:schemeClr val="tx1"/>
              </a:solidFill>
            </a:endParaRPr>
          </a:p>
          <a:p>
            <a:pPr marL="457200" indent="-457200">
              <a:buFont typeface="Arial" pitchFamily="34" charset="0"/>
              <a:buChar char="•"/>
            </a:pPr>
            <a:r>
              <a:rPr lang="en-IN" sz="2000" b="1" dirty="0">
                <a:solidFill>
                  <a:schemeClr val="tx1"/>
                </a:solidFill>
              </a:rPr>
              <a:t>From consumers point of view, short-run refers to a period in which they respond to the changes in price, given the taste and preferences of the consumers, while long-run is a time period in which the consumers have enough time to respond to price changes by varying their tastes and preferences.</a:t>
            </a:r>
          </a:p>
        </p:txBody>
      </p:sp>
      <p:pic>
        <p:nvPicPr>
          <p:cNvPr id="13" name="Picture 5" descr="Tessafilm_4"/>
          <p:cNvPicPr>
            <a:picLocks noChangeAspect="1" noChangeArrowheads="1"/>
          </p:cNvPicPr>
          <p:nvPr/>
        </p:nvPicPr>
        <p:blipFill>
          <a:blip r:embed="rId9" cstate="email"/>
          <a:srcRect/>
          <a:stretch>
            <a:fillRect/>
          </a:stretch>
        </p:blipFill>
        <p:spPr bwMode="gray">
          <a:xfrm rot="20605850">
            <a:off x="-14232" y="1492215"/>
            <a:ext cx="1175592" cy="425203"/>
          </a:xfrm>
          <a:prstGeom prst="rect">
            <a:avLst/>
          </a:prstGeom>
          <a:noFill/>
        </p:spPr>
      </p:pic>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3793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Uses of Managerial Economics</a:t>
              </a:r>
              <a:endParaRPr lang="en-IN" sz="3200" dirty="0"/>
            </a:p>
          </p:txBody>
        </p:sp>
      </p:grpSp>
      <p:pic>
        <p:nvPicPr>
          <p:cNvPr id="6" name="Picture 5"/>
          <p:cNvPicPr>
            <a:picLocks noGrp="1" noSelect="1" noRot="1" noMove="1" noResize="1" noEditPoints="1" noAdjustHandles="1" noChangeArrowheads="1" noChangeShapeType="1"/>
          </p:cNvPicPr>
          <p:nvPr>
            <p:custDataLst>
              <p:tags r:id="rId2"/>
            </p:custDataLst>
          </p:nvPr>
        </p:nvPicPr>
        <p:blipFill>
          <a:blip r:embed="rId6" cstate="email">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tretch>
            <a:fillRect/>
          </a:stretch>
        </p:blipFill>
        <p:spPr>
          <a:xfrm>
            <a:off x="0" y="883226"/>
            <a:ext cx="9144000" cy="5974773"/>
          </a:xfrm>
          <a:prstGeom prst="rect">
            <a:avLst/>
          </a:prstGeom>
        </p:spPr>
      </p:pic>
      <p:sp>
        <p:nvSpPr>
          <p:cNvPr id="7" name="Rounded Rectangle 6"/>
          <p:cNvSpPr/>
          <p:nvPr/>
        </p:nvSpPr>
        <p:spPr>
          <a:xfrm>
            <a:off x="0" y="895973"/>
            <a:ext cx="3719945" cy="5974774"/>
          </a:xfrm>
          <a:prstGeom prst="roundRect">
            <a:avLst>
              <a:gd name="adj" fmla="val 0"/>
            </a:avLst>
          </a:prstGeom>
          <a:solidFill>
            <a:srgbClr val="FF9999">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Study of Managerial Economics helps in enhancement of analytical skills, assists in rational configuration as well as solution of problems. While microeconomics is the study of decisions made regarding the allocation of resources and prices of goods and services, macroeconomics is the field of economics that studies the behavior of the economy as a whole, that is, entire industries and economies. Managerial Economics applies micro-economic tools to make business decisions. It deals with a firm.</a:t>
            </a: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37428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Grp="1" noSelect="1" noRot="1" noMove="1" noResize="1" noEditPoints="1" noAdjustHandles="1" noChangeArrowheads="1" noChangeShapeType="1"/>
          </p:cNvPicPr>
          <p:nvPr>
            <p:custDataLst>
              <p:tags r:id="rId2"/>
            </p:custDataLst>
          </p:nvPr>
        </p:nvPicPr>
        <p:blipFill>
          <a:blip r:embed="rId5" cstate="email">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tretch>
            <a:fillRect/>
          </a:stretch>
        </p:blipFill>
        <p:spPr>
          <a:xfrm>
            <a:off x="0" y="845422"/>
            <a:ext cx="9144000" cy="6012577"/>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Uses of Managerial Economics</a:t>
              </a:r>
              <a:endParaRPr lang="en-IN" sz="3200" dirty="0"/>
            </a:p>
          </p:txBody>
        </p:sp>
      </p:grpSp>
      <p:sp>
        <p:nvSpPr>
          <p:cNvPr id="7" name="Rounded Rectangle 6"/>
          <p:cNvSpPr/>
          <p:nvPr/>
        </p:nvSpPr>
        <p:spPr>
          <a:xfrm>
            <a:off x="5496790" y="883225"/>
            <a:ext cx="3647209" cy="5974774"/>
          </a:xfrm>
          <a:prstGeom prst="roundRect">
            <a:avLst>
              <a:gd name="adj" fmla="val 0"/>
            </a:avLst>
          </a:prstGeom>
          <a:solidFill>
            <a:schemeClr val="accent5">
              <a:lumMod val="60000"/>
              <a:lumOff val="40000"/>
              <a:alpha val="69804"/>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The use of Managerial Economics is not limited to profit-making firms and organizations. But it can also be used to help in decision-making process of non-profit organizations such as hospitals, educational institutions, etc. It enables optimum utilization of scarce resources in such organizations as well as helps in achieving the goals in most efficient manner. Managerial Economics is of great help in price analysis, production analysis, capital budgeting, risk analysis and determination of demand.</a:t>
            </a: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solidFill>
                  <a:schemeClr val="bg1"/>
                </a:solidFill>
              </a:rPr>
              <a:t>© ManagementStudyGuide.com. All rights reserved.</a:t>
            </a:r>
            <a:endParaRPr lang="en-US" sz="1200" dirty="0">
              <a:solidFill>
                <a:schemeClr val="bg1"/>
              </a:solidFill>
            </a:endParaRPr>
          </a:p>
        </p:txBody>
      </p:sp>
    </p:spTree>
    <p:custDataLst>
      <p:tags r:id="rId1"/>
    </p:custDataLst>
    <p:extLst>
      <p:ext uri="{BB962C8B-B14F-4D97-AF65-F5344CB8AC3E}">
        <p14:creationId xmlns:p14="http://schemas.microsoft.com/office/powerpoint/2010/main" val="264848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Business Environment</a:t>
              </a:r>
              <a:endParaRPr lang="en-IN" sz="3200" dirty="0"/>
            </a:p>
          </p:txBody>
        </p:sp>
      </p:grpSp>
      <p:sp>
        <p:nvSpPr>
          <p:cNvPr id="6" name="TextBox 5"/>
          <p:cNvSpPr txBox="1"/>
          <p:nvPr/>
        </p:nvSpPr>
        <p:spPr>
          <a:xfrm>
            <a:off x="467544" y="980728"/>
            <a:ext cx="8856984" cy="400110"/>
          </a:xfrm>
          <a:prstGeom prst="rect">
            <a:avLst/>
          </a:prstGeom>
          <a:noFill/>
        </p:spPr>
        <p:txBody>
          <a:bodyPr wrap="square" rtlCol="0">
            <a:spAutoFit/>
          </a:bodyPr>
          <a:lstStyle/>
          <a:p>
            <a:r>
              <a:rPr lang="en-IN" sz="2000" dirty="0"/>
              <a:t>Every organization's business and marketing environment is made up of following:</a:t>
            </a:r>
          </a:p>
        </p:txBody>
      </p:sp>
      <p:sp>
        <p:nvSpPr>
          <p:cNvPr id="7" name="Rectangle 6"/>
          <p:cNvSpPr/>
          <p:nvPr/>
        </p:nvSpPr>
        <p:spPr>
          <a:xfrm>
            <a:off x="107504" y="1556792"/>
            <a:ext cx="8892480" cy="1728192"/>
          </a:xfrm>
          <a:prstGeom prst="rect">
            <a:avLst/>
          </a:prstGeom>
          <a:solidFill>
            <a:srgbClr val="FFB7B7">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r>
              <a:rPr lang="en-IN" sz="2000" b="1" dirty="0">
                <a:solidFill>
                  <a:schemeClr val="tx1"/>
                </a:solidFill>
              </a:rPr>
              <a:t>The Internal Environment:</a:t>
            </a:r>
          </a:p>
          <a:p>
            <a:pPr lvl="5"/>
            <a:endParaRPr lang="en-IN" sz="2000" b="1" dirty="0">
              <a:solidFill>
                <a:schemeClr val="tx1"/>
              </a:solidFill>
            </a:endParaRPr>
          </a:p>
          <a:p>
            <a:pPr lvl="5"/>
            <a:r>
              <a:rPr lang="en-IN" sz="2000" b="1" dirty="0">
                <a:solidFill>
                  <a:schemeClr val="tx1"/>
                </a:solidFill>
              </a:rPr>
              <a:t>Example: </a:t>
            </a:r>
            <a:r>
              <a:rPr lang="en-IN" sz="2000" dirty="0">
                <a:solidFill>
                  <a:schemeClr val="tx1"/>
                </a:solidFill>
              </a:rPr>
              <a:t>Staff, internal customers, office technology, wages and finance, etc.</a:t>
            </a:r>
          </a:p>
        </p:txBody>
      </p:sp>
      <p:sp>
        <p:nvSpPr>
          <p:cNvPr id="8" name="Rectangle 7"/>
          <p:cNvSpPr/>
          <p:nvPr/>
        </p:nvSpPr>
        <p:spPr>
          <a:xfrm>
            <a:off x="107504" y="3284984"/>
            <a:ext cx="8892480" cy="1728192"/>
          </a:xfrm>
          <a:prstGeom prst="rect">
            <a:avLst/>
          </a:prstGeom>
          <a:solidFill>
            <a:srgbClr val="FF6699">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r>
              <a:rPr lang="en-IN" sz="2000" b="1" dirty="0">
                <a:solidFill>
                  <a:schemeClr val="tx1"/>
                </a:solidFill>
              </a:rPr>
              <a:t>The Micro-Environment:</a:t>
            </a:r>
          </a:p>
          <a:p>
            <a:pPr lvl="5"/>
            <a:endParaRPr lang="en-IN" sz="2000" b="1" dirty="0">
              <a:solidFill>
                <a:schemeClr val="tx1"/>
              </a:solidFill>
            </a:endParaRPr>
          </a:p>
          <a:p>
            <a:pPr lvl="5"/>
            <a:r>
              <a:rPr lang="en-IN" sz="2000" b="1" dirty="0">
                <a:solidFill>
                  <a:schemeClr val="tx1"/>
                </a:solidFill>
              </a:rPr>
              <a:t>Example: </a:t>
            </a:r>
            <a:r>
              <a:rPr lang="en-IN" sz="2000" dirty="0">
                <a:solidFill>
                  <a:schemeClr val="tx1"/>
                </a:solidFill>
              </a:rPr>
              <a:t>External customers, distributors, suppliers, agents, competitors, etc.</a:t>
            </a:r>
          </a:p>
        </p:txBody>
      </p:sp>
      <p:sp>
        <p:nvSpPr>
          <p:cNvPr id="9" name="Rectangle 8"/>
          <p:cNvSpPr/>
          <p:nvPr/>
        </p:nvSpPr>
        <p:spPr>
          <a:xfrm>
            <a:off x="107504" y="5013176"/>
            <a:ext cx="8892480" cy="1728192"/>
          </a:xfrm>
          <a:prstGeom prst="rect">
            <a:avLst/>
          </a:prstGeom>
          <a:solidFill>
            <a:srgbClr val="FF4747">
              <a:alpha val="4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r>
              <a:rPr lang="en-IN" sz="2000" b="1" dirty="0">
                <a:solidFill>
                  <a:schemeClr val="tx1"/>
                </a:solidFill>
              </a:rPr>
              <a:t>The Macro-Environment:
							</a:t>
            </a:r>
          </a:p>
          <a:p>
            <a:pPr lvl="5"/>
            <a:r>
              <a:rPr lang="en-IN" sz="2000" b="1" dirty="0">
                <a:solidFill>
                  <a:schemeClr val="tx1"/>
                </a:solidFill>
              </a:rPr>
              <a:t>Example: </a:t>
            </a:r>
            <a:r>
              <a:rPr lang="en-IN" sz="2000" dirty="0">
                <a:solidFill>
                  <a:schemeClr val="tx1"/>
                </a:solidFill>
              </a:rPr>
              <a:t>Political forces, Economic forces, Socio-cultural forces, and Technological forces.</a:t>
            </a:r>
          </a:p>
        </p:txBody>
      </p:sp>
      <p:sp>
        <p:nvSpPr>
          <p:cNvPr id="11" name="Rectangle 2"/>
          <p:cNvSpPr/>
          <p:nvPr/>
        </p:nvSpPr>
        <p:spPr>
          <a:xfrm rot="360000">
            <a:off x="179512" y="1628800"/>
            <a:ext cx="2088232" cy="1728192"/>
          </a:xfrm>
          <a:custGeom>
            <a:avLst/>
            <a:gdLst/>
            <a:ahLst/>
            <a:cxnLst/>
            <a:rect l="l" t="t" r="r" b="b"/>
            <a:pathLst>
              <a:path w="2606040" h="3409950">
                <a:moveTo>
                  <a:pt x="95563" y="0"/>
                </a:moveTo>
                <a:lnTo>
                  <a:pt x="151631" y="0"/>
                </a:lnTo>
                <a:lnTo>
                  <a:pt x="149700" y="9562"/>
                </a:lnTo>
                <a:cubicBezTo>
                  <a:pt x="149700" y="56927"/>
                  <a:pt x="188097" y="95324"/>
                  <a:pt x="235463" y="95324"/>
                </a:cubicBezTo>
                <a:cubicBezTo>
                  <a:pt x="282829" y="95324"/>
                  <a:pt x="321226" y="56927"/>
                  <a:pt x="321226" y="9562"/>
                </a:cubicBezTo>
                <a:cubicBezTo>
                  <a:pt x="321226" y="6276"/>
                  <a:pt x="321041" y="3034"/>
                  <a:pt x="319296" y="0"/>
                </a:cubicBezTo>
                <a:lnTo>
                  <a:pt x="387074" y="0"/>
                </a:lnTo>
                <a:lnTo>
                  <a:pt x="385143" y="9562"/>
                </a:lnTo>
                <a:cubicBezTo>
                  <a:pt x="385143" y="56927"/>
                  <a:pt x="423540" y="95324"/>
                  <a:pt x="470906" y="95324"/>
                </a:cubicBezTo>
                <a:cubicBezTo>
                  <a:pt x="518272" y="95324"/>
                  <a:pt x="556669" y="56927"/>
                  <a:pt x="556669" y="9562"/>
                </a:cubicBezTo>
                <a:cubicBezTo>
                  <a:pt x="556669" y="6276"/>
                  <a:pt x="556484" y="3034"/>
                  <a:pt x="554739" y="0"/>
                </a:cubicBezTo>
                <a:lnTo>
                  <a:pt x="622517" y="0"/>
                </a:lnTo>
                <a:lnTo>
                  <a:pt x="620586" y="9562"/>
                </a:lnTo>
                <a:cubicBezTo>
                  <a:pt x="620586" y="56927"/>
                  <a:pt x="658983" y="95324"/>
                  <a:pt x="706349" y="95324"/>
                </a:cubicBezTo>
                <a:cubicBezTo>
                  <a:pt x="753715" y="95324"/>
                  <a:pt x="792112" y="56927"/>
                  <a:pt x="792112" y="9562"/>
                </a:cubicBezTo>
                <a:cubicBezTo>
                  <a:pt x="792112" y="6276"/>
                  <a:pt x="791927" y="3034"/>
                  <a:pt x="790182" y="0"/>
                </a:cubicBezTo>
                <a:lnTo>
                  <a:pt x="857960" y="0"/>
                </a:lnTo>
                <a:lnTo>
                  <a:pt x="856029" y="9562"/>
                </a:lnTo>
                <a:cubicBezTo>
                  <a:pt x="856029" y="56927"/>
                  <a:pt x="894426" y="95324"/>
                  <a:pt x="941792" y="95324"/>
                </a:cubicBezTo>
                <a:cubicBezTo>
                  <a:pt x="989158" y="95324"/>
                  <a:pt x="1027555" y="56927"/>
                  <a:pt x="1027555" y="9562"/>
                </a:cubicBezTo>
                <a:cubicBezTo>
                  <a:pt x="1027555" y="6276"/>
                  <a:pt x="1027370" y="3034"/>
                  <a:pt x="1025625" y="0"/>
                </a:cubicBezTo>
                <a:lnTo>
                  <a:pt x="1093403" y="0"/>
                </a:lnTo>
                <a:lnTo>
                  <a:pt x="1091472" y="9562"/>
                </a:lnTo>
                <a:cubicBezTo>
                  <a:pt x="1091472" y="56927"/>
                  <a:pt x="1129869" y="95324"/>
                  <a:pt x="1177235" y="95324"/>
                </a:cubicBezTo>
                <a:cubicBezTo>
                  <a:pt x="1224601" y="95324"/>
                  <a:pt x="1262998" y="56927"/>
                  <a:pt x="1262998" y="9562"/>
                </a:cubicBezTo>
                <a:cubicBezTo>
                  <a:pt x="1262998" y="6276"/>
                  <a:pt x="1262813" y="3034"/>
                  <a:pt x="1261068" y="0"/>
                </a:cubicBezTo>
                <a:lnTo>
                  <a:pt x="1328846" y="0"/>
                </a:lnTo>
                <a:lnTo>
                  <a:pt x="1326915" y="9562"/>
                </a:lnTo>
                <a:cubicBezTo>
                  <a:pt x="1326915" y="56927"/>
                  <a:pt x="1365312" y="95324"/>
                  <a:pt x="1412678" y="95324"/>
                </a:cubicBezTo>
                <a:cubicBezTo>
                  <a:pt x="1460044" y="95324"/>
                  <a:pt x="1498441" y="56927"/>
                  <a:pt x="1498441" y="9562"/>
                </a:cubicBezTo>
                <a:cubicBezTo>
                  <a:pt x="1498441" y="6276"/>
                  <a:pt x="1498256" y="3034"/>
                  <a:pt x="1496511" y="0"/>
                </a:cubicBezTo>
                <a:lnTo>
                  <a:pt x="1564289" y="0"/>
                </a:lnTo>
                <a:lnTo>
                  <a:pt x="1562358" y="9562"/>
                </a:lnTo>
                <a:cubicBezTo>
                  <a:pt x="1562358" y="56927"/>
                  <a:pt x="1600755" y="95324"/>
                  <a:pt x="1648121" y="95324"/>
                </a:cubicBezTo>
                <a:cubicBezTo>
                  <a:pt x="1695487" y="95324"/>
                  <a:pt x="1733884" y="56927"/>
                  <a:pt x="1733884" y="9562"/>
                </a:cubicBezTo>
                <a:cubicBezTo>
                  <a:pt x="1733884" y="6276"/>
                  <a:pt x="1733699" y="3034"/>
                  <a:pt x="1731954" y="0"/>
                </a:cubicBezTo>
                <a:lnTo>
                  <a:pt x="1799732" y="0"/>
                </a:lnTo>
                <a:lnTo>
                  <a:pt x="1797801" y="9562"/>
                </a:lnTo>
                <a:cubicBezTo>
                  <a:pt x="1797801" y="56927"/>
                  <a:pt x="1836198" y="95324"/>
                  <a:pt x="1883564" y="95324"/>
                </a:cubicBezTo>
                <a:cubicBezTo>
                  <a:pt x="1930930" y="95324"/>
                  <a:pt x="1969327" y="56927"/>
                  <a:pt x="1969327" y="9562"/>
                </a:cubicBezTo>
                <a:cubicBezTo>
                  <a:pt x="1969327" y="6276"/>
                  <a:pt x="1969142" y="3034"/>
                  <a:pt x="1967397" y="0"/>
                </a:cubicBezTo>
                <a:lnTo>
                  <a:pt x="2035175" y="0"/>
                </a:lnTo>
                <a:lnTo>
                  <a:pt x="2033244" y="9562"/>
                </a:lnTo>
                <a:cubicBezTo>
                  <a:pt x="2033244" y="56927"/>
                  <a:pt x="2071641" y="95324"/>
                  <a:pt x="2119007" y="95324"/>
                </a:cubicBezTo>
                <a:cubicBezTo>
                  <a:pt x="2166373" y="95324"/>
                  <a:pt x="2204770" y="56927"/>
                  <a:pt x="2204770" y="9562"/>
                </a:cubicBezTo>
                <a:cubicBezTo>
                  <a:pt x="2204770" y="6276"/>
                  <a:pt x="2204585" y="3034"/>
                  <a:pt x="2202840" y="0"/>
                </a:cubicBezTo>
                <a:lnTo>
                  <a:pt x="2270621" y="0"/>
                </a:lnTo>
                <a:lnTo>
                  <a:pt x="2268690" y="9562"/>
                </a:lnTo>
                <a:cubicBezTo>
                  <a:pt x="2268690" y="56927"/>
                  <a:pt x="2307087" y="95324"/>
                  <a:pt x="2354453" y="95324"/>
                </a:cubicBezTo>
                <a:cubicBezTo>
                  <a:pt x="2401819" y="95324"/>
                  <a:pt x="2440216" y="56927"/>
                  <a:pt x="2440216" y="9562"/>
                </a:cubicBezTo>
                <a:cubicBezTo>
                  <a:pt x="2440216" y="6276"/>
                  <a:pt x="2440031" y="3034"/>
                  <a:pt x="2438286" y="0"/>
                </a:cubicBezTo>
                <a:lnTo>
                  <a:pt x="2522208" y="0"/>
                </a:lnTo>
                <a:lnTo>
                  <a:pt x="2520277" y="9562"/>
                </a:lnTo>
                <a:cubicBezTo>
                  <a:pt x="2520277" y="56927"/>
                  <a:pt x="2558674" y="95324"/>
                  <a:pt x="2606040" y="95324"/>
                </a:cubicBezTo>
                <a:lnTo>
                  <a:pt x="2606040" y="166273"/>
                </a:lnTo>
                <a:cubicBezTo>
                  <a:pt x="2558674" y="166273"/>
                  <a:pt x="2520277" y="204670"/>
                  <a:pt x="2520277" y="252035"/>
                </a:cubicBezTo>
                <a:cubicBezTo>
                  <a:pt x="2520277" y="299400"/>
                  <a:pt x="2558674" y="337797"/>
                  <a:pt x="2606040" y="337797"/>
                </a:cubicBezTo>
                <a:lnTo>
                  <a:pt x="2606040" y="408747"/>
                </a:lnTo>
                <a:cubicBezTo>
                  <a:pt x="2558674" y="408747"/>
                  <a:pt x="2520277" y="447144"/>
                  <a:pt x="2520277" y="494509"/>
                </a:cubicBezTo>
                <a:cubicBezTo>
                  <a:pt x="2520277" y="541874"/>
                  <a:pt x="2558674" y="580271"/>
                  <a:pt x="2606040" y="580271"/>
                </a:cubicBezTo>
                <a:lnTo>
                  <a:pt x="2606040" y="651221"/>
                </a:lnTo>
                <a:cubicBezTo>
                  <a:pt x="2558674" y="651221"/>
                  <a:pt x="2520277" y="689618"/>
                  <a:pt x="2520277" y="736983"/>
                </a:cubicBezTo>
                <a:cubicBezTo>
                  <a:pt x="2520277" y="784348"/>
                  <a:pt x="2558674" y="822745"/>
                  <a:pt x="2606040" y="822745"/>
                </a:cubicBezTo>
                <a:lnTo>
                  <a:pt x="2606040" y="893694"/>
                </a:lnTo>
                <a:cubicBezTo>
                  <a:pt x="2558674" y="893694"/>
                  <a:pt x="2520277" y="932091"/>
                  <a:pt x="2520277" y="979456"/>
                </a:cubicBezTo>
                <a:cubicBezTo>
                  <a:pt x="2520277" y="1026821"/>
                  <a:pt x="2558674" y="1065218"/>
                  <a:pt x="2606040" y="1065218"/>
                </a:cubicBezTo>
                <a:lnTo>
                  <a:pt x="2606040" y="1136168"/>
                </a:lnTo>
                <a:cubicBezTo>
                  <a:pt x="2558674" y="1136168"/>
                  <a:pt x="2520277" y="1174565"/>
                  <a:pt x="2520277" y="1221930"/>
                </a:cubicBezTo>
                <a:cubicBezTo>
                  <a:pt x="2520277" y="1269295"/>
                  <a:pt x="2558674" y="1307692"/>
                  <a:pt x="2606040" y="1307692"/>
                </a:cubicBezTo>
                <a:lnTo>
                  <a:pt x="2606040" y="1378642"/>
                </a:lnTo>
                <a:cubicBezTo>
                  <a:pt x="2558674" y="1378642"/>
                  <a:pt x="2520277" y="1417039"/>
                  <a:pt x="2520277" y="1464404"/>
                </a:cubicBezTo>
                <a:cubicBezTo>
                  <a:pt x="2520277" y="1511769"/>
                  <a:pt x="2558674" y="1550166"/>
                  <a:pt x="2606040" y="1550166"/>
                </a:cubicBezTo>
                <a:lnTo>
                  <a:pt x="2606040" y="1621115"/>
                </a:lnTo>
                <a:cubicBezTo>
                  <a:pt x="2558674" y="1621115"/>
                  <a:pt x="2520277" y="1659512"/>
                  <a:pt x="2520277" y="1706877"/>
                </a:cubicBezTo>
                <a:cubicBezTo>
                  <a:pt x="2520277" y="1754242"/>
                  <a:pt x="2558674" y="1792639"/>
                  <a:pt x="2606040" y="1792639"/>
                </a:cubicBezTo>
                <a:lnTo>
                  <a:pt x="2606040" y="1863589"/>
                </a:lnTo>
                <a:cubicBezTo>
                  <a:pt x="2558674" y="1863589"/>
                  <a:pt x="2520277" y="1901986"/>
                  <a:pt x="2520277" y="1949351"/>
                </a:cubicBezTo>
                <a:cubicBezTo>
                  <a:pt x="2520277" y="1996716"/>
                  <a:pt x="2558674" y="2035113"/>
                  <a:pt x="2606040" y="2035113"/>
                </a:cubicBezTo>
                <a:lnTo>
                  <a:pt x="2606040" y="2106063"/>
                </a:lnTo>
                <a:cubicBezTo>
                  <a:pt x="2558674" y="2106063"/>
                  <a:pt x="2520277" y="2144460"/>
                  <a:pt x="2520277" y="2191825"/>
                </a:cubicBezTo>
                <a:cubicBezTo>
                  <a:pt x="2520277" y="2239190"/>
                  <a:pt x="2558674" y="2277587"/>
                  <a:pt x="2606040" y="2277587"/>
                </a:cubicBezTo>
                <a:lnTo>
                  <a:pt x="2606040" y="2348536"/>
                </a:lnTo>
                <a:cubicBezTo>
                  <a:pt x="2558674" y="2348536"/>
                  <a:pt x="2520277" y="2386933"/>
                  <a:pt x="2520277" y="2434298"/>
                </a:cubicBezTo>
                <a:cubicBezTo>
                  <a:pt x="2520277" y="2481663"/>
                  <a:pt x="2558674" y="2520060"/>
                  <a:pt x="2606040" y="2520060"/>
                </a:cubicBezTo>
                <a:lnTo>
                  <a:pt x="2606040" y="2591010"/>
                </a:lnTo>
                <a:cubicBezTo>
                  <a:pt x="2558674" y="2591010"/>
                  <a:pt x="2520277" y="2629407"/>
                  <a:pt x="2520277" y="2676772"/>
                </a:cubicBezTo>
                <a:cubicBezTo>
                  <a:pt x="2520277" y="2724137"/>
                  <a:pt x="2558674" y="2762534"/>
                  <a:pt x="2606040" y="2762534"/>
                </a:cubicBezTo>
                <a:lnTo>
                  <a:pt x="2606040" y="2833484"/>
                </a:lnTo>
                <a:cubicBezTo>
                  <a:pt x="2558674" y="2833484"/>
                  <a:pt x="2520277" y="2871881"/>
                  <a:pt x="2520277" y="2919246"/>
                </a:cubicBezTo>
                <a:cubicBezTo>
                  <a:pt x="2520277" y="2966611"/>
                  <a:pt x="2558674" y="3005008"/>
                  <a:pt x="2606040" y="3005008"/>
                </a:cubicBezTo>
                <a:lnTo>
                  <a:pt x="2606040" y="3075957"/>
                </a:lnTo>
                <a:cubicBezTo>
                  <a:pt x="2558674" y="3075957"/>
                  <a:pt x="2520277" y="3114354"/>
                  <a:pt x="2520277" y="3161719"/>
                </a:cubicBezTo>
                <a:cubicBezTo>
                  <a:pt x="2520277" y="3209084"/>
                  <a:pt x="2558674" y="3247481"/>
                  <a:pt x="2606040" y="3247481"/>
                </a:cubicBezTo>
                <a:lnTo>
                  <a:pt x="2606040" y="3318436"/>
                </a:lnTo>
                <a:cubicBezTo>
                  <a:pt x="2558674" y="3318436"/>
                  <a:pt x="2520277" y="3356833"/>
                  <a:pt x="2520277" y="3404198"/>
                </a:cubicBezTo>
                <a:cubicBezTo>
                  <a:pt x="2520277" y="3406153"/>
                  <a:pt x="2520343" y="3408093"/>
                  <a:pt x="2521438" y="3409950"/>
                </a:cubicBezTo>
                <a:lnTo>
                  <a:pt x="2439055" y="3409950"/>
                </a:lnTo>
                <a:lnTo>
                  <a:pt x="2440216" y="3404198"/>
                </a:lnTo>
                <a:cubicBezTo>
                  <a:pt x="2440216" y="3356833"/>
                  <a:pt x="2401819" y="3318436"/>
                  <a:pt x="2354453" y="3318436"/>
                </a:cubicBezTo>
                <a:cubicBezTo>
                  <a:pt x="2307087" y="3318436"/>
                  <a:pt x="2268690" y="3356833"/>
                  <a:pt x="2268690" y="3404198"/>
                </a:cubicBezTo>
                <a:cubicBezTo>
                  <a:pt x="2268690" y="3406153"/>
                  <a:pt x="2268756" y="3408093"/>
                  <a:pt x="2269851" y="3409950"/>
                </a:cubicBezTo>
                <a:lnTo>
                  <a:pt x="2203609" y="3409950"/>
                </a:lnTo>
                <a:lnTo>
                  <a:pt x="2204770" y="3404198"/>
                </a:lnTo>
                <a:cubicBezTo>
                  <a:pt x="2204770" y="3356833"/>
                  <a:pt x="2166373" y="3318436"/>
                  <a:pt x="2119007" y="3318436"/>
                </a:cubicBezTo>
                <a:cubicBezTo>
                  <a:pt x="2071641" y="3318436"/>
                  <a:pt x="2033244" y="3356833"/>
                  <a:pt x="2033244" y="3404198"/>
                </a:cubicBezTo>
                <a:cubicBezTo>
                  <a:pt x="2033244" y="3406153"/>
                  <a:pt x="2033310" y="3408093"/>
                  <a:pt x="2034405" y="3409950"/>
                </a:cubicBezTo>
                <a:lnTo>
                  <a:pt x="1968166" y="3409950"/>
                </a:lnTo>
                <a:lnTo>
                  <a:pt x="1969327" y="3404198"/>
                </a:lnTo>
                <a:cubicBezTo>
                  <a:pt x="1969327" y="3356833"/>
                  <a:pt x="1930930" y="3318436"/>
                  <a:pt x="1883564" y="3318436"/>
                </a:cubicBezTo>
                <a:cubicBezTo>
                  <a:pt x="1836198" y="3318436"/>
                  <a:pt x="1797801" y="3356833"/>
                  <a:pt x="1797801" y="3404198"/>
                </a:cubicBezTo>
                <a:cubicBezTo>
                  <a:pt x="1797801" y="3406153"/>
                  <a:pt x="1797867" y="3408093"/>
                  <a:pt x="1798962" y="3409950"/>
                </a:cubicBezTo>
                <a:lnTo>
                  <a:pt x="1732723" y="3409950"/>
                </a:lnTo>
                <a:lnTo>
                  <a:pt x="1733884" y="3404198"/>
                </a:lnTo>
                <a:cubicBezTo>
                  <a:pt x="1733884" y="3356833"/>
                  <a:pt x="1695487" y="3318436"/>
                  <a:pt x="1648121" y="3318436"/>
                </a:cubicBezTo>
                <a:cubicBezTo>
                  <a:pt x="1600755" y="3318436"/>
                  <a:pt x="1562358" y="3356833"/>
                  <a:pt x="1562358" y="3404198"/>
                </a:cubicBezTo>
                <a:cubicBezTo>
                  <a:pt x="1562358" y="3406153"/>
                  <a:pt x="1562424" y="3408093"/>
                  <a:pt x="1563519" y="3409950"/>
                </a:cubicBezTo>
                <a:lnTo>
                  <a:pt x="1497280" y="3409950"/>
                </a:lnTo>
                <a:lnTo>
                  <a:pt x="1498441" y="3404198"/>
                </a:lnTo>
                <a:cubicBezTo>
                  <a:pt x="1498441" y="3356833"/>
                  <a:pt x="1460044" y="3318436"/>
                  <a:pt x="1412678" y="3318436"/>
                </a:cubicBezTo>
                <a:cubicBezTo>
                  <a:pt x="1365312" y="3318436"/>
                  <a:pt x="1326915" y="3356833"/>
                  <a:pt x="1326915" y="3404198"/>
                </a:cubicBezTo>
                <a:cubicBezTo>
                  <a:pt x="1326915" y="3406153"/>
                  <a:pt x="1326981" y="3408093"/>
                  <a:pt x="1328076" y="3409950"/>
                </a:cubicBezTo>
                <a:lnTo>
                  <a:pt x="1261837" y="3409950"/>
                </a:lnTo>
                <a:lnTo>
                  <a:pt x="1262998" y="3404198"/>
                </a:lnTo>
                <a:cubicBezTo>
                  <a:pt x="1262998" y="3356833"/>
                  <a:pt x="1224601" y="3318436"/>
                  <a:pt x="1177235" y="3318436"/>
                </a:cubicBezTo>
                <a:cubicBezTo>
                  <a:pt x="1129869" y="3318436"/>
                  <a:pt x="1091472" y="3356833"/>
                  <a:pt x="1091472" y="3404198"/>
                </a:cubicBezTo>
                <a:cubicBezTo>
                  <a:pt x="1091472" y="3406153"/>
                  <a:pt x="1091538" y="3408093"/>
                  <a:pt x="1092633" y="3409950"/>
                </a:cubicBezTo>
                <a:lnTo>
                  <a:pt x="1026394" y="3409950"/>
                </a:lnTo>
                <a:lnTo>
                  <a:pt x="1027555" y="3404198"/>
                </a:lnTo>
                <a:cubicBezTo>
                  <a:pt x="1027555" y="3356833"/>
                  <a:pt x="989158" y="3318436"/>
                  <a:pt x="941792" y="3318436"/>
                </a:cubicBezTo>
                <a:cubicBezTo>
                  <a:pt x="894426" y="3318436"/>
                  <a:pt x="856029" y="3356833"/>
                  <a:pt x="856029" y="3404198"/>
                </a:cubicBezTo>
                <a:cubicBezTo>
                  <a:pt x="856029" y="3406153"/>
                  <a:pt x="856095" y="3408093"/>
                  <a:pt x="857190" y="3409950"/>
                </a:cubicBezTo>
                <a:lnTo>
                  <a:pt x="790951" y="3409950"/>
                </a:lnTo>
                <a:lnTo>
                  <a:pt x="792112" y="3404198"/>
                </a:lnTo>
                <a:cubicBezTo>
                  <a:pt x="792112" y="3356833"/>
                  <a:pt x="753715" y="3318436"/>
                  <a:pt x="706349" y="3318436"/>
                </a:cubicBezTo>
                <a:cubicBezTo>
                  <a:pt x="658983" y="3318436"/>
                  <a:pt x="620586" y="3356833"/>
                  <a:pt x="620586" y="3404198"/>
                </a:cubicBezTo>
                <a:cubicBezTo>
                  <a:pt x="620586" y="3406153"/>
                  <a:pt x="620652" y="3408093"/>
                  <a:pt x="621747" y="3409950"/>
                </a:cubicBezTo>
                <a:lnTo>
                  <a:pt x="555508" y="3409950"/>
                </a:lnTo>
                <a:lnTo>
                  <a:pt x="556669" y="3404198"/>
                </a:lnTo>
                <a:cubicBezTo>
                  <a:pt x="556669" y="3356833"/>
                  <a:pt x="518272" y="3318436"/>
                  <a:pt x="470906" y="3318436"/>
                </a:cubicBezTo>
                <a:cubicBezTo>
                  <a:pt x="423540" y="3318436"/>
                  <a:pt x="385143" y="3356833"/>
                  <a:pt x="385143" y="3404198"/>
                </a:cubicBezTo>
                <a:cubicBezTo>
                  <a:pt x="385143" y="3406153"/>
                  <a:pt x="385208" y="3408093"/>
                  <a:pt x="386304" y="3409950"/>
                </a:cubicBezTo>
                <a:lnTo>
                  <a:pt x="320065" y="3409950"/>
                </a:lnTo>
                <a:lnTo>
                  <a:pt x="321226" y="3404198"/>
                </a:lnTo>
                <a:cubicBezTo>
                  <a:pt x="321226" y="3356833"/>
                  <a:pt x="282829" y="3318436"/>
                  <a:pt x="235463" y="3318436"/>
                </a:cubicBezTo>
                <a:cubicBezTo>
                  <a:pt x="188097" y="3318436"/>
                  <a:pt x="149700" y="3356833"/>
                  <a:pt x="149700" y="3404198"/>
                </a:cubicBezTo>
                <a:cubicBezTo>
                  <a:pt x="149700" y="3406153"/>
                  <a:pt x="149765" y="3408093"/>
                  <a:pt x="150861" y="3409950"/>
                </a:cubicBezTo>
                <a:lnTo>
                  <a:pt x="96332" y="3409950"/>
                </a:lnTo>
                <a:lnTo>
                  <a:pt x="97493" y="3404198"/>
                </a:lnTo>
                <a:cubicBezTo>
                  <a:pt x="97493" y="3356833"/>
                  <a:pt x="59096" y="3318436"/>
                  <a:pt x="11730" y="3318436"/>
                </a:cubicBezTo>
                <a:lnTo>
                  <a:pt x="0" y="3320804"/>
                </a:lnTo>
                <a:lnTo>
                  <a:pt x="0" y="3245113"/>
                </a:lnTo>
                <a:lnTo>
                  <a:pt x="11730" y="3247481"/>
                </a:lnTo>
                <a:cubicBezTo>
                  <a:pt x="59096" y="3247481"/>
                  <a:pt x="97493" y="3209084"/>
                  <a:pt x="97493" y="3161719"/>
                </a:cubicBezTo>
                <a:cubicBezTo>
                  <a:pt x="97493" y="3114354"/>
                  <a:pt x="59096" y="3075957"/>
                  <a:pt x="11730" y="3075957"/>
                </a:cubicBezTo>
                <a:lnTo>
                  <a:pt x="0" y="3078325"/>
                </a:lnTo>
                <a:lnTo>
                  <a:pt x="0" y="3002640"/>
                </a:lnTo>
                <a:lnTo>
                  <a:pt x="11730" y="3005008"/>
                </a:lnTo>
                <a:cubicBezTo>
                  <a:pt x="59096" y="3005008"/>
                  <a:pt x="97493" y="2966611"/>
                  <a:pt x="97493" y="2919246"/>
                </a:cubicBezTo>
                <a:cubicBezTo>
                  <a:pt x="97493" y="2871881"/>
                  <a:pt x="59096" y="2833484"/>
                  <a:pt x="11730" y="2833484"/>
                </a:cubicBezTo>
                <a:lnTo>
                  <a:pt x="0" y="2835852"/>
                </a:lnTo>
                <a:lnTo>
                  <a:pt x="0" y="2760166"/>
                </a:lnTo>
                <a:lnTo>
                  <a:pt x="11730" y="2762534"/>
                </a:lnTo>
                <a:cubicBezTo>
                  <a:pt x="59096" y="2762534"/>
                  <a:pt x="97493" y="2724137"/>
                  <a:pt x="97493" y="2676772"/>
                </a:cubicBezTo>
                <a:cubicBezTo>
                  <a:pt x="97493" y="2629407"/>
                  <a:pt x="59096" y="2591010"/>
                  <a:pt x="11730" y="2591010"/>
                </a:cubicBezTo>
                <a:lnTo>
                  <a:pt x="0" y="2593378"/>
                </a:lnTo>
                <a:lnTo>
                  <a:pt x="0" y="2517692"/>
                </a:lnTo>
                <a:lnTo>
                  <a:pt x="11730" y="2520060"/>
                </a:lnTo>
                <a:cubicBezTo>
                  <a:pt x="59096" y="2520060"/>
                  <a:pt x="97493" y="2481663"/>
                  <a:pt x="97493" y="2434298"/>
                </a:cubicBezTo>
                <a:cubicBezTo>
                  <a:pt x="97493" y="2386933"/>
                  <a:pt x="59096" y="2348536"/>
                  <a:pt x="11730" y="2348536"/>
                </a:cubicBezTo>
                <a:lnTo>
                  <a:pt x="0" y="2350904"/>
                </a:lnTo>
                <a:lnTo>
                  <a:pt x="0" y="2275219"/>
                </a:lnTo>
                <a:lnTo>
                  <a:pt x="11730" y="2277587"/>
                </a:lnTo>
                <a:cubicBezTo>
                  <a:pt x="59096" y="2277587"/>
                  <a:pt x="97493" y="2239190"/>
                  <a:pt x="97493" y="2191825"/>
                </a:cubicBezTo>
                <a:cubicBezTo>
                  <a:pt x="97493" y="2144460"/>
                  <a:pt x="59096" y="2106063"/>
                  <a:pt x="11730" y="2106063"/>
                </a:cubicBezTo>
                <a:lnTo>
                  <a:pt x="0" y="2108431"/>
                </a:lnTo>
                <a:lnTo>
                  <a:pt x="0" y="2032745"/>
                </a:lnTo>
                <a:lnTo>
                  <a:pt x="11730" y="2035113"/>
                </a:lnTo>
                <a:cubicBezTo>
                  <a:pt x="59096" y="2035113"/>
                  <a:pt x="97493" y="1996716"/>
                  <a:pt x="97493" y="1949351"/>
                </a:cubicBezTo>
                <a:cubicBezTo>
                  <a:pt x="97493" y="1901986"/>
                  <a:pt x="59096" y="1863589"/>
                  <a:pt x="11730" y="1863589"/>
                </a:cubicBezTo>
                <a:lnTo>
                  <a:pt x="0" y="1865957"/>
                </a:lnTo>
                <a:lnTo>
                  <a:pt x="0" y="1790271"/>
                </a:lnTo>
                <a:lnTo>
                  <a:pt x="11730" y="1792639"/>
                </a:lnTo>
                <a:cubicBezTo>
                  <a:pt x="59096" y="1792639"/>
                  <a:pt x="97493" y="1754242"/>
                  <a:pt x="97493" y="1706877"/>
                </a:cubicBezTo>
                <a:cubicBezTo>
                  <a:pt x="97493" y="1659512"/>
                  <a:pt x="59096" y="1621115"/>
                  <a:pt x="11730" y="1621115"/>
                </a:cubicBezTo>
                <a:lnTo>
                  <a:pt x="0" y="1623483"/>
                </a:lnTo>
                <a:lnTo>
                  <a:pt x="0" y="1547798"/>
                </a:lnTo>
                <a:lnTo>
                  <a:pt x="11730" y="1550166"/>
                </a:lnTo>
                <a:cubicBezTo>
                  <a:pt x="59096" y="1550166"/>
                  <a:pt x="97493" y="1511769"/>
                  <a:pt x="97493" y="1464404"/>
                </a:cubicBezTo>
                <a:cubicBezTo>
                  <a:pt x="97493" y="1417039"/>
                  <a:pt x="59096" y="1378642"/>
                  <a:pt x="11730" y="1378642"/>
                </a:cubicBezTo>
                <a:lnTo>
                  <a:pt x="0" y="1381010"/>
                </a:lnTo>
                <a:lnTo>
                  <a:pt x="0" y="1305324"/>
                </a:lnTo>
                <a:lnTo>
                  <a:pt x="11730" y="1307692"/>
                </a:lnTo>
                <a:cubicBezTo>
                  <a:pt x="59096" y="1307692"/>
                  <a:pt x="97493" y="1269295"/>
                  <a:pt x="97493" y="1221930"/>
                </a:cubicBezTo>
                <a:cubicBezTo>
                  <a:pt x="97493" y="1174565"/>
                  <a:pt x="59096" y="1136168"/>
                  <a:pt x="11730" y="1136168"/>
                </a:cubicBezTo>
                <a:lnTo>
                  <a:pt x="0" y="1138536"/>
                </a:lnTo>
                <a:lnTo>
                  <a:pt x="0" y="1062850"/>
                </a:lnTo>
                <a:lnTo>
                  <a:pt x="11730" y="1065218"/>
                </a:lnTo>
                <a:cubicBezTo>
                  <a:pt x="59096" y="1065218"/>
                  <a:pt x="97493" y="1026821"/>
                  <a:pt x="97493" y="979456"/>
                </a:cubicBezTo>
                <a:cubicBezTo>
                  <a:pt x="97493" y="932091"/>
                  <a:pt x="59096" y="893694"/>
                  <a:pt x="11730" y="893694"/>
                </a:cubicBezTo>
                <a:lnTo>
                  <a:pt x="0" y="896062"/>
                </a:lnTo>
                <a:lnTo>
                  <a:pt x="0" y="820377"/>
                </a:lnTo>
                <a:lnTo>
                  <a:pt x="11730" y="822745"/>
                </a:lnTo>
                <a:cubicBezTo>
                  <a:pt x="59096" y="822745"/>
                  <a:pt x="97493" y="784348"/>
                  <a:pt x="97493" y="736983"/>
                </a:cubicBezTo>
                <a:cubicBezTo>
                  <a:pt x="97493" y="689618"/>
                  <a:pt x="59096" y="651221"/>
                  <a:pt x="11730" y="651221"/>
                </a:cubicBezTo>
                <a:lnTo>
                  <a:pt x="0" y="653589"/>
                </a:lnTo>
                <a:lnTo>
                  <a:pt x="0" y="577903"/>
                </a:lnTo>
                <a:lnTo>
                  <a:pt x="11730" y="580271"/>
                </a:lnTo>
                <a:cubicBezTo>
                  <a:pt x="59096" y="580271"/>
                  <a:pt x="97493" y="541874"/>
                  <a:pt x="97493" y="494509"/>
                </a:cubicBezTo>
                <a:cubicBezTo>
                  <a:pt x="97493" y="447144"/>
                  <a:pt x="59096" y="408747"/>
                  <a:pt x="11730" y="408747"/>
                </a:cubicBezTo>
                <a:lnTo>
                  <a:pt x="0" y="411115"/>
                </a:lnTo>
                <a:lnTo>
                  <a:pt x="0" y="335429"/>
                </a:lnTo>
                <a:lnTo>
                  <a:pt x="11730" y="337797"/>
                </a:lnTo>
                <a:cubicBezTo>
                  <a:pt x="59096" y="337797"/>
                  <a:pt x="97493" y="299400"/>
                  <a:pt x="97493" y="252035"/>
                </a:cubicBezTo>
                <a:cubicBezTo>
                  <a:pt x="97493" y="204670"/>
                  <a:pt x="59096" y="166273"/>
                  <a:pt x="11730" y="166273"/>
                </a:cubicBezTo>
                <a:lnTo>
                  <a:pt x="0" y="168641"/>
                </a:lnTo>
                <a:lnTo>
                  <a:pt x="0" y="92956"/>
                </a:lnTo>
                <a:lnTo>
                  <a:pt x="11730" y="95324"/>
                </a:lnTo>
                <a:cubicBezTo>
                  <a:pt x="59096" y="95324"/>
                  <a:pt x="97493" y="56927"/>
                  <a:pt x="97493" y="9562"/>
                </a:cubicBezTo>
                <a:cubicBezTo>
                  <a:pt x="97493" y="6276"/>
                  <a:pt x="97308" y="3034"/>
                  <a:pt x="95563" y="0"/>
                </a:cubicBezTo>
                <a:close/>
              </a:path>
            </a:pathLst>
          </a:custGeom>
          <a:solidFill>
            <a:schemeClr val="bg1">
              <a:lumMod val="85000"/>
            </a:schemeClr>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Group_000001528961Medium_000.jpg"/>
          <p:cNvPicPr>
            <a:picLocks noGrp="1" noSelect="1" noRot="1" noMove="1" noResize="1" noEditPoints="1" noAdjustHandles="1" noChangeArrowheads="1" noChangeShapeType="1"/>
          </p:cNvPicPr>
          <p:nvPr>
            <p:custDataLst>
              <p:tags r:id="rId2"/>
            </p:custDataLst>
          </p:nvPr>
        </p:nvPicPr>
        <p:blipFill>
          <a:blip r:embed="rId8" cstate="email"/>
          <a:stretch>
            <a:fillRect/>
          </a:stretch>
        </p:blipFill>
        <p:spPr>
          <a:xfrm rot="392842">
            <a:off x="357944" y="1742994"/>
            <a:ext cx="1713969" cy="1447813"/>
          </a:xfrm>
          <a:prstGeom prst="rect">
            <a:avLst/>
          </a:prstGeom>
        </p:spPr>
      </p:pic>
      <p:sp>
        <p:nvSpPr>
          <p:cNvPr id="14" name="Rectangle 2"/>
          <p:cNvSpPr/>
          <p:nvPr/>
        </p:nvSpPr>
        <p:spPr>
          <a:xfrm rot="20996140">
            <a:off x="309385" y="3324096"/>
            <a:ext cx="2088232" cy="1730565"/>
          </a:xfrm>
          <a:custGeom>
            <a:avLst/>
            <a:gdLst/>
            <a:ahLst/>
            <a:cxnLst/>
            <a:rect l="l" t="t" r="r" b="b"/>
            <a:pathLst>
              <a:path w="2606040" h="3409950">
                <a:moveTo>
                  <a:pt x="95563" y="0"/>
                </a:moveTo>
                <a:lnTo>
                  <a:pt x="151631" y="0"/>
                </a:lnTo>
                <a:lnTo>
                  <a:pt x="149700" y="9562"/>
                </a:lnTo>
                <a:cubicBezTo>
                  <a:pt x="149700" y="56927"/>
                  <a:pt x="188097" y="95324"/>
                  <a:pt x="235463" y="95324"/>
                </a:cubicBezTo>
                <a:cubicBezTo>
                  <a:pt x="282829" y="95324"/>
                  <a:pt x="321226" y="56927"/>
                  <a:pt x="321226" y="9562"/>
                </a:cubicBezTo>
                <a:cubicBezTo>
                  <a:pt x="321226" y="6276"/>
                  <a:pt x="321041" y="3034"/>
                  <a:pt x="319296" y="0"/>
                </a:cubicBezTo>
                <a:lnTo>
                  <a:pt x="387074" y="0"/>
                </a:lnTo>
                <a:lnTo>
                  <a:pt x="385143" y="9562"/>
                </a:lnTo>
                <a:cubicBezTo>
                  <a:pt x="385143" y="56927"/>
                  <a:pt x="423540" y="95324"/>
                  <a:pt x="470906" y="95324"/>
                </a:cubicBezTo>
                <a:cubicBezTo>
                  <a:pt x="518272" y="95324"/>
                  <a:pt x="556669" y="56927"/>
                  <a:pt x="556669" y="9562"/>
                </a:cubicBezTo>
                <a:cubicBezTo>
                  <a:pt x="556669" y="6276"/>
                  <a:pt x="556484" y="3034"/>
                  <a:pt x="554739" y="0"/>
                </a:cubicBezTo>
                <a:lnTo>
                  <a:pt x="622517" y="0"/>
                </a:lnTo>
                <a:lnTo>
                  <a:pt x="620586" y="9562"/>
                </a:lnTo>
                <a:cubicBezTo>
                  <a:pt x="620586" y="56927"/>
                  <a:pt x="658983" y="95324"/>
                  <a:pt x="706349" y="95324"/>
                </a:cubicBezTo>
                <a:cubicBezTo>
                  <a:pt x="753715" y="95324"/>
                  <a:pt x="792112" y="56927"/>
                  <a:pt x="792112" y="9562"/>
                </a:cubicBezTo>
                <a:cubicBezTo>
                  <a:pt x="792112" y="6276"/>
                  <a:pt x="791927" y="3034"/>
                  <a:pt x="790182" y="0"/>
                </a:cubicBezTo>
                <a:lnTo>
                  <a:pt x="857960" y="0"/>
                </a:lnTo>
                <a:lnTo>
                  <a:pt x="856029" y="9562"/>
                </a:lnTo>
                <a:cubicBezTo>
                  <a:pt x="856029" y="56927"/>
                  <a:pt x="894426" y="95324"/>
                  <a:pt x="941792" y="95324"/>
                </a:cubicBezTo>
                <a:cubicBezTo>
                  <a:pt x="989158" y="95324"/>
                  <a:pt x="1027555" y="56927"/>
                  <a:pt x="1027555" y="9562"/>
                </a:cubicBezTo>
                <a:cubicBezTo>
                  <a:pt x="1027555" y="6276"/>
                  <a:pt x="1027370" y="3034"/>
                  <a:pt x="1025625" y="0"/>
                </a:cubicBezTo>
                <a:lnTo>
                  <a:pt x="1093403" y="0"/>
                </a:lnTo>
                <a:lnTo>
                  <a:pt x="1091472" y="9562"/>
                </a:lnTo>
                <a:cubicBezTo>
                  <a:pt x="1091472" y="56927"/>
                  <a:pt x="1129869" y="95324"/>
                  <a:pt x="1177235" y="95324"/>
                </a:cubicBezTo>
                <a:cubicBezTo>
                  <a:pt x="1224601" y="95324"/>
                  <a:pt x="1262998" y="56927"/>
                  <a:pt x="1262998" y="9562"/>
                </a:cubicBezTo>
                <a:cubicBezTo>
                  <a:pt x="1262998" y="6276"/>
                  <a:pt x="1262813" y="3034"/>
                  <a:pt x="1261068" y="0"/>
                </a:cubicBezTo>
                <a:lnTo>
                  <a:pt x="1328846" y="0"/>
                </a:lnTo>
                <a:lnTo>
                  <a:pt x="1326915" y="9562"/>
                </a:lnTo>
                <a:cubicBezTo>
                  <a:pt x="1326915" y="56927"/>
                  <a:pt x="1365312" y="95324"/>
                  <a:pt x="1412678" y="95324"/>
                </a:cubicBezTo>
                <a:cubicBezTo>
                  <a:pt x="1460044" y="95324"/>
                  <a:pt x="1498441" y="56927"/>
                  <a:pt x="1498441" y="9562"/>
                </a:cubicBezTo>
                <a:cubicBezTo>
                  <a:pt x="1498441" y="6276"/>
                  <a:pt x="1498256" y="3034"/>
                  <a:pt x="1496511" y="0"/>
                </a:cubicBezTo>
                <a:lnTo>
                  <a:pt x="1564289" y="0"/>
                </a:lnTo>
                <a:lnTo>
                  <a:pt x="1562358" y="9562"/>
                </a:lnTo>
                <a:cubicBezTo>
                  <a:pt x="1562358" y="56927"/>
                  <a:pt x="1600755" y="95324"/>
                  <a:pt x="1648121" y="95324"/>
                </a:cubicBezTo>
                <a:cubicBezTo>
                  <a:pt x="1695487" y="95324"/>
                  <a:pt x="1733884" y="56927"/>
                  <a:pt x="1733884" y="9562"/>
                </a:cubicBezTo>
                <a:cubicBezTo>
                  <a:pt x="1733884" y="6276"/>
                  <a:pt x="1733699" y="3034"/>
                  <a:pt x="1731954" y="0"/>
                </a:cubicBezTo>
                <a:lnTo>
                  <a:pt x="1799732" y="0"/>
                </a:lnTo>
                <a:lnTo>
                  <a:pt x="1797801" y="9562"/>
                </a:lnTo>
                <a:cubicBezTo>
                  <a:pt x="1797801" y="56927"/>
                  <a:pt x="1836198" y="95324"/>
                  <a:pt x="1883564" y="95324"/>
                </a:cubicBezTo>
                <a:cubicBezTo>
                  <a:pt x="1930930" y="95324"/>
                  <a:pt x="1969327" y="56927"/>
                  <a:pt x="1969327" y="9562"/>
                </a:cubicBezTo>
                <a:cubicBezTo>
                  <a:pt x="1969327" y="6276"/>
                  <a:pt x="1969142" y="3034"/>
                  <a:pt x="1967397" y="0"/>
                </a:cubicBezTo>
                <a:lnTo>
                  <a:pt x="2035175" y="0"/>
                </a:lnTo>
                <a:lnTo>
                  <a:pt x="2033244" y="9562"/>
                </a:lnTo>
                <a:cubicBezTo>
                  <a:pt x="2033244" y="56927"/>
                  <a:pt x="2071641" y="95324"/>
                  <a:pt x="2119007" y="95324"/>
                </a:cubicBezTo>
                <a:cubicBezTo>
                  <a:pt x="2166373" y="95324"/>
                  <a:pt x="2204770" y="56927"/>
                  <a:pt x="2204770" y="9562"/>
                </a:cubicBezTo>
                <a:cubicBezTo>
                  <a:pt x="2204770" y="6276"/>
                  <a:pt x="2204585" y="3034"/>
                  <a:pt x="2202840" y="0"/>
                </a:cubicBezTo>
                <a:lnTo>
                  <a:pt x="2270621" y="0"/>
                </a:lnTo>
                <a:lnTo>
                  <a:pt x="2268690" y="9562"/>
                </a:lnTo>
                <a:cubicBezTo>
                  <a:pt x="2268690" y="56927"/>
                  <a:pt x="2307087" y="95324"/>
                  <a:pt x="2354453" y="95324"/>
                </a:cubicBezTo>
                <a:cubicBezTo>
                  <a:pt x="2401819" y="95324"/>
                  <a:pt x="2440216" y="56927"/>
                  <a:pt x="2440216" y="9562"/>
                </a:cubicBezTo>
                <a:cubicBezTo>
                  <a:pt x="2440216" y="6276"/>
                  <a:pt x="2440031" y="3034"/>
                  <a:pt x="2438286" y="0"/>
                </a:cubicBezTo>
                <a:lnTo>
                  <a:pt x="2522208" y="0"/>
                </a:lnTo>
                <a:lnTo>
                  <a:pt x="2520277" y="9562"/>
                </a:lnTo>
                <a:cubicBezTo>
                  <a:pt x="2520277" y="56927"/>
                  <a:pt x="2558674" y="95324"/>
                  <a:pt x="2606040" y="95324"/>
                </a:cubicBezTo>
                <a:lnTo>
                  <a:pt x="2606040" y="166273"/>
                </a:lnTo>
                <a:cubicBezTo>
                  <a:pt x="2558674" y="166273"/>
                  <a:pt x="2520277" y="204670"/>
                  <a:pt x="2520277" y="252035"/>
                </a:cubicBezTo>
                <a:cubicBezTo>
                  <a:pt x="2520277" y="299400"/>
                  <a:pt x="2558674" y="337797"/>
                  <a:pt x="2606040" y="337797"/>
                </a:cubicBezTo>
                <a:lnTo>
                  <a:pt x="2606040" y="408747"/>
                </a:lnTo>
                <a:cubicBezTo>
                  <a:pt x="2558674" y="408747"/>
                  <a:pt x="2520277" y="447144"/>
                  <a:pt x="2520277" y="494509"/>
                </a:cubicBezTo>
                <a:cubicBezTo>
                  <a:pt x="2520277" y="541874"/>
                  <a:pt x="2558674" y="580271"/>
                  <a:pt x="2606040" y="580271"/>
                </a:cubicBezTo>
                <a:lnTo>
                  <a:pt x="2606040" y="651221"/>
                </a:lnTo>
                <a:cubicBezTo>
                  <a:pt x="2558674" y="651221"/>
                  <a:pt x="2520277" y="689618"/>
                  <a:pt x="2520277" y="736983"/>
                </a:cubicBezTo>
                <a:cubicBezTo>
                  <a:pt x="2520277" y="784348"/>
                  <a:pt x="2558674" y="822745"/>
                  <a:pt x="2606040" y="822745"/>
                </a:cubicBezTo>
                <a:lnTo>
                  <a:pt x="2606040" y="893694"/>
                </a:lnTo>
                <a:cubicBezTo>
                  <a:pt x="2558674" y="893694"/>
                  <a:pt x="2520277" y="932091"/>
                  <a:pt x="2520277" y="979456"/>
                </a:cubicBezTo>
                <a:cubicBezTo>
                  <a:pt x="2520277" y="1026821"/>
                  <a:pt x="2558674" y="1065218"/>
                  <a:pt x="2606040" y="1065218"/>
                </a:cubicBezTo>
                <a:lnTo>
                  <a:pt x="2606040" y="1136168"/>
                </a:lnTo>
                <a:cubicBezTo>
                  <a:pt x="2558674" y="1136168"/>
                  <a:pt x="2520277" y="1174565"/>
                  <a:pt x="2520277" y="1221930"/>
                </a:cubicBezTo>
                <a:cubicBezTo>
                  <a:pt x="2520277" y="1269295"/>
                  <a:pt x="2558674" y="1307692"/>
                  <a:pt x="2606040" y="1307692"/>
                </a:cubicBezTo>
                <a:lnTo>
                  <a:pt x="2606040" y="1378642"/>
                </a:lnTo>
                <a:cubicBezTo>
                  <a:pt x="2558674" y="1378642"/>
                  <a:pt x="2520277" y="1417039"/>
                  <a:pt x="2520277" y="1464404"/>
                </a:cubicBezTo>
                <a:cubicBezTo>
                  <a:pt x="2520277" y="1511769"/>
                  <a:pt x="2558674" y="1550166"/>
                  <a:pt x="2606040" y="1550166"/>
                </a:cubicBezTo>
                <a:lnTo>
                  <a:pt x="2606040" y="1621115"/>
                </a:lnTo>
                <a:cubicBezTo>
                  <a:pt x="2558674" y="1621115"/>
                  <a:pt x="2520277" y="1659512"/>
                  <a:pt x="2520277" y="1706877"/>
                </a:cubicBezTo>
                <a:cubicBezTo>
                  <a:pt x="2520277" y="1754242"/>
                  <a:pt x="2558674" y="1792639"/>
                  <a:pt x="2606040" y="1792639"/>
                </a:cubicBezTo>
                <a:lnTo>
                  <a:pt x="2606040" y="1863589"/>
                </a:lnTo>
                <a:cubicBezTo>
                  <a:pt x="2558674" y="1863589"/>
                  <a:pt x="2520277" y="1901986"/>
                  <a:pt x="2520277" y="1949351"/>
                </a:cubicBezTo>
                <a:cubicBezTo>
                  <a:pt x="2520277" y="1996716"/>
                  <a:pt x="2558674" y="2035113"/>
                  <a:pt x="2606040" y="2035113"/>
                </a:cubicBezTo>
                <a:lnTo>
                  <a:pt x="2606040" y="2106063"/>
                </a:lnTo>
                <a:cubicBezTo>
                  <a:pt x="2558674" y="2106063"/>
                  <a:pt x="2520277" y="2144460"/>
                  <a:pt x="2520277" y="2191825"/>
                </a:cubicBezTo>
                <a:cubicBezTo>
                  <a:pt x="2520277" y="2239190"/>
                  <a:pt x="2558674" y="2277587"/>
                  <a:pt x="2606040" y="2277587"/>
                </a:cubicBezTo>
                <a:lnTo>
                  <a:pt x="2606040" y="2348536"/>
                </a:lnTo>
                <a:cubicBezTo>
                  <a:pt x="2558674" y="2348536"/>
                  <a:pt x="2520277" y="2386933"/>
                  <a:pt x="2520277" y="2434298"/>
                </a:cubicBezTo>
                <a:cubicBezTo>
                  <a:pt x="2520277" y="2481663"/>
                  <a:pt x="2558674" y="2520060"/>
                  <a:pt x="2606040" y="2520060"/>
                </a:cubicBezTo>
                <a:lnTo>
                  <a:pt x="2606040" y="2591010"/>
                </a:lnTo>
                <a:cubicBezTo>
                  <a:pt x="2558674" y="2591010"/>
                  <a:pt x="2520277" y="2629407"/>
                  <a:pt x="2520277" y="2676772"/>
                </a:cubicBezTo>
                <a:cubicBezTo>
                  <a:pt x="2520277" y="2724137"/>
                  <a:pt x="2558674" y="2762534"/>
                  <a:pt x="2606040" y="2762534"/>
                </a:cubicBezTo>
                <a:lnTo>
                  <a:pt x="2606040" y="2833484"/>
                </a:lnTo>
                <a:cubicBezTo>
                  <a:pt x="2558674" y="2833484"/>
                  <a:pt x="2520277" y="2871881"/>
                  <a:pt x="2520277" y="2919246"/>
                </a:cubicBezTo>
                <a:cubicBezTo>
                  <a:pt x="2520277" y="2966611"/>
                  <a:pt x="2558674" y="3005008"/>
                  <a:pt x="2606040" y="3005008"/>
                </a:cubicBezTo>
                <a:lnTo>
                  <a:pt x="2606040" y="3075957"/>
                </a:lnTo>
                <a:cubicBezTo>
                  <a:pt x="2558674" y="3075957"/>
                  <a:pt x="2520277" y="3114354"/>
                  <a:pt x="2520277" y="3161719"/>
                </a:cubicBezTo>
                <a:cubicBezTo>
                  <a:pt x="2520277" y="3209084"/>
                  <a:pt x="2558674" y="3247481"/>
                  <a:pt x="2606040" y="3247481"/>
                </a:cubicBezTo>
                <a:lnTo>
                  <a:pt x="2606040" y="3318436"/>
                </a:lnTo>
                <a:cubicBezTo>
                  <a:pt x="2558674" y="3318436"/>
                  <a:pt x="2520277" y="3356833"/>
                  <a:pt x="2520277" y="3404198"/>
                </a:cubicBezTo>
                <a:cubicBezTo>
                  <a:pt x="2520277" y="3406153"/>
                  <a:pt x="2520343" y="3408093"/>
                  <a:pt x="2521438" y="3409950"/>
                </a:cubicBezTo>
                <a:lnTo>
                  <a:pt x="2439055" y="3409950"/>
                </a:lnTo>
                <a:lnTo>
                  <a:pt x="2440216" y="3404198"/>
                </a:lnTo>
                <a:cubicBezTo>
                  <a:pt x="2440216" y="3356833"/>
                  <a:pt x="2401819" y="3318436"/>
                  <a:pt x="2354453" y="3318436"/>
                </a:cubicBezTo>
                <a:cubicBezTo>
                  <a:pt x="2307087" y="3318436"/>
                  <a:pt x="2268690" y="3356833"/>
                  <a:pt x="2268690" y="3404198"/>
                </a:cubicBezTo>
                <a:cubicBezTo>
                  <a:pt x="2268690" y="3406153"/>
                  <a:pt x="2268756" y="3408093"/>
                  <a:pt x="2269851" y="3409950"/>
                </a:cubicBezTo>
                <a:lnTo>
                  <a:pt x="2203609" y="3409950"/>
                </a:lnTo>
                <a:lnTo>
                  <a:pt x="2204770" y="3404198"/>
                </a:lnTo>
                <a:cubicBezTo>
                  <a:pt x="2204770" y="3356833"/>
                  <a:pt x="2166373" y="3318436"/>
                  <a:pt x="2119007" y="3318436"/>
                </a:cubicBezTo>
                <a:cubicBezTo>
                  <a:pt x="2071641" y="3318436"/>
                  <a:pt x="2033244" y="3356833"/>
                  <a:pt x="2033244" y="3404198"/>
                </a:cubicBezTo>
                <a:cubicBezTo>
                  <a:pt x="2033244" y="3406153"/>
                  <a:pt x="2033310" y="3408093"/>
                  <a:pt x="2034405" y="3409950"/>
                </a:cubicBezTo>
                <a:lnTo>
                  <a:pt x="1968166" y="3409950"/>
                </a:lnTo>
                <a:lnTo>
                  <a:pt x="1969327" y="3404198"/>
                </a:lnTo>
                <a:cubicBezTo>
                  <a:pt x="1969327" y="3356833"/>
                  <a:pt x="1930930" y="3318436"/>
                  <a:pt x="1883564" y="3318436"/>
                </a:cubicBezTo>
                <a:cubicBezTo>
                  <a:pt x="1836198" y="3318436"/>
                  <a:pt x="1797801" y="3356833"/>
                  <a:pt x="1797801" y="3404198"/>
                </a:cubicBezTo>
                <a:cubicBezTo>
                  <a:pt x="1797801" y="3406153"/>
                  <a:pt x="1797867" y="3408093"/>
                  <a:pt x="1798962" y="3409950"/>
                </a:cubicBezTo>
                <a:lnTo>
                  <a:pt x="1732723" y="3409950"/>
                </a:lnTo>
                <a:lnTo>
                  <a:pt x="1733884" y="3404198"/>
                </a:lnTo>
                <a:cubicBezTo>
                  <a:pt x="1733884" y="3356833"/>
                  <a:pt x="1695487" y="3318436"/>
                  <a:pt x="1648121" y="3318436"/>
                </a:cubicBezTo>
                <a:cubicBezTo>
                  <a:pt x="1600755" y="3318436"/>
                  <a:pt x="1562358" y="3356833"/>
                  <a:pt x="1562358" y="3404198"/>
                </a:cubicBezTo>
                <a:cubicBezTo>
                  <a:pt x="1562358" y="3406153"/>
                  <a:pt x="1562424" y="3408093"/>
                  <a:pt x="1563519" y="3409950"/>
                </a:cubicBezTo>
                <a:lnTo>
                  <a:pt x="1497280" y="3409950"/>
                </a:lnTo>
                <a:lnTo>
                  <a:pt x="1498441" y="3404198"/>
                </a:lnTo>
                <a:cubicBezTo>
                  <a:pt x="1498441" y="3356833"/>
                  <a:pt x="1460044" y="3318436"/>
                  <a:pt x="1412678" y="3318436"/>
                </a:cubicBezTo>
                <a:cubicBezTo>
                  <a:pt x="1365312" y="3318436"/>
                  <a:pt x="1326915" y="3356833"/>
                  <a:pt x="1326915" y="3404198"/>
                </a:cubicBezTo>
                <a:cubicBezTo>
                  <a:pt x="1326915" y="3406153"/>
                  <a:pt x="1326981" y="3408093"/>
                  <a:pt x="1328076" y="3409950"/>
                </a:cubicBezTo>
                <a:lnTo>
                  <a:pt x="1261837" y="3409950"/>
                </a:lnTo>
                <a:lnTo>
                  <a:pt x="1262998" y="3404198"/>
                </a:lnTo>
                <a:cubicBezTo>
                  <a:pt x="1262998" y="3356833"/>
                  <a:pt x="1224601" y="3318436"/>
                  <a:pt x="1177235" y="3318436"/>
                </a:cubicBezTo>
                <a:cubicBezTo>
                  <a:pt x="1129869" y="3318436"/>
                  <a:pt x="1091472" y="3356833"/>
                  <a:pt x="1091472" y="3404198"/>
                </a:cubicBezTo>
                <a:cubicBezTo>
                  <a:pt x="1091472" y="3406153"/>
                  <a:pt x="1091538" y="3408093"/>
                  <a:pt x="1092633" y="3409950"/>
                </a:cubicBezTo>
                <a:lnTo>
                  <a:pt x="1026394" y="3409950"/>
                </a:lnTo>
                <a:lnTo>
                  <a:pt x="1027555" y="3404198"/>
                </a:lnTo>
                <a:cubicBezTo>
                  <a:pt x="1027555" y="3356833"/>
                  <a:pt x="989158" y="3318436"/>
                  <a:pt x="941792" y="3318436"/>
                </a:cubicBezTo>
                <a:cubicBezTo>
                  <a:pt x="894426" y="3318436"/>
                  <a:pt x="856029" y="3356833"/>
                  <a:pt x="856029" y="3404198"/>
                </a:cubicBezTo>
                <a:cubicBezTo>
                  <a:pt x="856029" y="3406153"/>
                  <a:pt x="856095" y="3408093"/>
                  <a:pt x="857190" y="3409950"/>
                </a:cubicBezTo>
                <a:lnTo>
                  <a:pt x="790951" y="3409950"/>
                </a:lnTo>
                <a:lnTo>
                  <a:pt x="792112" y="3404198"/>
                </a:lnTo>
                <a:cubicBezTo>
                  <a:pt x="792112" y="3356833"/>
                  <a:pt x="753715" y="3318436"/>
                  <a:pt x="706349" y="3318436"/>
                </a:cubicBezTo>
                <a:cubicBezTo>
                  <a:pt x="658983" y="3318436"/>
                  <a:pt x="620586" y="3356833"/>
                  <a:pt x="620586" y="3404198"/>
                </a:cubicBezTo>
                <a:cubicBezTo>
                  <a:pt x="620586" y="3406153"/>
                  <a:pt x="620652" y="3408093"/>
                  <a:pt x="621747" y="3409950"/>
                </a:cubicBezTo>
                <a:lnTo>
                  <a:pt x="555508" y="3409950"/>
                </a:lnTo>
                <a:lnTo>
                  <a:pt x="556669" y="3404198"/>
                </a:lnTo>
                <a:cubicBezTo>
                  <a:pt x="556669" y="3356833"/>
                  <a:pt x="518272" y="3318436"/>
                  <a:pt x="470906" y="3318436"/>
                </a:cubicBezTo>
                <a:cubicBezTo>
                  <a:pt x="423540" y="3318436"/>
                  <a:pt x="385143" y="3356833"/>
                  <a:pt x="385143" y="3404198"/>
                </a:cubicBezTo>
                <a:cubicBezTo>
                  <a:pt x="385143" y="3406153"/>
                  <a:pt x="385208" y="3408093"/>
                  <a:pt x="386304" y="3409950"/>
                </a:cubicBezTo>
                <a:lnTo>
                  <a:pt x="320065" y="3409950"/>
                </a:lnTo>
                <a:lnTo>
                  <a:pt x="321226" y="3404198"/>
                </a:lnTo>
                <a:cubicBezTo>
                  <a:pt x="321226" y="3356833"/>
                  <a:pt x="282829" y="3318436"/>
                  <a:pt x="235463" y="3318436"/>
                </a:cubicBezTo>
                <a:cubicBezTo>
                  <a:pt x="188097" y="3318436"/>
                  <a:pt x="149700" y="3356833"/>
                  <a:pt x="149700" y="3404198"/>
                </a:cubicBezTo>
                <a:cubicBezTo>
                  <a:pt x="149700" y="3406153"/>
                  <a:pt x="149765" y="3408093"/>
                  <a:pt x="150861" y="3409950"/>
                </a:cubicBezTo>
                <a:lnTo>
                  <a:pt x="96332" y="3409950"/>
                </a:lnTo>
                <a:lnTo>
                  <a:pt x="97493" y="3404198"/>
                </a:lnTo>
                <a:cubicBezTo>
                  <a:pt x="97493" y="3356833"/>
                  <a:pt x="59096" y="3318436"/>
                  <a:pt x="11730" y="3318436"/>
                </a:cubicBezTo>
                <a:lnTo>
                  <a:pt x="0" y="3320804"/>
                </a:lnTo>
                <a:lnTo>
                  <a:pt x="0" y="3245113"/>
                </a:lnTo>
                <a:lnTo>
                  <a:pt x="11730" y="3247481"/>
                </a:lnTo>
                <a:cubicBezTo>
                  <a:pt x="59096" y="3247481"/>
                  <a:pt x="97493" y="3209084"/>
                  <a:pt x="97493" y="3161719"/>
                </a:cubicBezTo>
                <a:cubicBezTo>
                  <a:pt x="97493" y="3114354"/>
                  <a:pt x="59096" y="3075957"/>
                  <a:pt x="11730" y="3075957"/>
                </a:cubicBezTo>
                <a:lnTo>
                  <a:pt x="0" y="3078325"/>
                </a:lnTo>
                <a:lnTo>
                  <a:pt x="0" y="3002640"/>
                </a:lnTo>
                <a:lnTo>
                  <a:pt x="11730" y="3005008"/>
                </a:lnTo>
                <a:cubicBezTo>
                  <a:pt x="59096" y="3005008"/>
                  <a:pt x="97493" y="2966611"/>
                  <a:pt x="97493" y="2919246"/>
                </a:cubicBezTo>
                <a:cubicBezTo>
                  <a:pt x="97493" y="2871881"/>
                  <a:pt x="59096" y="2833484"/>
                  <a:pt x="11730" y="2833484"/>
                </a:cubicBezTo>
                <a:lnTo>
                  <a:pt x="0" y="2835852"/>
                </a:lnTo>
                <a:lnTo>
                  <a:pt x="0" y="2760166"/>
                </a:lnTo>
                <a:lnTo>
                  <a:pt x="11730" y="2762534"/>
                </a:lnTo>
                <a:cubicBezTo>
                  <a:pt x="59096" y="2762534"/>
                  <a:pt x="97493" y="2724137"/>
                  <a:pt x="97493" y="2676772"/>
                </a:cubicBezTo>
                <a:cubicBezTo>
                  <a:pt x="97493" y="2629407"/>
                  <a:pt x="59096" y="2591010"/>
                  <a:pt x="11730" y="2591010"/>
                </a:cubicBezTo>
                <a:lnTo>
                  <a:pt x="0" y="2593378"/>
                </a:lnTo>
                <a:lnTo>
                  <a:pt x="0" y="2517692"/>
                </a:lnTo>
                <a:lnTo>
                  <a:pt x="11730" y="2520060"/>
                </a:lnTo>
                <a:cubicBezTo>
                  <a:pt x="59096" y="2520060"/>
                  <a:pt x="97493" y="2481663"/>
                  <a:pt x="97493" y="2434298"/>
                </a:cubicBezTo>
                <a:cubicBezTo>
                  <a:pt x="97493" y="2386933"/>
                  <a:pt x="59096" y="2348536"/>
                  <a:pt x="11730" y="2348536"/>
                </a:cubicBezTo>
                <a:lnTo>
                  <a:pt x="0" y="2350904"/>
                </a:lnTo>
                <a:lnTo>
                  <a:pt x="0" y="2275219"/>
                </a:lnTo>
                <a:lnTo>
                  <a:pt x="11730" y="2277587"/>
                </a:lnTo>
                <a:cubicBezTo>
                  <a:pt x="59096" y="2277587"/>
                  <a:pt x="97493" y="2239190"/>
                  <a:pt x="97493" y="2191825"/>
                </a:cubicBezTo>
                <a:cubicBezTo>
                  <a:pt x="97493" y="2144460"/>
                  <a:pt x="59096" y="2106063"/>
                  <a:pt x="11730" y="2106063"/>
                </a:cubicBezTo>
                <a:lnTo>
                  <a:pt x="0" y="2108431"/>
                </a:lnTo>
                <a:lnTo>
                  <a:pt x="0" y="2032745"/>
                </a:lnTo>
                <a:lnTo>
                  <a:pt x="11730" y="2035113"/>
                </a:lnTo>
                <a:cubicBezTo>
                  <a:pt x="59096" y="2035113"/>
                  <a:pt x="97493" y="1996716"/>
                  <a:pt x="97493" y="1949351"/>
                </a:cubicBezTo>
                <a:cubicBezTo>
                  <a:pt x="97493" y="1901986"/>
                  <a:pt x="59096" y="1863589"/>
                  <a:pt x="11730" y="1863589"/>
                </a:cubicBezTo>
                <a:lnTo>
                  <a:pt x="0" y="1865957"/>
                </a:lnTo>
                <a:lnTo>
                  <a:pt x="0" y="1790271"/>
                </a:lnTo>
                <a:lnTo>
                  <a:pt x="11730" y="1792639"/>
                </a:lnTo>
                <a:cubicBezTo>
                  <a:pt x="59096" y="1792639"/>
                  <a:pt x="97493" y="1754242"/>
                  <a:pt x="97493" y="1706877"/>
                </a:cubicBezTo>
                <a:cubicBezTo>
                  <a:pt x="97493" y="1659512"/>
                  <a:pt x="59096" y="1621115"/>
                  <a:pt x="11730" y="1621115"/>
                </a:cubicBezTo>
                <a:lnTo>
                  <a:pt x="0" y="1623483"/>
                </a:lnTo>
                <a:lnTo>
                  <a:pt x="0" y="1547798"/>
                </a:lnTo>
                <a:lnTo>
                  <a:pt x="11730" y="1550166"/>
                </a:lnTo>
                <a:cubicBezTo>
                  <a:pt x="59096" y="1550166"/>
                  <a:pt x="97493" y="1511769"/>
                  <a:pt x="97493" y="1464404"/>
                </a:cubicBezTo>
                <a:cubicBezTo>
                  <a:pt x="97493" y="1417039"/>
                  <a:pt x="59096" y="1378642"/>
                  <a:pt x="11730" y="1378642"/>
                </a:cubicBezTo>
                <a:lnTo>
                  <a:pt x="0" y="1381010"/>
                </a:lnTo>
                <a:lnTo>
                  <a:pt x="0" y="1305324"/>
                </a:lnTo>
                <a:lnTo>
                  <a:pt x="11730" y="1307692"/>
                </a:lnTo>
                <a:cubicBezTo>
                  <a:pt x="59096" y="1307692"/>
                  <a:pt x="97493" y="1269295"/>
                  <a:pt x="97493" y="1221930"/>
                </a:cubicBezTo>
                <a:cubicBezTo>
                  <a:pt x="97493" y="1174565"/>
                  <a:pt x="59096" y="1136168"/>
                  <a:pt x="11730" y="1136168"/>
                </a:cubicBezTo>
                <a:lnTo>
                  <a:pt x="0" y="1138536"/>
                </a:lnTo>
                <a:lnTo>
                  <a:pt x="0" y="1062850"/>
                </a:lnTo>
                <a:lnTo>
                  <a:pt x="11730" y="1065218"/>
                </a:lnTo>
                <a:cubicBezTo>
                  <a:pt x="59096" y="1065218"/>
                  <a:pt x="97493" y="1026821"/>
                  <a:pt x="97493" y="979456"/>
                </a:cubicBezTo>
                <a:cubicBezTo>
                  <a:pt x="97493" y="932091"/>
                  <a:pt x="59096" y="893694"/>
                  <a:pt x="11730" y="893694"/>
                </a:cubicBezTo>
                <a:lnTo>
                  <a:pt x="0" y="896062"/>
                </a:lnTo>
                <a:lnTo>
                  <a:pt x="0" y="820377"/>
                </a:lnTo>
                <a:lnTo>
                  <a:pt x="11730" y="822745"/>
                </a:lnTo>
                <a:cubicBezTo>
                  <a:pt x="59096" y="822745"/>
                  <a:pt x="97493" y="784348"/>
                  <a:pt x="97493" y="736983"/>
                </a:cubicBezTo>
                <a:cubicBezTo>
                  <a:pt x="97493" y="689618"/>
                  <a:pt x="59096" y="651221"/>
                  <a:pt x="11730" y="651221"/>
                </a:cubicBezTo>
                <a:lnTo>
                  <a:pt x="0" y="653589"/>
                </a:lnTo>
                <a:lnTo>
                  <a:pt x="0" y="577903"/>
                </a:lnTo>
                <a:lnTo>
                  <a:pt x="11730" y="580271"/>
                </a:lnTo>
                <a:cubicBezTo>
                  <a:pt x="59096" y="580271"/>
                  <a:pt x="97493" y="541874"/>
                  <a:pt x="97493" y="494509"/>
                </a:cubicBezTo>
                <a:cubicBezTo>
                  <a:pt x="97493" y="447144"/>
                  <a:pt x="59096" y="408747"/>
                  <a:pt x="11730" y="408747"/>
                </a:cubicBezTo>
                <a:lnTo>
                  <a:pt x="0" y="411115"/>
                </a:lnTo>
                <a:lnTo>
                  <a:pt x="0" y="335429"/>
                </a:lnTo>
                <a:lnTo>
                  <a:pt x="11730" y="337797"/>
                </a:lnTo>
                <a:cubicBezTo>
                  <a:pt x="59096" y="337797"/>
                  <a:pt x="97493" y="299400"/>
                  <a:pt x="97493" y="252035"/>
                </a:cubicBezTo>
                <a:cubicBezTo>
                  <a:pt x="97493" y="204670"/>
                  <a:pt x="59096" y="166273"/>
                  <a:pt x="11730" y="166273"/>
                </a:cubicBezTo>
                <a:lnTo>
                  <a:pt x="0" y="168641"/>
                </a:lnTo>
                <a:lnTo>
                  <a:pt x="0" y="92956"/>
                </a:lnTo>
                <a:lnTo>
                  <a:pt x="11730" y="95324"/>
                </a:lnTo>
                <a:cubicBezTo>
                  <a:pt x="59096" y="95324"/>
                  <a:pt x="97493" y="56927"/>
                  <a:pt x="97493" y="9562"/>
                </a:cubicBezTo>
                <a:cubicBezTo>
                  <a:pt x="97493" y="6276"/>
                  <a:pt x="97308" y="3034"/>
                  <a:pt x="95563" y="0"/>
                </a:cubicBezTo>
                <a:close/>
              </a:path>
            </a:pathLst>
          </a:custGeom>
          <a:solidFill>
            <a:schemeClr val="bg1">
              <a:lumMod val="85000"/>
            </a:schemeClr>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happy-customers.jpg"/>
          <p:cNvPicPr>
            <a:picLocks noGrp="1" noSelect="1" noRot="1" noMove="1" noResize="1" noEditPoints="1" noAdjustHandles="1" noChangeArrowheads="1" noChangeShapeType="1"/>
          </p:cNvPicPr>
          <p:nvPr>
            <p:custDataLst>
              <p:tags r:id="rId3"/>
            </p:custDataLst>
          </p:nvPr>
        </p:nvPicPr>
        <p:blipFill>
          <a:blip r:embed="rId9" cstate="email"/>
          <a:stretch>
            <a:fillRect/>
          </a:stretch>
        </p:blipFill>
        <p:spPr>
          <a:xfrm rot="20947237">
            <a:off x="499030" y="3432294"/>
            <a:ext cx="1707573" cy="1519063"/>
          </a:xfrm>
          <a:prstGeom prst="rect">
            <a:avLst/>
          </a:prstGeom>
        </p:spPr>
      </p:pic>
      <p:sp>
        <p:nvSpPr>
          <p:cNvPr id="17" name="Rectangle 2"/>
          <p:cNvSpPr/>
          <p:nvPr/>
        </p:nvSpPr>
        <p:spPr>
          <a:xfrm rot="360000">
            <a:off x="251520" y="4941168"/>
            <a:ext cx="2088232" cy="1728192"/>
          </a:xfrm>
          <a:custGeom>
            <a:avLst/>
            <a:gdLst/>
            <a:ahLst/>
            <a:cxnLst/>
            <a:rect l="l" t="t" r="r" b="b"/>
            <a:pathLst>
              <a:path w="2606040" h="3409950">
                <a:moveTo>
                  <a:pt x="95563" y="0"/>
                </a:moveTo>
                <a:lnTo>
                  <a:pt x="151631" y="0"/>
                </a:lnTo>
                <a:lnTo>
                  <a:pt x="149700" y="9562"/>
                </a:lnTo>
                <a:cubicBezTo>
                  <a:pt x="149700" y="56927"/>
                  <a:pt x="188097" y="95324"/>
                  <a:pt x="235463" y="95324"/>
                </a:cubicBezTo>
                <a:cubicBezTo>
                  <a:pt x="282829" y="95324"/>
                  <a:pt x="321226" y="56927"/>
                  <a:pt x="321226" y="9562"/>
                </a:cubicBezTo>
                <a:cubicBezTo>
                  <a:pt x="321226" y="6276"/>
                  <a:pt x="321041" y="3034"/>
                  <a:pt x="319296" y="0"/>
                </a:cubicBezTo>
                <a:lnTo>
                  <a:pt x="387074" y="0"/>
                </a:lnTo>
                <a:lnTo>
                  <a:pt x="385143" y="9562"/>
                </a:lnTo>
                <a:cubicBezTo>
                  <a:pt x="385143" y="56927"/>
                  <a:pt x="423540" y="95324"/>
                  <a:pt x="470906" y="95324"/>
                </a:cubicBezTo>
                <a:cubicBezTo>
                  <a:pt x="518272" y="95324"/>
                  <a:pt x="556669" y="56927"/>
                  <a:pt x="556669" y="9562"/>
                </a:cubicBezTo>
                <a:cubicBezTo>
                  <a:pt x="556669" y="6276"/>
                  <a:pt x="556484" y="3034"/>
                  <a:pt x="554739" y="0"/>
                </a:cubicBezTo>
                <a:lnTo>
                  <a:pt x="622517" y="0"/>
                </a:lnTo>
                <a:lnTo>
                  <a:pt x="620586" y="9562"/>
                </a:lnTo>
                <a:cubicBezTo>
                  <a:pt x="620586" y="56927"/>
                  <a:pt x="658983" y="95324"/>
                  <a:pt x="706349" y="95324"/>
                </a:cubicBezTo>
                <a:cubicBezTo>
                  <a:pt x="753715" y="95324"/>
                  <a:pt x="792112" y="56927"/>
                  <a:pt x="792112" y="9562"/>
                </a:cubicBezTo>
                <a:cubicBezTo>
                  <a:pt x="792112" y="6276"/>
                  <a:pt x="791927" y="3034"/>
                  <a:pt x="790182" y="0"/>
                </a:cubicBezTo>
                <a:lnTo>
                  <a:pt x="857960" y="0"/>
                </a:lnTo>
                <a:lnTo>
                  <a:pt x="856029" y="9562"/>
                </a:lnTo>
                <a:cubicBezTo>
                  <a:pt x="856029" y="56927"/>
                  <a:pt x="894426" y="95324"/>
                  <a:pt x="941792" y="95324"/>
                </a:cubicBezTo>
                <a:cubicBezTo>
                  <a:pt x="989158" y="95324"/>
                  <a:pt x="1027555" y="56927"/>
                  <a:pt x="1027555" y="9562"/>
                </a:cubicBezTo>
                <a:cubicBezTo>
                  <a:pt x="1027555" y="6276"/>
                  <a:pt x="1027370" y="3034"/>
                  <a:pt x="1025625" y="0"/>
                </a:cubicBezTo>
                <a:lnTo>
                  <a:pt x="1093403" y="0"/>
                </a:lnTo>
                <a:lnTo>
                  <a:pt x="1091472" y="9562"/>
                </a:lnTo>
                <a:cubicBezTo>
                  <a:pt x="1091472" y="56927"/>
                  <a:pt x="1129869" y="95324"/>
                  <a:pt x="1177235" y="95324"/>
                </a:cubicBezTo>
                <a:cubicBezTo>
                  <a:pt x="1224601" y="95324"/>
                  <a:pt x="1262998" y="56927"/>
                  <a:pt x="1262998" y="9562"/>
                </a:cubicBezTo>
                <a:cubicBezTo>
                  <a:pt x="1262998" y="6276"/>
                  <a:pt x="1262813" y="3034"/>
                  <a:pt x="1261068" y="0"/>
                </a:cubicBezTo>
                <a:lnTo>
                  <a:pt x="1328846" y="0"/>
                </a:lnTo>
                <a:lnTo>
                  <a:pt x="1326915" y="9562"/>
                </a:lnTo>
                <a:cubicBezTo>
                  <a:pt x="1326915" y="56927"/>
                  <a:pt x="1365312" y="95324"/>
                  <a:pt x="1412678" y="95324"/>
                </a:cubicBezTo>
                <a:cubicBezTo>
                  <a:pt x="1460044" y="95324"/>
                  <a:pt x="1498441" y="56927"/>
                  <a:pt x="1498441" y="9562"/>
                </a:cubicBezTo>
                <a:cubicBezTo>
                  <a:pt x="1498441" y="6276"/>
                  <a:pt x="1498256" y="3034"/>
                  <a:pt x="1496511" y="0"/>
                </a:cubicBezTo>
                <a:lnTo>
                  <a:pt x="1564289" y="0"/>
                </a:lnTo>
                <a:lnTo>
                  <a:pt x="1562358" y="9562"/>
                </a:lnTo>
                <a:cubicBezTo>
                  <a:pt x="1562358" y="56927"/>
                  <a:pt x="1600755" y="95324"/>
                  <a:pt x="1648121" y="95324"/>
                </a:cubicBezTo>
                <a:cubicBezTo>
                  <a:pt x="1695487" y="95324"/>
                  <a:pt x="1733884" y="56927"/>
                  <a:pt x="1733884" y="9562"/>
                </a:cubicBezTo>
                <a:cubicBezTo>
                  <a:pt x="1733884" y="6276"/>
                  <a:pt x="1733699" y="3034"/>
                  <a:pt x="1731954" y="0"/>
                </a:cubicBezTo>
                <a:lnTo>
                  <a:pt x="1799732" y="0"/>
                </a:lnTo>
                <a:lnTo>
                  <a:pt x="1797801" y="9562"/>
                </a:lnTo>
                <a:cubicBezTo>
                  <a:pt x="1797801" y="56927"/>
                  <a:pt x="1836198" y="95324"/>
                  <a:pt x="1883564" y="95324"/>
                </a:cubicBezTo>
                <a:cubicBezTo>
                  <a:pt x="1930930" y="95324"/>
                  <a:pt x="1969327" y="56927"/>
                  <a:pt x="1969327" y="9562"/>
                </a:cubicBezTo>
                <a:cubicBezTo>
                  <a:pt x="1969327" y="6276"/>
                  <a:pt x="1969142" y="3034"/>
                  <a:pt x="1967397" y="0"/>
                </a:cubicBezTo>
                <a:lnTo>
                  <a:pt x="2035175" y="0"/>
                </a:lnTo>
                <a:lnTo>
                  <a:pt x="2033244" y="9562"/>
                </a:lnTo>
                <a:cubicBezTo>
                  <a:pt x="2033244" y="56927"/>
                  <a:pt x="2071641" y="95324"/>
                  <a:pt x="2119007" y="95324"/>
                </a:cubicBezTo>
                <a:cubicBezTo>
                  <a:pt x="2166373" y="95324"/>
                  <a:pt x="2204770" y="56927"/>
                  <a:pt x="2204770" y="9562"/>
                </a:cubicBezTo>
                <a:cubicBezTo>
                  <a:pt x="2204770" y="6276"/>
                  <a:pt x="2204585" y="3034"/>
                  <a:pt x="2202840" y="0"/>
                </a:cubicBezTo>
                <a:lnTo>
                  <a:pt x="2270621" y="0"/>
                </a:lnTo>
                <a:lnTo>
                  <a:pt x="2268690" y="9562"/>
                </a:lnTo>
                <a:cubicBezTo>
                  <a:pt x="2268690" y="56927"/>
                  <a:pt x="2307087" y="95324"/>
                  <a:pt x="2354453" y="95324"/>
                </a:cubicBezTo>
                <a:cubicBezTo>
                  <a:pt x="2401819" y="95324"/>
                  <a:pt x="2440216" y="56927"/>
                  <a:pt x="2440216" y="9562"/>
                </a:cubicBezTo>
                <a:cubicBezTo>
                  <a:pt x="2440216" y="6276"/>
                  <a:pt x="2440031" y="3034"/>
                  <a:pt x="2438286" y="0"/>
                </a:cubicBezTo>
                <a:lnTo>
                  <a:pt x="2522208" y="0"/>
                </a:lnTo>
                <a:lnTo>
                  <a:pt x="2520277" y="9562"/>
                </a:lnTo>
                <a:cubicBezTo>
                  <a:pt x="2520277" y="56927"/>
                  <a:pt x="2558674" y="95324"/>
                  <a:pt x="2606040" y="95324"/>
                </a:cubicBezTo>
                <a:lnTo>
                  <a:pt x="2606040" y="166273"/>
                </a:lnTo>
                <a:cubicBezTo>
                  <a:pt x="2558674" y="166273"/>
                  <a:pt x="2520277" y="204670"/>
                  <a:pt x="2520277" y="252035"/>
                </a:cubicBezTo>
                <a:cubicBezTo>
                  <a:pt x="2520277" y="299400"/>
                  <a:pt x="2558674" y="337797"/>
                  <a:pt x="2606040" y="337797"/>
                </a:cubicBezTo>
                <a:lnTo>
                  <a:pt x="2606040" y="408747"/>
                </a:lnTo>
                <a:cubicBezTo>
                  <a:pt x="2558674" y="408747"/>
                  <a:pt x="2520277" y="447144"/>
                  <a:pt x="2520277" y="494509"/>
                </a:cubicBezTo>
                <a:cubicBezTo>
                  <a:pt x="2520277" y="541874"/>
                  <a:pt x="2558674" y="580271"/>
                  <a:pt x="2606040" y="580271"/>
                </a:cubicBezTo>
                <a:lnTo>
                  <a:pt x="2606040" y="651221"/>
                </a:lnTo>
                <a:cubicBezTo>
                  <a:pt x="2558674" y="651221"/>
                  <a:pt x="2520277" y="689618"/>
                  <a:pt x="2520277" y="736983"/>
                </a:cubicBezTo>
                <a:cubicBezTo>
                  <a:pt x="2520277" y="784348"/>
                  <a:pt x="2558674" y="822745"/>
                  <a:pt x="2606040" y="822745"/>
                </a:cubicBezTo>
                <a:lnTo>
                  <a:pt x="2606040" y="893694"/>
                </a:lnTo>
                <a:cubicBezTo>
                  <a:pt x="2558674" y="893694"/>
                  <a:pt x="2520277" y="932091"/>
                  <a:pt x="2520277" y="979456"/>
                </a:cubicBezTo>
                <a:cubicBezTo>
                  <a:pt x="2520277" y="1026821"/>
                  <a:pt x="2558674" y="1065218"/>
                  <a:pt x="2606040" y="1065218"/>
                </a:cubicBezTo>
                <a:lnTo>
                  <a:pt x="2606040" y="1136168"/>
                </a:lnTo>
                <a:cubicBezTo>
                  <a:pt x="2558674" y="1136168"/>
                  <a:pt x="2520277" y="1174565"/>
                  <a:pt x="2520277" y="1221930"/>
                </a:cubicBezTo>
                <a:cubicBezTo>
                  <a:pt x="2520277" y="1269295"/>
                  <a:pt x="2558674" y="1307692"/>
                  <a:pt x="2606040" y="1307692"/>
                </a:cubicBezTo>
                <a:lnTo>
                  <a:pt x="2606040" y="1378642"/>
                </a:lnTo>
                <a:cubicBezTo>
                  <a:pt x="2558674" y="1378642"/>
                  <a:pt x="2520277" y="1417039"/>
                  <a:pt x="2520277" y="1464404"/>
                </a:cubicBezTo>
                <a:cubicBezTo>
                  <a:pt x="2520277" y="1511769"/>
                  <a:pt x="2558674" y="1550166"/>
                  <a:pt x="2606040" y="1550166"/>
                </a:cubicBezTo>
                <a:lnTo>
                  <a:pt x="2606040" y="1621115"/>
                </a:lnTo>
                <a:cubicBezTo>
                  <a:pt x="2558674" y="1621115"/>
                  <a:pt x="2520277" y="1659512"/>
                  <a:pt x="2520277" y="1706877"/>
                </a:cubicBezTo>
                <a:cubicBezTo>
                  <a:pt x="2520277" y="1754242"/>
                  <a:pt x="2558674" y="1792639"/>
                  <a:pt x="2606040" y="1792639"/>
                </a:cubicBezTo>
                <a:lnTo>
                  <a:pt x="2606040" y="1863589"/>
                </a:lnTo>
                <a:cubicBezTo>
                  <a:pt x="2558674" y="1863589"/>
                  <a:pt x="2520277" y="1901986"/>
                  <a:pt x="2520277" y="1949351"/>
                </a:cubicBezTo>
                <a:cubicBezTo>
                  <a:pt x="2520277" y="1996716"/>
                  <a:pt x="2558674" y="2035113"/>
                  <a:pt x="2606040" y="2035113"/>
                </a:cubicBezTo>
                <a:lnTo>
                  <a:pt x="2606040" y="2106063"/>
                </a:lnTo>
                <a:cubicBezTo>
                  <a:pt x="2558674" y="2106063"/>
                  <a:pt x="2520277" y="2144460"/>
                  <a:pt x="2520277" y="2191825"/>
                </a:cubicBezTo>
                <a:cubicBezTo>
                  <a:pt x="2520277" y="2239190"/>
                  <a:pt x="2558674" y="2277587"/>
                  <a:pt x="2606040" y="2277587"/>
                </a:cubicBezTo>
                <a:lnTo>
                  <a:pt x="2606040" y="2348536"/>
                </a:lnTo>
                <a:cubicBezTo>
                  <a:pt x="2558674" y="2348536"/>
                  <a:pt x="2520277" y="2386933"/>
                  <a:pt x="2520277" y="2434298"/>
                </a:cubicBezTo>
                <a:cubicBezTo>
                  <a:pt x="2520277" y="2481663"/>
                  <a:pt x="2558674" y="2520060"/>
                  <a:pt x="2606040" y="2520060"/>
                </a:cubicBezTo>
                <a:lnTo>
                  <a:pt x="2606040" y="2591010"/>
                </a:lnTo>
                <a:cubicBezTo>
                  <a:pt x="2558674" y="2591010"/>
                  <a:pt x="2520277" y="2629407"/>
                  <a:pt x="2520277" y="2676772"/>
                </a:cubicBezTo>
                <a:cubicBezTo>
                  <a:pt x="2520277" y="2724137"/>
                  <a:pt x="2558674" y="2762534"/>
                  <a:pt x="2606040" y="2762534"/>
                </a:cubicBezTo>
                <a:lnTo>
                  <a:pt x="2606040" y="2833484"/>
                </a:lnTo>
                <a:cubicBezTo>
                  <a:pt x="2558674" y="2833484"/>
                  <a:pt x="2520277" y="2871881"/>
                  <a:pt x="2520277" y="2919246"/>
                </a:cubicBezTo>
                <a:cubicBezTo>
                  <a:pt x="2520277" y="2966611"/>
                  <a:pt x="2558674" y="3005008"/>
                  <a:pt x="2606040" y="3005008"/>
                </a:cubicBezTo>
                <a:lnTo>
                  <a:pt x="2606040" y="3075957"/>
                </a:lnTo>
                <a:cubicBezTo>
                  <a:pt x="2558674" y="3075957"/>
                  <a:pt x="2520277" y="3114354"/>
                  <a:pt x="2520277" y="3161719"/>
                </a:cubicBezTo>
                <a:cubicBezTo>
                  <a:pt x="2520277" y="3209084"/>
                  <a:pt x="2558674" y="3247481"/>
                  <a:pt x="2606040" y="3247481"/>
                </a:cubicBezTo>
                <a:lnTo>
                  <a:pt x="2606040" y="3318436"/>
                </a:lnTo>
                <a:cubicBezTo>
                  <a:pt x="2558674" y="3318436"/>
                  <a:pt x="2520277" y="3356833"/>
                  <a:pt x="2520277" y="3404198"/>
                </a:cubicBezTo>
                <a:cubicBezTo>
                  <a:pt x="2520277" y="3406153"/>
                  <a:pt x="2520343" y="3408093"/>
                  <a:pt x="2521438" y="3409950"/>
                </a:cubicBezTo>
                <a:lnTo>
                  <a:pt x="2439055" y="3409950"/>
                </a:lnTo>
                <a:lnTo>
                  <a:pt x="2440216" y="3404198"/>
                </a:lnTo>
                <a:cubicBezTo>
                  <a:pt x="2440216" y="3356833"/>
                  <a:pt x="2401819" y="3318436"/>
                  <a:pt x="2354453" y="3318436"/>
                </a:cubicBezTo>
                <a:cubicBezTo>
                  <a:pt x="2307087" y="3318436"/>
                  <a:pt x="2268690" y="3356833"/>
                  <a:pt x="2268690" y="3404198"/>
                </a:cubicBezTo>
                <a:cubicBezTo>
                  <a:pt x="2268690" y="3406153"/>
                  <a:pt x="2268756" y="3408093"/>
                  <a:pt x="2269851" y="3409950"/>
                </a:cubicBezTo>
                <a:lnTo>
                  <a:pt x="2203609" y="3409950"/>
                </a:lnTo>
                <a:lnTo>
                  <a:pt x="2204770" y="3404198"/>
                </a:lnTo>
                <a:cubicBezTo>
                  <a:pt x="2204770" y="3356833"/>
                  <a:pt x="2166373" y="3318436"/>
                  <a:pt x="2119007" y="3318436"/>
                </a:cubicBezTo>
                <a:cubicBezTo>
                  <a:pt x="2071641" y="3318436"/>
                  <a:pt x="2033244" y="3356833"/>
                  <a:pt x="2033244" y="3404198"/>
                </a:cubicBezTo>
                <a:cubicBezTo>
                  <a:pt x="2033244" y="3406153"/>
                  <a:pt x="2033310" y="3408093"/>
                  <a:pt x="2034405" y="3409950"/>
                </a:cubicBezTo>
                <a:lnTo>
                  <a:pt x="1968166" y="3409950"/>
                </a:lnTo>
                <a:lnTo>
                  <a:pt x="1969327" y="3404198"/>
                </a:lnTo>
                <a:cubicBezTo>
                  <a:pt x="1969327" y="3356833"/>
                  <a:pt x="1930930" y="3318436"/>
                  <a:pt x="1883564" y="3318436"/>
                </a:cubicBezTo>
                <a:cubicBezTo>
                  <a:pt x="1836198" y="3318436"/>
                  <a:pt x="1797801" y="3356833"/>
                  <a:pt x="1797801" y="3404198"/>
                </a:cubicBezTo>
                <a:cubicBezTo>
                  <a:pt x="1797801" y="3406153"/>
                  <a:pt x="1797867" y="3408093"/>
                  <a:pt x="1798962" y="3409950"/>
                </a:cubicBezTo>
                <a:lnTo>
                  <a:pt x="1732723" y="3409950"/>
                </a:lnTo>
                <a:lnTo>
                  <a:pt x="1733884" y="3404198"/>
                </a:lnTo>
                <a:cubicBezTo>
                  <a:pt x="1733884" y="3356833"/>
                  <a:pt x="1695487" y="3318436"/>
                  <a:pt x="1648121" y="3318436"/>
                </a:cubicBezTo>
                <a:cubicBezTo>
                  <a:pt x="1600755" y="3318436"/>
                  <a:pt x="1562358" y="3356833"/>
                  <a:pt x="1562358" y="3404198"/>
                </a:cubicBezTo>
                <a:cubicBezTo>
                  <a:pt x="1562358" y="3406153"/>
                  <a:pt x="1562424" y="3408093"/>
                  <a:pt x="1563519" y="3409950"/>
                </a:cubicBezTo>
                <a:lnTo>
                  <a:pt x="1497280" y="3409950"/>
                </a:lnTo>
                <a:lnTo>
                  <a:pt x="1498441" y="3404198"/>
                </a:lnTo>
                <a:cubicBezTo>
                  <a:pt x="1498441" y="3356833"/>
                  <a:pt x="1460044" y="3318436"/>
                  <a:pt x="1412678" y="3318436"/>
                </a:cubicBezTo>
                <a:cubicBezTo>
                  <a:pt x="1365312" y="3318436"/>
                  <a:pt x="1326915" y="3356833"/>
                  <a:pt x="1326915" y="3404198"/>
                </a:cubicBezTo>
                <a:cubicBezTo>
                  <a:pt x="1326915" y="3406153"/>
                  <a:pt x="1326981" y="3408093"/>
                  <a:pt x="1328076" y="3409950"/>
                </a:cubicBezTo>
                <a:lnTo>
                  <a:pt x="1261837" y="3409950"/>
                </a:lnTo>
                <a:lnTo>
                  <a:pt x="1262998" y="3404198"/>
                </a:lnTo>
                <a:cubicBezTo>
                  <a:pt x="1262998" y="3356833"/>
                  <a:pt x="1224601" y="3318436"/>
                  <a:pt x="1177235" y="3318436"/>
                </a:cubicBezTo>
                <a:cubicBezTo>
                  <a:pt x="1129869" y="3318436"/>
                  <a:pt x="1091472" y="3356833"/>
                  <a:pt x="1091472" y="3404198"/>
                </a:cubicBezTo>
                <a:cubicBezTo>
                  <a:pt x="1091472" y="3406153"/>
                  <a:pt x="1091538" y="3408093"/>
                  <a:pt x="1092633" y="3409950"/>
                </a:cubicBezTo>
                <a:lnTo>
                  <a:pt x="1026394" y="3409950"/>
                </a:lnTo>
                <a:lnTo>
                  <a:pt x="1027555" y="3404198"/>
                </a:lnTo>
                <a:cubicBezTo>
                  <a:pt x="1027555" y="3356833"/>
                  <a:pt x="989158" y="3318436"/>
                  <a:pt x="941792" y="3318436"/>
                </a:cubicBezTo>
                <a:cubicBezTo>
                  <a:pt x="894426" y="3318436"/>
                  <a:pt x="856029" y="3356833"/>
                  <a:pt x="856029" y="3404198"/>
                </a:cubicBezTo>
                <a:cubicBezTo>
                  <a:pt x="856029" y="3406153"/>
                  <a:pt x="856095" y="3408093"/>
                  <a:pt x="857190" y="3409950"/>
                </a:cubicBezTo>
                <a:lnTo>
                  <a:pt x="790951" y="3409950"/>
                </a:lnTo>
                <a:lnTo>
                  <a:pt x="792112" y="3404198"/>
                </a:lnTo>
                <a:cubicBezTo>
                  <a:pt x="792112" y="3356833"/>
                  <a:pt x="753715" y="3318436"/>
                  <a:pt x="706349" y="3318436"/>
                </a:cubicBezTo>
                <a:cubicBezTo>
                  <a:pt x="658983" y="3318436"/>
                  <a:pt x="620586" y="3356833"/>
                  <a:pt x="620586" y="3404198"/>
                </a:cubicBezTo>
                <a:cubicBezTo>
                  <a:pt x="620586" y="3406153"/>
                  <a:pt x="620652" y="3408093"/>
                  <a:pt x="621747" y="3409950"/>
                </a:cubicBezTo>
                <a:lnTo>
                  <a:pt x="555508" y="3409950"/>
                </a:lnTo>
                <a:lnTo>
                  <a:pt x="556669" y="3404198"/>
                </a:lnTo>
                <a:cubicBezTo>
                  <a:pt x="556669" y="3356833"/>
                  <a:pt x="518272" y="3318436"/>
                  <a:pt x="470906" y="3318436"/>
                </a:cubicBezTo>
                <a:cubicBezTo>
                  <a:pt x="423540" y="3318436"/>
                  <a:pt x="385143" y="3356833"/>
                  <a:pt x="385143" y="3404198"/>
                </a:cubicBezTo>
                <a:cubicBezTo>
                  <a:pt x="385143" y="3406153"/>
                  <a:pt x="385208" y="3408093"/>
                  <a:pt x="386304" y="3409950"/>
                </a:cubicBezTo>
                <a:lnTo>
                  <a:pt x="320065" y="3409950"/>
                </a:lnTo>
                <a:lnTo>
                  <a:pt x="321226" y="3404198"/>
                </a:lnTo>
                <a:cubicBezTo>
                  <a:pt x="321226" y="3356833"/>
                  <a:pt x="282829" y="3318436"/>
                  <a:pt x="235463" y="3318436"/>
                </a:cubicBezTo>
                <a:cubicBezTo>
                  <a:pt x="188097" y="3318436"/>
                  <a:pt x="149700" y="3356833"/>
                  <a:pt x="149700" y="3404198"/>
                </a:cubicBezTo>
                <a:cubicBezTo>
                  <a:pt x="149700" y="3406153"/>
                  <a:pt x="149765" y="3408093"/>
                  <a:pt x="150861" y="3409950"/>
                </a:cubicBezTo>
                <a:lnTo>
                  <a:pt x="96332" y="3409950"/>
                </a:lnTo>
                <a:lnTo>
                  <a:pt x="97493" y="3404198"/>
                </a:lnTo>
                <a:cubicBezTo>
                  <a:pt x="97493" y="3356833"/>
                  <a:pt x="59096" y="3318436"/>
                  <a:pt x="11730" y="3318436"/>
                </a:cubicBezTo>
                <a:lnTo>
                  <a:pt x="0" y="3320804"/>
                </a:lnTo>
                <a:lnTo>
                  <a:pt x="0" y="3245113"/>
                </a:lnTo>
                <a:lnTo>
                  <a:pt x="11730" y="3247481"/>
                </a:lnTo>
                <a:cubicBezTo>
                  <a:pt x="59096" y="3247481"/>
                  <a:pt x="97493" y="3209084"/>
                  <a:pt x="97493" y="3161719"/>
                </a:cubicBezTo>
                <a:cubicBezTo>
                  <a:pt x="97493" y="3114354"/>
                  <a:pt x="59096" y="3075957"/>
                  <a:pt x="11730" y="3075957"/>
                </a:cubicBezTo>
                <a:lnTo>
                  <a:pt x="0" y="3078325"/>
                </a:lnTo>
                <a:lnTo>
                  <a:pt x="0" y="3002640"/>
                </a:lnTo>
                <a:lnTo>
                  <a:pt x="11730" y="3005008"/>
                </a:lnTo>
                <a:cubicBezTo>
                  <a:pt x="59096" y="3005008"/>
                  <a:pt x="97493" y="2966611"/>
                  <a:pt x="97493" y="2919246"/>
                </a:cubicBezTo>
                <a:cubicBezTo>
                  <a:pt x="97493" y="2871881"/>
                  <a:pt x="59096" y="2833484"/>
                  <a:pt x="11730" y="2833484"/>
                </a:cubicBezTo>
                <a:lnTo>
                  <a:pt x="0" y="2835852"/>
                </a:lnTo>
                <a:lnTo>
                  <a:pt x="0" y="2760166"/>
                </a:lnTo>
                <a:lnTo>
                  <a:pt x="11730" y="2762534"/>
                </a:lnTo>
                <a:cubicBezTo>
                  <a:pt x="59096" y="2762534"/>
                  <a:pt x="97493" y="2724137"/>
                  <a:pt x="97493" y="2676772"/>
                </a:cubicBezTo>
                <a:cubicBezTo>
                  <a:pt x="97493" y="2629407"/>
                  <a:pt x="59096" y="2591010"/>
                  <a:pt x="11730" y="2591010"/>
                </a:cubicBezTo>
                <a:lnTo>
                  <a:pt x="0" y="2593378"/>
                </a:lnTo>
                <a:lnTo>
                  <a:pt x="0" y="2517692"/>
                </a:lnTo>
                <a:lnTo>
                  <a:pt x="11730" y="2520060"/>
                </a:lnTo>
                <a:cubicBezTo>
                  <a:pt x="59096" y="2520060"/>
                  <a:pt x="97493" y="2481663"/>
                  <a:pt x="97493" y="2434298"/>
                </a:cubicBezTo>
                <a:cubicBezTo>
                  <a:pt x="97493" y="2386933"/>
                  <a:pt x="59096" y="2348536"/>
                  <a:pt x="11730" y="2348536"/>
                </a:cubicBezTo>
                <a:lnTo>
                  <a:pt x="0" y="2350904"/>
                </a:lnTo>
                <a:lnTo>
                  <a:pt x="0" y="2275219"/>
                </a:lnTo>
                <a:lnTo>
                  <a:pt x="11730" y="2277587"/>
                </a:lnTo>
                <a:cubicBezTo>
                  <a:pt x="59096" y="2277587"/>
                  <a:pt x="97493" y="2239190"/>
                  <a:pt x="97493" y="2191825"/>
                </a:cubicBezTo>
                <a:cubicBezTo>
                  <a:pt x="97493" y="2144460"/>
                  <a:pt x="59096" y="2106063"/>
                  <a:pt x="11730" y="2106063"/>
                </a:cubicBezTo>
                <a:lnTo>
                  <a:pt x="0" y="2108431"/>
                </a:lnTo>
                <a:lnTo>
                  <a:pt x="0" y="2032745"/>
                </a:lnTo>
                <a:lnTo>
                  <a:pt x="11730" y="2035113"/>
                </a:lnTo>
                <a:cubicBezTo>
                  <a:pt x="59096" y="2035113"/>
                  <a:pt x="97493" y="1996716"/>
                  <a:pt x="97493" y="1949351"/>
                </a:cubicBezTo>
                <a:cubicBezTo>
                  <a:pt x="97493" y="1901986"/>
                  <a:pt x="59096" y="1863589"/>
                  <a:pt x="11730" y="1863589"/>
                </a:cubicBezTo>
                <a:lnTo>
                  <a:pt x="0" y="1865957"/>
                </a:lnTo>
                <a:lnTo>
                  <a:pt x="0" y="1790271"/>
                </a:lnTo>
                <a:lnTo>
                  <a:pt x="11730" y="1792639"/>
                </a:lnTo>
                <a:cubicBezTo>
                  <a:pt x="59096" y="1792639"/>
                  <a:pt x="97493" y="1754242"/>
                  <a:pt x="97493" y="1706877"/>
                </a:cubicBezTo>
                <a:cubicBezTo>
                  <a:pt x="97493" y="1659512"/>
                  <a:pt x="59096" y="1621115"/>
                  <a:pt x="11730" y="1621115"/>
                </a:cubicBezTo>
                <a:lnTo>
                  <a:pt x="0" y="1623483"/>
                </a:lnTo>
                <a:lnTo>
                  <a:pt x="0" y="1547798"/>
                </a:lnTo>
                <a:lnTo>
                  <a:pt x="11730" y="1550166"/>
                </a:lnTo>
                <a:cubicBezTo>
                  <a:pt x="59096" y="1550166"/>
                  <a:pt x="97493" y="1511769"/>
                  <a:pt x="97493" y="1464404"/>
                </a:cubicBezTo>
                <a:cubicBezTo>
                  <a:pt x="97493" y="1417039"/>
                  <a:pt x="59096" y="1378642"/>
                  <a:pt x="11730" y="1378642"/>
                </a:cubicBezTo>
                <a:lnTo>
                  <a:pt x="0" y="1381010"/>
                </a:lnTo>
                <a:lnTo>
                  <a:pt x="0" y="1305324"/>
                </a:lnTo>
                <a:lnTo>
                  <a:pt x="11730" y="1307692"/>
                </a:lnTo>
                <a:cubicBezTo>
                  <a:pt x="59096" y="1307692"/>
                  <a:pt x="97493" y="1269295"/>
                  <a:pt x="97493" y="1221930"/>
                </a:cubicBezTo>
                <a:cubicBezTo>
                  <a:pt x="97493" y="1174565"/>
                  <a:pt x="59096" y="1136168"/>
                  <a:pt x="11730" y="1136168"/>
                </a:cubicBezTo>
                <a:lnTo>
                  <a:pt x="0" y="1138536"/>
                </a:lnTo>
                <a:lnTo>
                  <a:pt x="0" y="1062850"/>
                </a:lnTo>
                <a:lnTo>
                  <a:pt x="11730" y="1065218"/>
                </a:lnTo>
                <a:cubicBezTo>
                  <a:pt x="59096" y="1065218"/>
                  <a:pt x="97493" y="1026821"/>
                  <a:pt x="97493" y="979456"/>
                </a:cubicBezTo>
                <a:cubicBezTo>
                  <a:pt x="97493" y="932091"/>
                  <a:pt x="59096" y="893694"/>
                  <a:pt x="11730" y="893694"/>
                </a:cubicBezTo>
                <a:lnTo>
                  <a:pt x="0" y="896062"/>
                </a:lnTo>
                <a:lnTo>
                  <a:pt x="0" y="820377"/>
                </a:lnTo>
                <a:lnTo>
                  <a:pt x="11730" y="822745"/>
                </a:lnTo>
                <a:cubicBezTo>
                  <a:pt x="59096" y="822745"/>
                  <a:pt x="97493" y="784348"/>
                  <a:pt x="97493" y="736983"/>
                </a:cubicBezTo>
                <a:cubicBezTo>
                  <a:pt x="97493" y="689618"/>
                  <a:pt x="59096" y="651221"/>
                  <a:pt x="11730" y="651221"/>
                </a:cubicBezTo>
                <a:lnTo>
                  <a:pt x="0" y="653589"/>
                </a:lnTo>
                <a:lnTo>
                  <a:pt x="0" y="577903"/>
                </a:lnTo>
                <a:lnTo>
                  <a:pt x="11730" y="580271"/>
                </a:lnTo>
                <a:cubicBezTo>
                  <a:pt x="59096" y="580271"/>
                  <a:pt x="97493" y="541874"/>
                  <a:pt x="97493" y="494509"/>
                </a:cubicBezTo>
                <a:cubicBezTo>
                  <a:pt x="97493" y="447144"/>
                  <a:pt x="59096" y="408747"/>
                  <a:pt x="11730" y="408747"/>
                </a:cubicBezTo>
                <a:lnTo>
                  <a:pt x="0" y="411115"/>
                </a:lnTo>
                <a:lnTo>
                  <a:pt x="0" y="335429"/>
                </a:lnTo>
                <a:lnTo>
                  <a:pt x="11730" y="337797"/>
                </a:lnTo>
                <a:cubicBezTo>
                  <a:pt x="59096" y="337797"/>
                  <a:pt x="97493" y="299400"/>
                  <a:pt x="97493" y="252035"/>
                </a:cubicBezTo>
                <a:cubicBezTo>
                  <a:pt x="97493" y="204670"/>
                  <a:pt x="59096" y="166273"/>
                  <a:pt x="11730" y="166273"/>
                </a:cubicBezTo>
                <a:lnTo>
                  <a:pt x="0" y="168641"/>
                </a:lnTo>
                <a:lnTo>
                  <a:pt x="0" y="92956"/>
                </a:lnTo>
                <a:lnTo>
                  <a:pt x="11730" y="95324"/>
                </a:lnTo>
                <a:cubicBezTo>
                  <a:pt x="59096" y="95324"/>
                  <a:pt x="97493" y="56927"/>
                  <a:pt x="97493" y="9562"/>
                </a:cubicBezTo>
                <a:cubicBezTo>
                  <a:pt x="97493" y="6276"/>
                  <a:pt x="97308" y="3034"/>
                  <a:pt x="95563" y="0"/>
                </a:cubicBezTo>
                <a:close/>
              </a:path>
            </a:pathLst>
          </a:custGeom>
          <a:solidFill>
            <a:schemeClr val="bg1">
              <a:lumMod val="85000"/>
            </a:schemeClr>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pest-300x240.png"/>
          <p:cNvPicPr>
            <a:picLocks noGrp="1" noSelect="1" noRot="1" noMove="1" noResize="1" noEditPoints="1" noAdjustHandles="1" noChangeArrowheads="1" noChangeShapeType="1"/>
          </p:cNvPicPr>
          <p:nvPr>
            <p:custDataLst>
              <p:tags r:id="rId4"/>
            </p:custDataLst>
          </p:nvPr>
        </p:nvPicPr>
        <p:blipFill>
          <a:blip r:embed="rId10" cstate="email"/>
          <a:stretch>
            <a:fillRect/>
          </a:stretch>
        </p:blipFill>
        <p:spPr>
          <a:xfrm rot="403766">
            <a:off x="410946" y="5059703"/>
            <a:ext cx="1795896" cy="1459469"/>
          </a:xfrm>
          <a:prstGeom prst="rect">
            <a:avLst/>
          </a:prstGeom>
        </p:spPr>
      </p:pic>
      <p:sp>
        <p:nvSpPr>
          <p:cNvPr id="19" name="TextBox 18"/>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828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150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3000"/>
                            </p:stCondLst>
                            <p:childTnLst>
                              <p:par>
                                <p:cTn id="20" presetID="22" presetClass="entr" presetSubtype="8" fill="hold" grpId="0" nodeType="after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60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6500"/>
                            </p:stCondLst>
                            <p:childTnLst>
                              <p:par>
                                <p:cTn id="31" presetID="22" presetClass="entr" presetSubtype="8" fill="hold" grpId="0" nodeType="afterEffect">
                                  <p:stCondLst>
                                    <p:cond delay="250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95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1" grpId="0" animBg="1"/>
      <p:bldP spid="14" grpId="0"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2601139"/>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04779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Objectives of a Business Firm</a:t>
              </a:r>
            </a:p>
          </p:txBody>
        </p:sp>
      </p:grpSp>
      <p:sp>
        <p:nvSpPr>
          <p:cNvPr id="6" name="TextBox 5"/>
          <p:cNvSpPr txBox="1"/>
          <p:nvPr/>
        </p:nvSpPr>
        <p:spPr>
          <a:xfrm>
            <a:off x="755576" y="1012666"/>
            <a:ext cx="8208912" cy="400110"/>
          </a:xfrm>
          <a:prstGeom prst="rect">
            <a:avLst/>
          </a:prstGeom>
          <a:noFill/>
        </p:spPr>
        <p:txBody>
          <a:bodyPr wrap="square" rtlCol="0">
            <a:spAutoFit/>
          </a:bodyPr>
          <a:lstStyle/>
          <a:p>
            <a:r>
              <a:rPr lang="en-IN" sz="2000" dirty="0"/>
              <a:t>The two main goals of an organization are:</a:t>
            </a:r>
          </a:p>
        </p:txBody>
      </p:sp>
      <p:sp>
        <p:nvSpPr>
          <p:cNvPr id="7" name="Rectangle 6"/>
          <p:cNvSpPr>
            <a:spLocks noGrp="1" noSelect="1" noRot="1" noMove="1" noResize="1" noEditPoints="1" noAdjustHandles="1" noChangeArrowheads="1" noChangeShapeType="1" noTextEdit="1"/>
          </p:cNvSpPr>
          <p:nvPr>
            <p:custDataLst>
              <p:tags r:id="rId2"/>
            </p:custDataLst>
          </p:nvPr>
        </p:nvSpPr>
        <p:spPr>
          <a:xfrm>
            <a:off x="4276938" y="1593440"/>
            <a:ext cx="288000" cy="5292000"/>
          </a:xfrm>
          <a:prstGeom prst="rect">
            <a:avLst/>
          </a:prstGeom>
          <a:blipFill>
            <a:blip r:embed="rId8" cstate="print"/>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descr="31jS-OD0rBL._SL500_AA300_.jpg"/>
          <p:cNvPicPr>
            <a:picLocks noGrp="1" noSelect="1" noRot="1" noMove="1" noResize="1" noEditPoints="1" noAdjustHandles="1" noChangeArrowheads="1" noChangeShapeType="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a:xfrm rot="21116290">
            <a:off x="2612859" y="1473868"/>
            <a:ext cx="3384376" cy="1512168"/>
          </a:xfrm>
          <a:prstGeom prst="rect">
            <a:avLst/>
          </a:prstGeom>
        </p:spPr>
      </p:pic>
      <p:sp>
        <p:nvSpPr>
          <p:cNvPr id="10" name="TextBox 9"/>
          <p:cNvSpPr txBox="1"/>
          <p:nvPr/>
        </p:nvSpPr>
        <p:spPr>
          <a:xfrm rot="21179810">
            <a:off x="3495470" y="1844362"/>
            <a:ext cx="1859342" cy="769441"/>
          </a:xfrm>
          <a:prstGeom prst="rect">
            <a:avLst/>
          </a:prstGeom>
          <a:noFill/>
        </p:spPr>
        <p:txBody>
          <a:bodyPr wrap="square" rtlCol="0">
            <a:spAutoFit/>
          </a:bodyPr>
          <a:lstStyle/>
          <a:p>
            <a:pPr algn="ctr"/>
            <a:r>
              <a:rPr lang="en-IN" sz="2200" dirty="0"/>
              <a:t>Profit Maximization</a:t>
            </a:r>
          </a:p>
        </p:txBody>
      </p:sp>
      <p:pic>
        <p:nvPicPr>
          <p:cNvPr id="12" name="Picture 11" descr="31jS-OD0rBL._SL500_AA300_.jpg"/>
          <p:cNvPicPr>
            <a:picLocks noGrp="1" noSelect="1" noRot="1" noMove="1" noResize="1" noEditPoints="1" noAdjustHandles="1" noChangeArrowheads="1" noChangeShapeType="1"/>
          </p:cNvPicPr>
          <p:nvPr>
            <p:custDataLst>
              <p:tags r:id="rId4"/>
            </p:custDataLst>
          </p:nvPr>
        </p:nvPicPr>
        <p:blipFill>
          <a:blip r:embed="rId9" cstate="print">
            <a:clrChange>
              <a:clrFrom>
                <a:srgbClr val="FFFFFF"/>
              </a:clrFrom>
              <a:clrTo>
                <a:srgbClr val="FFFFFF">
                  <a:alpha val="0"/>
                </a:srgbClr>
              </a:clrTo>
            </a:clrChange>
          </a:blip>
          <a:srcRect/>
          <a:stretch>
            <a:fillRect/>
          </a:stretch>
        </p:blipFill>
        <p:spPr>
          <a:xfrm rot="483710" flipH="1">
            <a:off x="2771800" y="3177616"/>
            <a:ext cx="3384376" cy="1512168"/>
          </a:xfrm>
          <a:prstGeom prst="rect">
            <a:avLst/>
          </a:prstGeom>
        </p:spPr>
      </p:pic>
      <p:sp>
        <p:nvSpPr>
          <p:cNvPr id="13" name="TextBox 12"/>
          <p:cNvSpPr txBox="1"/>
          <p:nvPr/>
        </p:nvSpPr>
        <p:spPr>
          <a:xfrm rot="553034">
            <a:off x="2918435" y="3598904"/>
            <a:ext cx="3150233" cy="769441"/>
          </a:xfrm>
          <a:prstGeom prst="rect">
            <a:avLst/>
          </a:prstGeom>
          <a:noFill/>
        </p:spPr>
        <p:txBody>
          <a:bodyPr wrap="square" rtlCol="0">
            <a:spAutoFit/>
          </a:bodyPr>
          <a:lstStyle/>
          <a:p>
            <a:pPr algn="ctr"/>
            <a:r>
              <a:rPr lang="en-IN" sz="2200" dirty="0"/>
              <a:t>Shareholder Wealth Maximization</a:t>
            </a:r>
          </a:p>
        </p:txBody>
      </p:sp>
      <p:grpSp>
        <p:nvGrpSpPr>
          <p:cNvPr id="14" name="Group 23"/>
          <p:cNvGrpSpPr/>
          <p:nvPr/>
        </p:nvGrpSpPr>
        <p:grpSpPr>
          <a:xfrm rot="5400000">
            <a:off x="2355304" y="1865920"/>
            <a:ext cx="328936" cy="1224136"/>
            <a:chOff x="802878" y="3212976"/>
            <a:chExt cx="328936" cy="1224136"/>
          </a:xfrm>
        </p:grpSpPr>
        <p:sp>
          <p:nvSpPr>
            <p:cNvPr id="15" name="TextBox 14"/>
            <p:cNvSpPr txBox="1"/>
            <p:nvPr/>
          </p:nvSpPr>
          <p:spPr>
            <a:xfrm>
              <a:off x="802878" y="3212976"/>
              <a:ext cx="328936" cy="584775"/>
            </a:xfrm>
            <a:prstGeom prst="rect">
              <a:avLst/>
            </a:prstGeom>
            <a:noFill/>
          </p:spPr>
          <p:txBody>
            <a:bodyPr wrap="none" rtlCol="0">
              <a:spAutoFit/>
            </a:bodyPr>
            <a:lstStyle/>
            <a:p>
              <a:pPr algn="ctr"/>
              <a:r>
                <a:rPr lang="en-US" sz="3200" dirty="0">
                  <a:latin typeface="Gill Sans MT Condensed" pitchFamily="34" charset="0"/>
                </a:rPr>
                <a:t>•</a:t>
              </a:r>
            </a:p>
          </p:txBody>
        </p:sp>
        <p:cxnSp>
          <p:nvCxnSpPr>
            <p:cNvPr id="16" name="Straight Connector 15"/>
            <p:cNvCxnSpPr/>
            <p:nvPr/>
          </p:nvCxnSpPr>
          <p:spPr>
            <a:xfrm>
              <a:off x="971600" y="3573016"/>
              <a:ext cx="0" cy="86409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a:xfrm>
            <a:off x="35496" y="2601552"/>
            <a:ext cx="2664000" cy="1763552"/>
          </a:xfrm>
          <a:prstGeom prst="roundRect">
            <a:avLst>
              <a:gd name="adj" fmla="val 229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rPr>
              <a:t>This goal ignores:</a:t>
            </a:r>
          </a:p>
          <a:p>
            <a:pPr marL="457200" indent="-457200">
              <a:buFont typeface="Arial" panose="020B0604020202020204" pitchFamily="34" charset="0"/>
              <a:buChar char="•"/>
            </a:pPr>
            <a:r>
              <a:rPr lang="en-IN" sz="2000" dirty="0">
                <a:solidFill>
                  <a:schemeClr val="tx1"/>
                </a:solidFill>
              </a:rPr>
              <a:t>TIMING of Returns</a:t>
            </a:r>
          </a:p>
          <a:p>
            <a:pPr marL="457200" indent="-457200">
              <a:buFont typeface="Arial" panose="020B0604020202020204" pitchFamily="34" charset="0"/>
              <a:buChar char="•"/>
            </a:pPr>
            <a:r>
              <a:rPr lang="en-IN" sz="2000" dirty="0">
                <a:solidFill>
                  <a:schemeClr val="tx1"/>
                </a:solidFill>
              </a:rPr>
              <a:t>UNCERTAINTY of Returns</a:t>
            </a:r>
          </a:p>
        </p:txBody>
      </p:sp>
      <p:grpSp>
        <p:nvGrpSpPr>
          <p:cNvPr id="18" name="Group 23"/>
          <p:cNvGrpSpPr/>
          <p:nvPr/>
        </p:nvGrpSpPr>
        <p:grpSpPr>
          <a:xfrm rot="16200000" flipH="1">
            <a:off x="5883696" y="3594112"/>
            <a:ext cx="328936" cy="1224136"/>
            <a:chOff x="802878" y="3212976"/>
            <a:chExt cx="328936" cy="1224136"/>
          </a:xfrm>
        </p:grpSpPr>
        <p:sp>
          <p:nvSpPr>
            <p:cNvPr id="19" name="TextBox 18"/>
            <p:cNvSpPr txBox="1"/>
            <p:nvPr/>
          </p:nvSpPr>
          <p:spPr>
            <a:xfrm>
              <a:off x="802878" y="3212976"/>
              <a:ext cx="328936" cy="584775"/>
            </a:xfrm>
            <a:prstGeom prst="rect">
              <a:avLst/>
            </a:prstGeom>
            <a:noFill/>
          </p:spPr>
          <p:txBody>
            <a:bodyPr wrap="none" rtlCol="0">
              <a:spAutoFit/>
            </a:bodyPr>
            <a:lstStyle/>
            <a:p>
              <a:pPr algn="ctr"/>
              <a:r>
                <a:rPr lang="en-US" sz="3200" dirty="0">
                  <a:latin typeface="Gill Sans MT Condensed" pitchFamily="34" charset="0"/>
                </a:rPr>
                <a:t>•</a:t>
              </a:r>
            </a:p>
          </p:txBody>
        </p:sp>
        <p:cxnSp>
          <p:nvCxnSpPr>
            <p:cNvPr id="20" name="Straight Connector 19"/>
            <p:cNvCxnSpPr/>
            <p:nvPr/>
          </p:nvCxnSpPr>
          <p:spPr>
            <a:xfrm>
              <a:off x="971600" y="3573016"/>
              <a:ext cx="0" cy="86409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a:xfrm>
            <a:off x="5868144" y="4329744"/>
            <a:ext cx="3240360" cy="2258092"/>
          </a:xfrm>
          <a:prstGeom prst="roundRect">
            <a:avLst>
              <a:gd name="adj" fmla="val 229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rPr>
              <a:t>Value creation occurs when we maximize the share price for current shareholders. </a:t>
            </a:r>
          </a:p>
          <a:p>
            <a:r>
              <a:rPr lang="en-IN" sz="2000" dirty="0">
                <a:solidFill>
                  <a:schemeClr val="tx1"/>
                </a:solidFill>
              </a:rPr>
              <a:t>This is the same as:</a:t>
            </a:r>
          </a:p>
          <a:p>
            <a:pPr marL="457200" indent="-457200">
              <a:buFont typeface="Arial" panose="020B0604020202020204" pitchFamily="34" charset="0"/>
              <a:buChar char="•"/>
            </a:pPr>
            <a:r>
              <a:rPr lang="en-IN" sz="2000" dirty="0">
                <a:solidFill>
                  <a:schemeClr val="tx1"/>
                </a:solidFill>
              </a:rPr>
              <a:t>Maximizing Firm Value</a:t>
            </a:r>
          </a:p>
          <a:p>
            <a:pPr marL="457200" indent="-457200">
              <a:buFont typeface="Arial" panose="020B0604020202020204" pitchFamily="34" charset="0"/>
              <a:buChar char="•"/>
            </a:pPr>
            <a:r>
              <a:rPr lang="en-IN" sz="2000" dirty="0">
                <a:solidFill>
                  <a:schemeClr val="tx1"/>
                </a:solidFill>
              </a:rPr>
              <a:t>Maximizing Stock Price</a:t>
            </a:r>
          </a:p>
        </p:txBody>
      </p:sp>
      <p:pic>
        <p:nvPicPr>
          <p:cNvPr id="22" name="Picture 21" descr="icon-didyouknow.png">
            <a:hlinkHover r:id="" action="ppaction://hlinkshowjump?jump=nextslide"/>
          </p:cNvPr>
          <p:cNvPicPr>
            <a:picLocks noChangeAspect="1"/>
          </p:cNvPicPr>
          <p:nvPr/>
        </p:nvPicPr>
        <p:blipFill>
          <a:blip r:embed="rId10" cstate="print"/>
          <a:stretch>
            <a:fillRect/>
          </a:stretch>
        </p:blipFill>
        <p:spPr>
          <a:xfrm>
            <a:off x="8179863" y="980728"/>
            <a:ext cx="864096" cy="86409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3" name="Rounded Rectangular Callout 22"/>
          <p:cNvSpPr/>
          <p:nvPr/>
        </p:nvSpPr>
        <p:spPr>
          <a:xfrm>
            <a:off x="6326735" y="1032008"/>
            <a:ext cx="1764000" cy="836712"/>
          </a:xfrm>
          <a:prstGeom prst="wedgeRoundRectCallout">
            <a:avLst>
              <a:gd name="adj1" fmla="val 63402"/>
              <a:gd name="adj2" fmla="val -30202"/>
              <a:gd name="adj3" fmla="val 16667"/>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Roll your mouse over the icon, to learn more.</a:t>
            </a:r>
            <a:endParaRPr lang="en-IN" dirty="0">
              <a:solidFill>
                <a:schemeClr val="tx1"/>
              </a:solidFill>
            </a:endParaRPr>
          </a:p>
        </p:txBody>
      </p:sp>
      <p:sp>
        <p:nvSpPr>
          <p:cNvPr id="24" name="TextBox 23"/>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77866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4" fill="hold" grpId="0"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slide(fromBottom)">
                                      <p:cBhvr>
                                        <p:cTn id="11" dur="5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2500"/>
                            </p:stCondLst>
                            <p:childTnLst>
                              <p:par>
                                <p:cTn id="20" presetID="10" presetClass="entr" presetSubtype="0" fill="hold" nodeType="afterEffect">
                                  <p:stCondLst>
                                    <p:cond delay="1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4000"/>
                            </p:stCondLst>
                            <p:childTnLst>
                              <p:par>
                                <p:cTn id="27" presetID="10" presetClass="entr" presetSubtype="0" fill="hold" nodeType="after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5500"/>
                            </p:stCondLst>
                            <p:childTnLst>
                              <p:par>
                                <p:cTn id="31" presetID="12" presetClass="entr" presetSubtype="1"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slide(fromTop)">
                                      <p:cBhvr>
                                        <p:cTn id="33" dur="500"/>
                                        <p:tgtEl>
                                          <p:spTgt spid="17"/>
                                        </p:tgtEl>
                                      </p:cBhvr>
                                    </p:animEffect>
                                  </p:childTnLst>
                                </p:cTn>
                              </p:par>
                            </p:childTnLst>
                          </p:cTn>
                        </p:par>
                        <p:par>
                          <p:cTn id="34" fill="hold">
                            <p:stCondLst>
                              <p:cond delay="6000"/>
                            </p:stCondLst>
                            <p:childTnLst>
                              <p:par>
                                <p:cTn id="35" presetID="10" presetClass="entr" presetSubtype="0" fill="hold" nodeType="afterEffect">
                                  <p:stCondLst>
                                    <p:cond delay="3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9500"/>
                            </p:stCondLst>
                            <p:childTnLst>
                              <p:par>
                                <p:cTn id="39" presetID="12" presetClass="entr" presetSubtype="1"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slide(fromTop)">
                                      <p:cBhvr>
                                        <p:cTn id="41" dur="500"/>
                                        <p:tgtEl>
                                          <p:spTgt spid="21"/>
                                        </p:tgtEl>
                                      </p:cBhvr>
                                    </p:animEffect>
                                  </p:childTnLst>
                                </p:cTn>
                              </p:par>
                            </p:childTnLst>
                          </p:cTn>
                        </p:par>
                        <p:par>
                          <p:cTn id="42" fill="hold">
                            <p:stCondLst>
                              <p:cond delay="10000"/>
                            </p:stCondLst>
                            <p:childTnLst>
                              <p:par>
                                <p:cTn id="43" presetID="10" presetClass="entr" presetSubtype="0"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childTnLst>
                                </p:cTn>
                              </p:par>
                            </p:childTnLst>
                          </p:cTn>
                        </p:par>
                        <p:par>
                          <p:cTn id="46" fill="hold">
                            <p:stCondLst>
                              <p:cond delay="11000"/>
                            </p:stCondLst>
                            <p:childTnLst>
                              <p:par>
                                <p:cTn id="47" presetID="26" presetClass="emph" presetSubtype="0" fill="hold" nodeType="afterEffect">
                                  <p:stCondLst>
                                    <p:cond delay="0"/>
                                  </p:stCondLst>
                                  <p:childTnLst>
                                    <p:animEffect transition="out" filter="fade">
                                      <p:cBhvr>
                                        <p:cTn id="48" dur="1000" tmFilter="0, 0; .2, .5; .8, .5; 1, 0"/>
                                        <p:tgtEl>
                                          <p:spTgt spid="22"/>
                                        </p:tgtEl>
                                      </p:cBhvr>
                                    </p:animEffect>
                                    <p:animScale>
                                      <p:cBhvr>
                                        <p:cTn id="49" dur="500" autoRev="1" fill="hold"/>
                                        <p:tgtEl>
                                          <p:spTgt spid="22"/>
                                        </p:tgtEl>
                                      </p:cBhvr>
                                      <p:by x="105000" y="105000"/>
                                    </p:animScale>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3" grpId="0"/>
      <p:bldP spid="17"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Did You Know?</a:t>
              </a:r>
            </a:p>
          </p:txBody>
        </p:sp>
      </p:grpSp>
      <p:pic>
        <p:nvPicPr>
          <p:cNvPr id="10" name="Picture 9" descr="8164650_x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a:off x="5183560" y="842403"/>
            <a:ext cx="3924944" cy="6015597"/>
          </a:xfrm>
          <a:prstGeom prst="rect">
            <a:avLst/>
          </a:prstGeom>
        </p:spPr>
      </p:pic>
      <p:sp>
        <p:nvSpPr>
          <p:cNvPr id="11" name="TextBox 10"/>
          <p:cNvSpPr txBox="1"/>
          <p:nvPr/>
        </p:nvSpPr>
        <p:spPr>
          <a:xfrm>
            <a:off x="323528" y="2060848"/>
            <a:ext cx="4104456" cy="2554545"/>
          </a:xfrm>
          <a:prstGeom prst="rect">
            <a:avLst/>
          </a:prstGeom>
          <a:solidFill>
            <a:schemeClr val="accent5">
              <a:lumMod val="20000"/>
              <a:lumOff val="80000"/>
            </a:schemeClr>
          </a:solidFill>
          <a:ln w="28575">
            <a:solidFill>
              <a:schemeClr val="accent5"/>
            </a:solidFill>
          </a:ln>
        </p:spPr>
        <p:txBody>
          <a:bodyPr wrap="square" rtlCol="0">
            <a:spAutoFit/>
          </a:bodyPr>
          <a:lstStyle/>
          <a:p>
            <a:pPr algn="ctr"/>
            <a:r>
              <a:rPr lang="en-IN" sz="2000" b="1" dirty="0"/>
              <a:t>The Degree of Leverage is a measure at a given level of sales of how a percentage changes in sales volume will affect profits. </a:t>
            </a:r>
          </a:p>
          <a:p>
            <a:pPr algn="ctr"/>
            <a:endParaRPr lang="en-IN" sz="2000" b="1" dirty="0"/>
          </a:p>
          <a:p>
            <a:pPr algn="ctr"/>
            <a:r>
              <a:rPr lang="en-IN" sz="2000" b="1" dirty="0"/>
              <a:t>The degree of operating Leverage is computed by dividing contribution margin by net operating income.</a:t>
            </a:r>
          </a:p>
        </p:txBody>
      </p:sp>
      <p:sp>
        <p:nvSpPr>
          <p:cNvPr id="12" name="Oval 11"/>
          <p:cNvSpPr/>
          <p:nvPr/>
        </p:nvSpPr>
        <p:spPr>
          <a:xfrm>
            <a:off x="4572000" y="1844824"/>
            <a:ext cx="504056" cy="504056"/>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Oval 12"/>
          <p:cNvSpPr/>
          <p:nvPr/>
        </p:nvSpPr>
        <p:spPr>
          <a:xfrm>
            <a:off x="5220112" y="1556792"/>
            <a:ext cx="360000" cy="36000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p:cNvSpPr/>
          <p:nvPr/>
        </p:nvSpPr>
        <p:spPr>
          <a:xfrm>
            <a:off x="5724128" y="1340792"/>
            <a:ext cx="216000" cy="21600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p:cNvSpPr/>
          <p:nvPr/>
        </p:nvSpPr>
        <p:spPr>
          <a:xfrm>
            <a:off x="6372200" y="1268776"/>
            <a:ext cx="144000" cy="14400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19194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450" decel="100000" fill="hold"/>
                                        <p:tgtEl>
                                          <p:spTgt spid="10"/>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2975215"/>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43212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23220"/>
            </a:xfrm>
            <a:prstGeom prst="rect">
              <a:avLst/>
            </a:prstGeom>
            <a:solidFill>
              <a:srgbClr val="FFFFFF">
                <a:alpha val="69804"/>
              </a:srgbClr>
            </a:solidFill>
          </p:spPr>
          <p:txBody>
            <a:bodyPr wrap="square" rtlCol="0">
              <a:spAutoFit/>
            </a:bodyPr>
            <a:lstStyle/>
            <a:p>
              <a:r>
                <a:rPr lang="en-US" sz="2800" dirty="0"/>
                <a:t>Managerial Economics &amp; Environmental Analysis</a:t>
              </a:r>
              <a:endParaRPr lang="en-IN" sz="2800" dirty="0"/>
            </a:p>
          </p:txBody>
        </p:sp>
      </p:grpSp>
      <p:sp>
        <p:nvSpPr>
          <p:cNvPr id="6" name="TextBox 5"/>
          <p:cNvSpPr txBox="1"/>
          <p:nvPr/>
        </p:nvSpPr>
        <p:spPr>
          <a:xfrm>
            <a:off x="683567" y="908720"/>
            <a:ext cx="8356523" cy="1323439"/>
          </a:xfrm>
          <a:prstGeom prst="rect">
            <a:avLst/>
          </a:prstGeom>
          <a:noFill/>
        </p:spPr>
        <p:txBody>
          <a:bodyPr wrap="square" rtlCol="0">
            <a:spAutoFit/>
          </a:bodyPr>
          <a:lstStyle/>
          <a:p>
            <a:r>
              <a:rPr lang="en-IN" sz="2000" dirty="0"/>
              <a:t>Managerial Economists should carry out a thorough analysis of the environment of a business. Thus, Managerial Economists should analyze the four environmental influences on a business such as:</a:t>
            </a:r>
          </a:p>
          <a:p>
            <a:endParaRPr lang="en-IN" sz="2000" dirty="0"/>
          </a:p>
        </p:txBody>
      </p:sp>
      <p:pic>
        <p:nvPicPr>
          <p:cNvPr id="7" name="Picture 6" descr="content-writing-tips.jpg"/>
          <p:cNvPicPr>
            <a:picLocks noGrp="1" noSelect="1" noRot="1" noMove="1" noResize="1" noEditPoints="1" noAdjustHandles="1" noChangeArrowheads="1" noChangeShapeType="1"/>
          </p:cNvPicPr>
          <p:nvPr>
            <p:custDataLst>
              <p:tags r:id="rId2"/>
            </p:custDataLst>
          </p:nvPr>
        </p:nvPicPr>
        <p:blipFill>
          <a:blip r:embed="rId6" cstate="print"/>
          <a:stretch>
            <a:fillRect/>
          </a:stretch>
        </p:blipFill>
        <p:spPr>
          <a:xfrm>
            <a:off x="5504384" y="2420888"/>
            <a:ext cx="3384376" cy="3384376"/>
          </a:xfrm>
          <a:prstGeom prst="rect">
            <a:avLst/>
          </a:prstGeom>
        </p:spPr>
      </p:pic>
      <p:sp>
        <p:nvSpPr>
          <p:cNvPr id="8" name="Freeform 7"/>
          <p:cNvSpPr/>
          <p:nvPr/>
        </p:nvSpPr>
        <p:spPr>
          <a:xfrm>
            <a:off x="4129194" y="3006435"/>
            <a:ext cx="790136" cy="1080000"/>
          </a:xfrm>
          <a:custGeom>
            <a:avLst/>
            <a:gdLst>
              <a:gd name="connsiteX0" fmla="*/ 590844 w 790136"/>
              <a:gd name="connsiteY0" fmla="*/ 1041009 h 1041009"/>
              <a:gd name="connsiteX1" fmla="*/ 745588 w 790136"/>
              <a:gd name="connsiteY1" fmla="*/ 872197 h 1041009"/>
              <a:gd name="connsiteX2" fmla="*/ 745588 w 790136"/>
              <a:gd name="connsiteY2" fmla="*/ 661181 h 1041009"/>
              <a:gd name="connsiteX3" fmla="*/ 478302 w 790136"/>
              <a:gd name="connsiteY3" fmla="*/ 478301 h 1041009"/>
              <a:gd name="connsiteX4" fmla="*/ 239151 w 790136"/>
              <a:gd name="connsiteY4" fmla="*/ 323557 h 1041009"/>
              <a:gd name="connsiteX5" fmla="*/ 70339 w 790136"/>
              <a:gd name="connsiteY5" fmla="*/ 182880 h 1041009"/>
              <a:gd name="connsiteX6" fmla="*/ 0 w 790136"/>
              <a:gd name="connsiteY6" fmla="*/ 0 h 104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36" h="1041009">
                <a:moveTo>
                  <a:pt x="590844" y="1041009"/>
                </a:moveTo>
                <a:cubicBezTo>
                  <a:pt x="655320" y="988255"/>
                  <a:pt x="719797" y="935502"/>
                  <a:pt x="745588" y="872197"/>
                </a:cubicBezTo>
                <a:cubicBezTo>
                  <a:pt x="771379" y="808892"/>
                  <a:pt x="790136" y="726830"/>
                  <a:pt x="745588" y="661181"/>
                </a:cubicBezTo>
                <a:cubicBezTo>
                  <a:pt x="701040" y="595532"/>
                  <a:pt x="562708" y="534572"/>
                  <a:pt x="478302" y="478301"/>
                </a:cubicBezTo>
                <a:cubicBezTo>
                  <a:pt x="393896" y="422030"/>
                  <a:pt x="307145" y="372794"/>
                  <a:pt x="239151" y="323557"/>
                </a:cubicBezTo>
                <a:cubicBezTo>
                  <a:pt x="171157" y="274320"/>
                  <a:pt x="110197" y="236806"/>
                  <a:pt x="70339" y="182880"/>
                </a:cubicBezTo>
                <a:cubicBezTo>
                  <a:pt x="30481" y="128954"/>
                  <a:pt x="0" y="0"/>
                  <a:pt x="0" y="0"/>
                </a:cubicBezTo>
              </a:path>
            </a:pathLst>
          </a:cu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Freeform 8"/>
          <p:cNvSpPr/>
          <p:nvPr/>
        </p:nvSpPr>
        <p:spPr>
          <a:xfrm>
            <a:off x="2778696" y="3768436"/>
            <a:ext cx="1957753" cy="293077"/>
          </a:xfrm>
          <a:custGeom>
            <a:avLst/>
            <a:gdLst>
              <a:gd name="connsiteX0" fmla="*/ 1927274 w 1957753"/>
              <a:gd name="connsiteY0" fmla="*/ 293077 h 293077"/>
              <a:gd name="connsiteX1" fmla="*/ 1899138 w 1957753"/>
              <a:gd name="connsiteY1" fmla="*/ 124264 h 293077"/>
              <a:gd name="connsiteX2" fmla="*/ 1575582 w 1957753"/>
              <a:gd name="connsiteY2" fmla="*/ 11723 h 293077"/>
              <a:gd name="connsiteX3" fmla="*/ 1139483 w 1957753"/>
              <a:gd name="connsiteY3" fmla="*/ 53926 h 293077"/>
              <a:gd name="connsiteX4" fmla="*/ 773723 w 1957753"/>
              <a:gd name="connsiteY4" fmla="*/ 124264 h 293077"/>
              <a:gd name="connsiteX5" fmla="*/ 267286 w 1957753"/>
              <a:gd name="connsiteY5" fmla="*/ 166467 h 293077"/>
              <a:gd name="connsiteX6" fmla="*/ 0 w 1957753"/>
              <a:gd name="connsiteY6" fmla="*/ 110197 h 29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7753" h="293077">
                <a:moveTo>
                  <a:pt x="1927274" y="293077"/>
                </a:moveTo>
                <a:cubicBezTo>
                  <a:pt x="1942513" y="232116"/>
                  <a:pt x="1957753" y="171156"/>
                  <a:pt x="1899138" y="124264"/>
                </a:cubicBezTo>
                <a:cubicBezTo>
                  <a:pt x="1840523" y="77372"/>
                  <a:pt x="1702191" y="23446"/>
                  <a:pt x="1575582" y="11723"/>
                </a:cubicBezTo>
                <a:cubicBezTo>
                  <a:pt x="1448973" y="0"/>
                  <a:pt x="1273126" y="35169"/>
                  <a:pt x="1139483" y="53926"/>
                </a:cubicBezTo>
                <a:cubicBezTo>
                  <a:pt x="1005840" y="72683"/>
                  <a:pt x="919089" y="105507"/>
                  <a:pt x="773723" y="124264"/>
                </a:cubicBezTo>
                <a:cubicBezTo>
                  <a:pt x="628357" y="143021"/>
                  <a:pt x="396240" y="168811"/>
                  <a:pt x="267286" y="166467"/>
                </a:cubicBezTo>
                <a:cubicBezTo>
                  <a:pt x="138332" y="164123"/>
                  <a:pt x="69166" y="137160"/>
                  <a:pt x="0" y="110197"/>
                </a:cubicBezTo>
              </a:path>
            </a:pathLst>
          </a:cu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Freeform 9"/>
          <p:cNvSpPr/>
          <p:nvPr/>
        </p:nvSpPr>
        <p:spPr>
          <a:xfrm>
            <a:off x="2778696" y="4016965"/>
            <a:ext cx="1969477" cy="762000"/>
          </a:xfrm>
          <a:custGeom>
            <a:avLst/>
            <a:gdLst>
              <a:gd name="connsiteX0" fmla="*/ 1969477 w 1969477"/>
              <a:gd name="connsiteY0" fmla="*/ 58615 h 762000"/>
              <a:gd name="connsiteX1" fmla="*/ 1561514 w 1969477"/>
              <a:gd name="connsiteY1" fmla="*/ 44548 h 762000"/>
              <a:gd name="connsiteX2" fmla="*/ 1294228 w 1969477"/>
              <a:gd name="connsiteY2" fmla="*/ 325901 h 762000"/>
              <a:gd name="connsiteX3" fmla="*/ 998806 w 1969477"/>
              <a:gd name="connsiteY3" fmla="*/ 593188 h 762000"/>
              <a:gd name="connsiteX4" fmla="*/ 365760 w 1969477"/>
              <a:gd name="connsiteY4" fmla="*/ 649458 h 762000"/>
              <a:gd name="connsiteX5" fmla="*/ 0 w 1969477"/>
              <a:gd name="connsiteY5"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477" h="762000">
                <a:moveTo>
                  <a:pt x="1969477" y="58615"/>
                </a:moveTo>
                <a:cubicBezTo>
                  <a:pt x="1821766" y="29307"/>
                  <a:pt x="1674055" y="0"/>
                  <a:pt x="1561514" y="44548"/>
                </a:cubicBezTo>
                <a:cubicBezTo>
                  <a:pt x="1448973" y="89096"/>
                  <a:pt x="1388013" y="234461"/>
                  <a:pt x="1294228" y="325901"/>
                </a:cubicBezTo>
                <a:cubicBezTo>
                  <a:pt x="1200443" y="417341"/>
                  <a:pt x="1153551" y="539262"/>
                  <a:pt x="998806" y="593188"/>
                </a:cubicBezTo>
                <a:cubicBezTo>
                  <a:pt x="844061" y="647114"/>
                  <a:pt x="532228" y="621323"/>
                  <a:pt x="365760" y="649458"/>
                </a:cubicBezTo>
                <a:cubicBezTo>
                  <a:pt x="199292" y="677593"/>
                  <a:pt x="99646" y="719796"/>
                  <a:pt x="0" y="762000"/>
                </a:cubicBezTo>
              </a:path>
            </a:pathLst>
          </a:cu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Freeform 10"/>
          <p:cNvSpPr/>
          <p:nvPr/>
        </p:nvSpPr>
        <p:spPr>
          <a:xfrm>
            <a:off x="3894733" y="4103716"/>
            <a:ext cx="825305" cy="1448972"/>
          </a:xfrm>
          <a:custGeom>
            <a:avLst/>
            <a:gdLst>
              <a:gd name="connsiteX0" fmla="*/ 825305 w 825305"/>
              <a:gd name="connsiteY0" fmla="*/ 0 h 1448972"/>
              <a:gd name="connsiteX1" fmla="*/ 656492 w 825305"/>
              <a:gd name="connsiteY1" fmla="*/ 211015 h 1448972"/>
              <a:gd name="connsiteX2" fmla="*/ 769034 w 825305"/>
              <a:gd name="connsiteY2" fmla="*/ 618978 h 1448972"/>
              <a:gd name="connsiteX3" fmla="*/ 684628 w 825305"/>
              <a:gd name="connsiteY3" fmla="*/ 956603 h 1448972"/>
              <a:gd name="connsiteX4" fmla="*/ 375138 w 825305"/>
              <a:gd name="connsiteY4" fmla="*/ 1083212 h 1448972"/>
              <a:gd name="connsiteX5" fmla="*/ 51581 w 825305"/>
              <a:gd name="connsiteY5" fmla="*/ 1336430 h 1448972"/>
              <a:gd name="connsiteX6" fmla="*/ 65649 w 825305"/>
              <a:gd name="connsiteY6" fmla="*/ 1448972 h 144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305" h="1448972">
                <a:moveTo>
                  <a:pt x="825305" y="0"/>
                </a:moveTo>
                <a:cubicBezTo>
                  <a:pt x="745588" y="53926"/>
                  <a:pt x="665871" y="107852"/>
                  <a:pt x="656492" y="211015"/>
                </a:cubicBezTo>
                <a:cubicBezTo>
                  <a:pt x="647114" y="314178"/>
                  <a:pt x="764345" y="494714"/>
                  <a:pt x="769034" y="618978"/>
                </a:cubicBezTo>
                <a:cubicBezTo>
                  <a:pt x="773723" y="743242"/>
                  <a:pt x="750277" y="879231"/>
                  <a:pt x="684628" y="956603"/>
                </a:cubicBezTo>
                <a:cubicBezTo>
                  <a:pt x="618979" y="1033975"/>
                  <a:pt x="480646" y="1019908"/>
                  <a:pt x="375138" y="1083212"/>
                </a:cubicBezTo>
                <a:cubicBezTo>
                  <a:pt x="269630" y="1146516"/>
                  <a:pt x="103163" y="1275470"/>
                  <a:pt x="51581" y="1336430"/>
                </a:cubicBezTo>
                <a:cubicBezTo>
                  <a:pt x="0" y="1397390"/>
                  <a:pt x="32824" y="1423181"/>
                  <a:pt x="65649" y="1448972"/>
                </a:cubicBezTo>
              </a:path>
            </a:pathLst>
          </a:cu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Freeform 11"/>
          <p:cNvSpPr/>
          <p:nvPr/>
        </p:nvSpPr>
        <p:spPr>
          <a:xfrm>
            <a:off x="4776308" y="3358128"/>
            <a:ext cx="1913206" cy="754966"/>
          </a:xfrm>
          <a:custGeom>
            <a:avLst/>
            <a:gdLst>
              <a:gd name="connsiteX0" fmla="*/ 1913206 w 1913206"/>
              <a:gd name="connsiteY0" fmla="*/ 0 h 754966"/>
              <a:gd name="connsiteX1" fmla="*/ 1547446 w 1913206"/>
              <a:gd name="connsiteY1" fmla="*/ 14068 h 754966"/>
              <a:gd name="connsiteX2" fmla="*/ 1420837 w 1913206"/>
              <a:gd name="connsiteY2" fmla="*/ 84406 h 754966"/>
              <a:gd name="connsiteX3" fmla="*/ 1336431 w 1913206"/>
              <a:gd name="connsiteY3" fmla="*/ 309489 h 754966"/>
              <a:gd name="connsiteX4" fmla="*/ 1252025 w 1913206"/>
              <a:gd name="connsiteY4" fmla="*/ 534572 h 754966"/>
              <a:gd name="connsiteX5" fmla="*/ 1097280 w 1913206"/>
              <a:gd name="connsiteY5" fmla="*/ 689317 h 754966"/>
              <a:gd name="connsiteX6" fmla="*/ 844062 w 1913206"/>
              <a:gd name="connsiteY6" fmla="*/ 745588 h 754966"/>
              <a:gd name="connsiteX7" fmla="*/ 520505 w 1913206"/>
              <a:gd name="connsiteY7" fmla="*/ 745588 h 754966"/>
              <a:gd name="connsiteX8" fmla="*/ 281354 w 1913206"/>
              <a:gd name="connsiteY8" fmla="*/ 745588 h 754966"/>
              <a:gd name="connsiteX9" fmla="*/ 0 w 1913206"/>
              <a:gd name="connsiteY9" fmla="*/ 703385 h 75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3206" h="754966">
                <a:moveTo>
                  <a:pt x="1913206" y="0"/>
                </a:moveTo>
                <a:cubicBezTo>
                  <a:pt x="1771357" y="0"/>
                  <a:pt x="1629508" y="0"/>
                  <a:pt x="1547446" y="14068"/>
                </a:cubicBezTo>
                <a:cubicBezTo>
                  <a:pt x="1465385" y="28136"/>
                  <a:pt x="1456006" y="35169"/>
                  <a:pt x="1420837" y="84406"/>
                </a:cubicBezTo>
                <a:cubicBezTo>
                  <a:pt x="1385668" y="133643"/>
                  <a:pt x="1336431" y="309489"/>
                  <a:pt x="1336431" y="309489"/>
                </a:cubicBezTo>
                <a:cubicBezTo>
                  <a:pt x="1308296" y="384517"/>
                  <a:pt x="1291883" y="471267"/>
                  <a:pt x="1252025" y="534572"/>
                </a:cubicBezTo>
                <a:cubicBezTo>
                  <a:pt x="1212167" y="597877"/>
                  <a:pt x="1165274" y="654148"/>
                  <a:pt x="1097280" y="689317"/>
                </a:cubicBezTo>
                <a:cubicBezTo>
                  <a:pt x="1029286" y="724486"/>
                  <a:pt x="940191" y="736210"/>
                  <a:pt x="844062" y="745588"/>
                </a:cubicBezTo>
                <a:cubicBezTo>
                  <a:pt x="747933" y="754966"/>
                  <a:pt x="520505" y="745588"/>
                  <a:pt x="520505" y="745588"/>
                </a:cubicBezTo>
                <a:cubicBezTo>
                  <a:pt x="426720" y="745588"/>
                  <a:pt x="368105" y="752622"/>
                  <a:pt x="281354" y="745588"/>
                </a:cubicBezTo>
                <a:cubicBezTo>
                  <a:pt x="194603" y="738554"/>
                  <a:pt x="97301" y="720969"/>
                  <a:pt x="0" y="703385"/>
                </a:cubicBezTo>
              </a:path>
            </a:pathLst>
          </a:cu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3" name="Group 24"/>
          <p:cNvGrpSpPr/>
          <p:nvPr/>
        </p:nvGrpSpPr>
        <p:grpSpPr>
          <a:xfrm>
            <a:off x="2879304" y="2132856"/>
            <a:ext cx="3060848" cy="1152128"/>
            <a:chOff x="2771800" y="908720"/>
            <a:chExt cx="3541788" cy="2035009"/>
          </a:xfrm>
        </p:grpSpPr>
        <p:sp>
          <p:nvSpPr>
            <p:cNvPr id="14" name="Cloud 13"/>
            <p:cNvSpPr/>
            <p:nvPr/>
          </p:nvSpPr>
          <p:spPr>
            <a:xfrm>
              <a:off x="2987823" y="1052736"/>
              <a:ext cx="3099693" cy="1734453"/>
            </a:xfrm>
            <a:prstGeom prst="cloud">
              <a:avLst/>
            </a:prstGeom>
            <a:solidFill>
              <a:schemeClr val="accent2">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p:cNvSpPr txBox="1"/>
            <p:nvPr/>
          </p:nvSpPr>
          <p:spPr>
            <a:xfrm>
              <a:off x="2922515" y="1569592"/>
              <a:ext cx="3165002" cy="706716"/>
            </a:xfrm>
            <a:prstGeom prst="rect">
              <a:avLst/>
            </a:prstGeom>
            <a:noFill/>
          </p:spPr>
          <p:txBody>
            <a:bodyPr wrap="square" rtlCol="0">
              <a:spAutoFit/>
            </a:bodyPr>
            <a:lstStyle/>
            <a:p>
              <a:pPr algn="ctr"/>
              <a:r>
                <a:rPr lang="en-IN" sz="2000" b="1" dirty="0"/>
                <a:t>Economic</a:t>
              </a:r>
            </a:p>
          </p:txBody>
        </p:sp>
        <p:sp>
          <p:nvSpPr>
            <p:cNvPr id="16" name="Cloud 15"/>
            <p:cNvSpPr/>
            <p:nvPr/>
          </p:nvSpPr>
          <p:spPr>
            <a:xfrm>
              <a:off x="2771800" y="908720"/>
              <a:ext cx="3541788" cy="2035009"/>
            </a:xfrm>
            <a:prstGeom prst="cloud">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7" name="Group 25"/>
          <p:cNvGrpSpPr/>
          <p:nvPr/>
        </p:nvGrpSpPr>
        <p:grpSpPr>
          <a:xfrm>
            <a:off x="35496" y="3103248"/>
            <a:ext cx="3060848" cy="1261853"/>
            <a:chOff x="2771800" y="908720"/>
            <a:chExt cx="3240360" cy="1800200"/>
          </a:xfrm>
        </p:grpSpPr>
        <p:sp>
          <p:nvSpPr>
            <p:cNvPr id="18" name="Cloud 17"/>
            <p:cNvSpPr/>
            <p:nvPr/>
          </p:nvSpPr>
          <p:spPr>
            <a:xfrm>
              <a:off x="2987824" y="1052736"/>
              <a:ext cx="2736304" cy="1512168"/>
            </a:xfrm>
            <a:prstGeom prst="cloud">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p:cNvSpPr txBox="1"/>
            <p:nvPr/>
          </p:nvSpPr>
          <p:spPr>
            <a:xfrm>
              <a:off x="3035019" y="1569593"/>
              <a:ext cx="2637502" cy="570810"/>
            </a:xfrm>
            <a:prstGeom prst="rect">
              <a:avLst/>
            </a:prstGeom>
            <a:noFill/>
          </p:spPr>
          <p:txBody>
            <a:bodyPr wrap="square" rtlCol="0">
              <a:spAutoFit/>
            </a:bodyPr>
            <a:lstStyle/>
            <a:p>
              <a:pPr algn="ctr"/>
              <a:r>
                <a:rPr lang="en-IN" sz="2000" b="1" dirty="0"/>
                <a:t>Social</a:t>
              </a:r>
            </a:p>
          </p:txBody>
        </p:sp>
        <p:sp>
          <p:nvSpPr>
            <p:cNvPr id="20" name="Cloud 19"/>
            <p:cNvSpPr/>
            <p:nvPr/>
          </p:nvSpPr>
          <p:spPr>
            <a:xfrm>
              <a:off x="2771800" y="908720"/>
              <a:ext cx="3240360" cy="1800200"/>
            </a:xfrm>
            <a:prstGeom prst="cloud">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1" name="Group 29"/>
          <p:cNvGrpSpPr/>
          <p:nvPr/>
        </p:nvGrpSpPr>
        <p:grpSpPr>
          <a:xfrm>
            <a:off x="70992" y="4759434"/>
            <a:ext cx="3060848" cy="1261854"/>
            <a:chOff x="2771800" y="908720"/>
            <a:chExt cx="3240360" cy="1800200"/>
          </a:xfrm>
        </p:grpSpPr>
        <p:sp>
          <p:nvSpPr>
            <p:cNvPr id="22" name="Cloud 21"/>
            <p:cNvSpPr/>
            <p:nvPr/>
          </p:nvSpPr>
          <p:spPr>
            <a:xfrm>
              <a:off x="2987824" y="1052736"/>
              <a:ext cx="2736304" cy="1512168"/>
            </a:xfrm>
            <a:prstGeom prst="cloud">
              <a:avLst/>
            </a:prstGeom>
            <a:solidFill>
              <a:srgbClr val="B6AD8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p:cNvSpPr txBox="1"/>
            <p:nvPr/>
          </p:nvSpPr>
          <p:spPr>
            <a:xfrm>
              <a:off x="3148854" y="1569593"/>
              <a:ext cx="2411164" cy="570809"/>
            </a:xfrm>
            <a:prstGeom prst="rect">
              <a:avLst/>
            </a:prstGeom>
            <a:noFill/>
          </p:spPr>
          <p:txBody>
            <a:bodyPr wrap="square" rtlCol="0">
              <a:spAutoFit/>
            </a:bodyPr>
            <a:lstStyle/>
            <a:p>
              <a:pPr algn="ctr"/>
              <a:r>
                <a:rPr lang="en-IN" sz="2000" b="1" dirty="0"/>
                <a:t>Political</a:t>
              </a:r>
            </a:p>
          </p:txBody>
        </p:sp>
        <p:sp>
          <p:nvSpPr>
            <p:cNvPr id="24" name="Cloud 23"/>
            <p:cNvSpPr/>
            <p:nvPr/>
          </p:nvSpPr>
          <p:spPr>
            <a:xfrm>
              <a:off x="2771800" y="908720"/>
              <a:ext cx="3240360" cy="1800200"/>
            </a:xfrm>
            <a:prstGeom prst="cloud">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5" name="Group 33"/>
          <p:cNvGrpSpPr/>
          <p:nvPr/>
        </p:nvGrpSpPr>
        <p:grpSpPr>
          <a:xfrm>
            <a:off x="2807296" y="5589240"/>
            <a:ext cx="3132031" cy="1152128"/>
            <a:chOff x="2771800" y="908720"/>
            <a:chExt cx="3541788" cy="1926975"/>
          </a:xfrm>
        </p:grpSpPr>
        <p:sp>
          <p:nvSpPr>
            <p:cNvPr id="26" name="Cloud 25"/>
            <p:cNvSpPr/>
            <p:nvPr/>
          </p:nvSpPr>
          <p:spPr>
            <a:xfrm>
              <a:off x="2987823" y="1004232"/>
              <a:ext cx="3175050" cy="1782959"/>
            </a:xfrm>
            <a:prstGeom prst="cloud">
              <a:avLst/>
            </a:prstGeom>
            <a:solidFill>
              <a:srgbClr val="ACC77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p:cNvSpPr txBox="1"/>
            <p:nvPr/>
          </p:nvSpPr>
          <p:spPr>
            <a:xfrm>
              <a:off x="2997872" y="1551046"/>
              <a:ext cx="3089645" cy="669198"/>
            </a:xfrm>
            <a:prstGeom prst="rect">
              <a:avLst/>
            </a:prstGeom>
            <a:noFill/>
          </p:spPr>
          <p:txBody>
            <a:bodyPr wrap="square" rtlCol="0">
              <a:spAutoFit/>
            </a:bodyPr>
            <a:lstStyle/>
            <a:p>
              <a:pPr algn="ctr"/>
              <a:r>
                <a:rPr lang="en-IN" sz="2000" b="1" dirty="0"/>
                <a:t>Technological</a:t>
              </a:r>
            </a:p>
          </p:txBody>
        </p:sp>
        <p:sp>
          <p:nvSpPr>
            <p:cNvPr id="28" name="Cloud 27"/>
            <p:cNvSpPr/>
            <p:nvPr/>
          </p:nvSpPr>
          <p:spPr>
            <a:xfrm>
              <a:off x="2771800" y="908720"/>
              <a:ext cx="3541788" cy="1926975"/>
            </a:xfrm>
            <a:prstGeom prst="cloud">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9" name="TextBox 28"/>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86765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4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5000"/>
                            </p:stCondLst>
                            <p:childTnLst>
                              <p:par>
                                <p:cTn id="13" presetID="22" presetClass="entr" presetSubtype="1" fill="hold" grpId="0" nodeType="afterEffect">
                                  <p:stCondLst>
                                    <p:cond delay="100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6500"/>
                            </p:stCondLst>
                            <p:childTnLst>
                              <p:par>
                                <p:cTn id="17" presetID="22" presetClass="entr" presetSubtype="4" fill="hold" grpId="0" nodeType="after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8500"/>
                            </p:stCondLst>
                            <p:childTnLst>
                              <p:par>
                                <p:cTn id="25" presetID="22" presetClass="entr" presetSubtype="2" fill="hold" grpId="0" nodeType="after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p:stCondLst>
                              <p:cond delay="10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10500"/>
                            </p:stCondLst>
                            <p:childTnLst>
                              <p:par>
                                <p:cTn id="33" presetID="22" presetClass="entr" presetSubtype="2" fill="hold" grpId="0" nodeType="afterEffect">
                                  <p:stCondLst>
                                    <p:cond delay="100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childTnLst>
                          </p:cTn>
                        </p:par>
                        <p:par>
                          <p:cTn id="36" fill="hold">
                            <p:stCondLst>
                              <p:cond delay="120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12500"/>
                            </p:stCondLst>
                            <p:childTnLst>
                              <p:par>
                                <p:cTn id="41" presetID="22" presetClass="entr" presetSubtype="1"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Effect transition="in" filter="wipe(up)">
                                      <p:cBhvr>
                                        <p:cTn id="43" dur="500"/>
                                        <p:tgtEl>
                                          <p:spTgt spid="11"/>
                                        </p:tgtEl>
                                      </p:cBhvr>
                                    </p:animEffect>
                                  </p:childTnLst>
                                </p:cTn>
                              </p:par>
                            </p:childTnLst>
                          </p:cTn>
                        </p:par>
                        <p:par>
                          <p:cTn id="44" fill="hold">
                            <p:stCondLst>
                              <p:cond delay="14000"/>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83"/>
          <p:cNvGrpSpPr>
            <a:grpSpLocks/>
          </p:cNvGrpSpPr>
          <p:nvPr/>
        </p:nvGrpSpPr>
        <p:grpSpPr bwMode="auto">
          <a:xfrm>
            <a:off x="96385" y="962055"/>
            <a:ext cx="6300670" cy="5812818"/>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16" name="Picture 15"/>
          <p:cNvPicPr>
            <a:picLocks noGrp="1" noSelect="1" noRot="1" noMove="1" noResize="1" noEditPoints="1" noAdjustHandles="1" noChangeArrowheads="1" noChangeShapeType="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336761" y="1234282"/>
            <a:ext cx="4632180" cy="4325675"/>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Introduction</a:t>
              </a:r>
              <a:endParaRPr lang="en-IN" sz="3200" dirty="0"/>
            </a:p>
          </p:txBody>
        </p:sp>
      </p:grpSp>
      <p:sp>
        <p:nvSpPr>
          <p:cNvPr id="12" name="Line 36"/>
          <p:cNvSpPr>
            <a:spLocks noChangeShapeType="1"/>
          </p:cNvSpPr>
          <p:nvPr/>
        </p:nvSpPr>
        <p:spPr bwMode="auto">
          <a:xfrm rot="16200000" flipV="1">
            <a:off x="5688308" y="133452"/>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5349865" y="1192577"/>
            <a:ext cx="3658909" cy="3600986"/>
          </a:xfrm>
          <a:prstGeom prst="rect">
            <a:avLst/>
          </a:prstGeom>
          <a:noFill/>
          <a:ln w="9525">
            <a:noFill/>
            <a:miter lim="800000"/>
            <a:headEnd/>
            <a:tailEnd/>
          </a:ln>
        </p:spPr>
        <p:txBody>
          <a:bodyPr wrap="square">
            <a:spAutoFit/>
          </a:bodyPr>
          <a:lstStyle/>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In winter, owing to the Christmas Season, the discount on winter wear was a nominal 20% as it was the on-season. </a:t>
            </a:r>
          </a:p>
          <a:p>
            <a:pPr marL="457200" indent="-457200" defTabSz="801688">
              <a:spcBef>
                <a:spcPct val="20000"/>
              </a:spcBef>
              <a:buFont typeface="Arial" pitchFamily="34" charset="0"/>
              <a:buChar char="•"/>
            </a:pPr>
            <a:endParaRPr lang="en-IN" sz="2000" noProof="1">
              <a:solidFill>
                <a:srgbClr val="080808"/>
              </a:solidFill>
              <a:latin typeface="Calibri" pitchFamily="34" charset="0"/>
              <a:cs typeface="Arial" pitchFamily="34" charset="0"/>
            </a:endParaRPr>
          </a:p>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This time the Managers at Zen had taken care to keep huge stocks ready for meeting the demand of customers in the on-season. </a:t>
            </a:r>
          </a:p>
        </p:txBody>
      </p:sp>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24050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Left)">
                                      <p:cBhvr>
                                        <p:cTn id="15" dur="500"/>
                                        <p:tgtEl>
                                          <p:spTgt spid="12"/>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The Business Cost Concepts</a:t>
              </a:r>
              <a:endParaRPr lang="en-IN" sz="3200" dirty="0"/>
            </a:p>
          </p:txBody>
        </p:sp>
      </p:grpSp>
      <p:sp>
        <p:nvSpPr>
          <p:cNvPr id="6" name="Rectangle 5"/>
          <p:cNvSpPr>
            <a:spLocks noGrp="1" noSelect="1" noRot="1" noMove="1" noResize="1" noEditPoints="1" noAdjustHandles="1" noChangeArrowheads="1" noChangeShapeType="1" noTextEdit="1"/>
          </p:cNvSpPr>
          <p:nvPr>
            <p:custDataLst>
              <p:tags r:id="rId2"/>
            </p:custDataLst>
          </p:nvPr>
        </p:nvSpPr>
        <p:spPr>
          <a:xfrm>
            <a:off x="4905241" y="1124744"/>
            <a:ext cx="288032" cy="5733256"/>
          </a:xfrm>
          <a:prstGeom prst="rect">
            <a:avLst/>
          </a:prstGeom>
          <a:blipFill>
            <a:blip r:embed="rId8" cstate="print"/>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descr="31jS-OD0rBL._SL500_AA300_.jpg"/>
          <p:cNvPicPr>
            <a:picLocks noGrp="1" noSelect="1" noRot="1" noMove="1" noResize="1" noEditPoints="1" noAdjustHandles="1" noChangeArrowheads="1" noChangeShapeType="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a:xfrm rot="21116290">
            <a:off x="3033033" y="1412776"/>
            <a:ext cx="3865612" cy="1512168"/>
          </a:xfrm>
          <a:prstGeom prst="rect">
            <a:avLst/>
          </a:prstGeom>
        </p:spPr>
      </p:pic>
      <p:sp>
        <p:nvSpPr>
          <p:cNvPr id="9" name="TextBox 8"/>
          <p:cNvSpPr txBox="1"/>
          <p:nvPr/>
        </p:nvSpPr>
        <p:spPr>
          <a:xfrm rot="21179810">
            <a:off x="4041145" y="1752492"/>
            <a:ext cx="2123728" cy="830997"/>
          </a:xfrm>
          <a:prstGeom prst="rect">
            <a:avLst/>
          </a:prstGeom>
          <a:noFill/>
        </p:spPr>
        <p:txBody>
          <a:bodyPr wrap="square" rtlCol="0">
            <a:spAutoFit/>
          </a:bodyPr>
          <a:lstStyle/>
          <a:p>
            <a:pPr algn="ctr"/>
            <a:r>
              <a:rPr lang="en-IN" sz="2400" dirty="0"/>
              <a:t>Cost-based approach</a:t>
            </a:r>
          </a:p>
        </p:txBody>
      </p:sp>
      <p:pic>
        <p:nvPicPr>
          <p:cNvPr id="11" name="Picture 10" descr="31jS-OD0rBL._SL500_AA300_.jpg"/>
          <p:cNvPicPr>
            <a:picLocks noGrp="1" noSelect="1" noRot="1" noMove="1" noResize="1" noEditPoints="1" noAdjustHandles="1" noChangeArrowheads="1" noChangeShapeType="1"/>
          </p:cNvPicPr>
          <p:nvPr>
            <p:custDataLst>
              <p:tags r:id="rId4"/>
            </p:custDataLst>
          </p:nvPr>
        </p:nvPicPr>
        <p:blipFill>
          <a:blip r:embed="rId9" cstate="print">
            <a:clrChange>
              <a:clrFrom>
                <a:srgbClr val="FFFFFF"/>
              </a:clrFrom>
              <a:clrTo>
                <a:srgbClr val="FFFFFF">
                  <a:alpha val="0"/>
                </a:srgbClr>
              </a:clrTo>
            </a:clrChange>
          </a:blip>
          <a:srcRect/>
          <a:stretch>
            <a:fillRect/>
          </a:stretch>
        </p:blipFill>
        <p:spPr>
          <a:xfrm rot="483710" flipH="1">
            <a:off x="3191974" y="3116524"/>
            <a:ext cx="3865612" cy="1512168"/>
          </a:xfrm>
          <a:prstGeom prst="rect">
            <a:avLst/>
          </a:prstGeom>
        </p:spPr>
      </p:pic>
      <p:sp>
        <p:nvSpPr>
          <p:cNvPr id="12" name="TextBox 11"/>
          <p:cNvSpPr txBox="1"/>
          <p:nvPr/>
        </p:nvSpPr>
        <p:spPr>
          <a:xfrm rot="553034">
            <a:off x="4154608" y="3551927"/>
            <a:ext cx="2360533" cy="830997"/>
          </a:xfrm>
          <a:prstGeom prst="rect">
            <a:avLst/>
          </a:prstGeom>
          <a:noFill/>
        </p:spPr>
        <p:txBody>
          <a:bodyPr wrap="square" rtlCol="0">
            <a:spAutoFit/>
          </a:bodyPr>
          <a:lstStyle/>
          <a:p>
            <a:pPr algn="ctr"/>
            <a:r>
              <a:rPr lang="en-IN" sz="2400" dirty="0"/>
              <a:t>Competition-based approach</a:t>
            </a:r>
          </a:p>
        </p:txBody>
      </p:sp>
      <p:sp>
        <p:nvSpPr>
          <p:cNvPr id="13" name="TextBox 12"/>
          <p:cNvSpPr txBox="1"/>
          <p:nvPr/>
        </p:nvSpPr>
        <p:spPr>
          <a:xfrm>
            <a:off x="179512" y="1192396"/>
            <a:ext cx="4320480" cy="707886"/>
          </a:xfrm>
          <a:prstGeom prst="rect">
            <a:avLst/>
          </a:prstGeom>
          <a:noFill/>
        </p:spPr>
        <p:txBody>
          <a:bodyPr wrap="square" rtlCol="0">
            <a:spAutoFit/>
          </a:bodyPr>
          <a:lstStyle/>
          <a:p>
            <a:r>
              <a:rPr lang="en-IN" sz="2000" dirty="0"/>
              <a:t>There are two methods of price-fixation in the business cost concept:</a:t>
            </a:r>
          </a:p>
        </p:txBody>
      </p:sp>
      <p:sp>
        <p:nvSpPr>
          <p:cNvPr id="14" name="TextBox 13"/>
          <p:cNvSpPr txBox="1"/>
          <p:nvPr/>
        </p:nvSpPr>
        <p:spPr>
          <a:xfrm>
            <a:off x="144440" y="6413266"/>
            <a:ext cx="8388000" cy="400110"/>
          </a:xfrm>
          <a:prstGeom prst="rect">
            <a:avLst/>
          </a:prstGeom>
          <a:noFill/>
        </p:spPr>
        <p:txBody>
          <a:bodyPr wrap="square" rtlCol="0">
            <a:spAutoFit/>
          </a:bodyPr>
          <a:lstStyle/>
          <a:p>
            <a:r>
              <a:rPr lang="en-IN" sz="2000" dirty="0"/>
              <a:t>Let’s look at each in detail.</a:t>
            </a:r>
          </a:p>
        </p:txBody>
      </p:sp>
      <p:sp>
        <p:nvSpPr>
          <p:cNvPr id="15" name="TextBox 14"/>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51885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2" presetClass="entr" presetSubtype="4" fill="hold" grpId="0" nodeType="afterEffect">
                                  <p:stCondLst>
                                    <p:cond delay="1500"/>
                                  </p:stCondLst>
                                  <p:childTnLst>
                                    <p:set>
                                      <p:cBhvr>
                                        <p:cTn id="10" dur="1" fill="hold">
                                          <p:stCondLst>
                                            <p:cond delay="0"/>
                                          </p:stCondLst>
                                        </p:cTn>
                                        <p:tgtEl>
                                          <p:spTgt spid="6"/>
                                        </p:tgtEl>
                                        <p:attrNameLst>
                                          <p:attrName>style.visibility</p:attrName>
                                        </p:attrNameLst>
                                      </p:cBhvr>
                                      <p:to>
                                        <p:strVal val="visible"/>
                                      </p:to>
                                    </p:set>
                                    <p:animEffect transition="in" filter="slide(fromBottom)">
                                      <p:cBhvr>
                                        <p:cTn id="11" dur="500"/>
                                        <p:tgtEl>
                                          <p:spTgt spid="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3000"/>
                            </p:stCondLst>
                            <p:childTnLst>
                              <p:par>
                                <p:cTn id="20" presetID="10" presetClass="entr" presetSubtype="0" fill="hold" nodeType="after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4500"/>
                            </p:stCondLst>
                            <p:childTnLst>
                              <p:par>
                                <p:cTn id="27" presetID="10" presetClass="entr" presetSubtype="0" fill="hold" grpId="0" nodeType="after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2" grpId="0"/>
      <p:bldP spid="13"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Cost-based Approach</a:t>
              </a:r>
            </a:p>
          </p:txBody>
        </p:sp>
      </p:grpSp>
      <p:pic>
        <p:nvPicPr>
          <p:cNvPr id="6" name="Picture 5" descr="4642102389_5079f3ccb6_z.jpg"/>
          <p:cNvPicPr>
            <a:picLocks noGrp="1" noSelect="1" noRot="1" noMove="1" noResize="1" noEditPoints="1" noAdjustHandles="1" noChangeArrowheads="1" noChangeShapeType="1"/>
          </p:cNvPicPr>
          <p:nvPr>
            <p:custDataLst>
              <p:tags r:id="rId2"/>
            </p:custDataLst>
          </p:nvPr>
        </p:nvPicPr>
        <p:blipFill>
          <a:blip r:embed="rId7" cstate="print"/>
          <a:stretch>
            <a:fillRect/>
          </a:stretch>
        </p:blipFill>
        <p:spPr>
          <a:xfrm>
            <a:off x="-1" y="908720"/>
            <a:ext cx="7138555" cy="5949280"/>
          </a:xfrm>
          <a:prstGeom prst="rect">
            <a:avLst/>
          </a:prstGeom>
        </p:spPr>
      </p:pic>
      <p:sp>
        <p:nvSpPr>
          <p:cNvPr id="7" name="Rounded Rectangle 6"/>
          <p:cNvSpPr/>
          <p:nvPr/>
        </p:nvSpPr>
        <p:spPr>
          <a:xfrm>
            <a:off x="683568" y="2420888"/>
            <a:ext cx="4320480" cy="4104456"/>
          </a:xfrm>
          <a:prstGeom prst="roundRect">
            <a:avLst>
              <a:gd name="adj" fmla="val 4269"/>
            </a:avLst>
          </a:prstGeom>
          <a:solidFill>
            <a:srgbClr val="FFFFFF">
              <a:alpha val="5019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rPr>
              <a:t>Cost-based approach is the simplest method of pricing. </a:t>
            </a:r>
          </a:p>
          <a:p>
            <a:pPr marL="457200" indent="-457200">
              <a:buFont typeface="Arial" pitchFamily="34" charset="0"/>
              <a:buChar char="•"/>
            </a:pPr>
            <a:r>
              <a:rPr lang="en-IN" sz="2000" dirty="0">
                <a:solidFill>
                  <a:schemeClr val="tx1"/>
                </a:solidFill>
              </a:rPr>
              <a:t>In this method, the companies add a certain percentage of profit, to the total cost of the product. </a:t>
            </a:r>
          </a:p>
          <a:p>
            <a:pPr marL="457200" indent="-457200">
              <a:buFont typeface="Arial" pitchFamily="34" charset="0"/>
              <a:buChar char="•"/>
            </a:pPr>
            <a:r>
              <a:rPr lang="en-IN" sz="2000" dirty="0">
                <a:solidFill>
                  <a:schemeClr val="tx1"/>
                </a:solidFill>
              </a:rPr>
              <a:t>The total cost of the product is calculated after taking all types of costs into consideration. </a:t>
            </a:r>
          </a:p>
          <a:p>
            <a:pPr marL="457200" indent="-457200">
              <a:buFont typeface="Arial" pitchFamily="34" charset="0"/>
              <a:buChar char="•"/>
            </a:pPr>
            <a:r>
              <a:rPr lang="en-IN" sz="2000" dirty="0">
                <a:solidFill>
                  <a:schemeClr val="tx1"/>
                </a:solidFill>
              </a:rPr>
              <a:t>While following this approach, no other factors e.g. prices of substitute goods, nature of demand, etc. are considered.</a:t>
            </a:r>
          </a:p>
        </p:txBody>
      </p:sp>
      <p:sp>
        <p:nvSpPr>
          <p:cNvPr id="8" name="Rectangle 7"/>
          <p:cNvSpPr>
            <a:spLocks noGrp="1" noSelect="1" noRot="1" noMove="1" noResize="1" noEditPoints="1" noAdjustHandles="1" noChangeArrowheads="1" noChangeShapeType="1" noTextEdit="1"/>
          </p:cNvSpPr>
          <p:nvPr>
            <p:custDataLst>
              <p:tags r:id="rId3"/>
            </p:custDataLst>
          </p:nvPr>
        </p:nvSpPr>
        <p:spPr>
          <a:xfrm>
            <a:off x="7043092" y="1124744"/>
            <a:ext cx="288032" cy="5733256"/>
          </a:xfrm>
          <a:prstGeom prst="rect">
            <a:avLst/>
          </a:prstGeom>
          <a:blipFill>
            <a:blip r:embed="rId8" cstate="print"/>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descr="31jS-OD0rBL._SL500_AA300_.jpg"/>
          <p:cNvPicPr>
            <a:picLocks noChangeAspect="1"/>
          </p:cNvPicPr>
          <p:nvPr/>
        </p:nvPicPr>
        <p:blipFill>
          <a:blip r:embed="rId9" cstate="print">
            <a:clrChange>
              <a:clrFrom>
                <a:srgbClr val="FFFFFF"/>
              </a:clrFrom>
              <a:clrTo>
                <a:srgbClr val="FFFFFF">
                  <a:alpha val="0"/>
                </a:srgbClr>
              </a:clrTo>
            </a:clrChange>
          </a:blip>
          <a:srcRect/>
          <a:stretch>
            <a:fillRect/>
          </a:stretch>
        </p:blipFill>
        <p:spPr>
          <a:xfrm rot="21116290">
            <a:off x="5170884" y="1412776"/>
            <a:ext cx="3865612" cy="1512168"/>
          </a:xfrm>
          <a:prstGeom prst="rect">
            <a:avLst/>
          </a:prstGeom>
        </p:spPr>
      </p:pic>
      <p:sp>
        <p:nvSpPr>
          <p:cNvPr id="11" name="TextBox 10"/>
          <p:cNvSpPr txBox="1"/>
          <p:nvPr/>
        </p:nvSpPr>
        <p:spPr>
          <a:xfrm rot="21179810">
            <a:off x="6178996" y="1752492"/>
            <a:ext cx="2123728" cy="830997"/>
          </a:xfrm>
          <a:prstGeom prst="rect">
            <a:avLst/>
          </a:prstGeom>
          <a:noFill/>
        </p:spPr>
        <p:txBody>
          <a:bodyPr wrap="square" rtlCol="0">
            <a:spAutoFit/>
          </a:bodyPr>
          <a:lstStyle/>
          <a:p>
            <a:pPr algn="ctr"/>
            <a:r>
              <a:rPr lang="en-IN" sz="2400" dirty="0"/>
              <a:t>Cost-based approach</a:t>
            </a:r>
          </a:p>
        </p:txBody>
      </p:sp>
      <p:sp>
        <p:nvSpPr>
          <p:cNvPr id="12" name="TextBox 11"/>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56003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2" presetClass="entr" presetSubtype="2"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Right)">
                                      <p:cBhvr>
                                        <p:cTn id="17" dur="500"/>
                                        <p:tgtEl>
                                          <p:spTgt spid="6"/>
                                        </p:tgtEl>
                                      </p:cBhvr>
                                    </p:animEffect>
                                  </p:childTnLst>
                                </p:cTn>
                              </p:par>
                            </p:childTnLst>
                          </p:cTn>
                        </p:par>
                        <p:par>
                          <p:cTn id="18" fill="hold">
                            <p:stCondLst>
                              <p:cond delay="1000"/>
                            </p:stCondLst>
                            <p:childTnLst>
                              <p:par>
                                <p:cTn id="19" presetID="1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lide(fromLef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Competition-based Approach</a:t>
              </a:r>
              <a:endParaRPr lang="en-IN" sz="3200" dirty="0"/>
            </a:p>
          </p:txBody>
        </p:sp>
      </p:grpSp>
      <p:pic>
        <p:nvPicPr>
          <p:cNvPr id="6" name="Picture 5" descr="competition.gif"/>
          <p:cNvPicPr>
            <a:picLocks noGrp="1" noSelect="1" noRot="1" noMove="1" noResize="1" noEditPoints="1" noAdjustHandles="1" noChangeArrowheads="1" noChangeShapeType="1"/>
          </p:cNvPicPr>
          <p:nvPr>
            <p:custDataLst>
              <p:tags r:id="rId2"/>
            </p:custDataLst>
          </p:nvPr>
        </p:nvPicPr>
        <p:blipFill>
          <a:blip r:embed="rId8" cstate="print"/>
          <a:stretch>
            <a:fillRect/>
          </a:stretch>
        </p:blipFill>
        <p:spPr>
          <a:xfrm>
            <a:off x="2051720" y="908720"/>
            <a:ext cx="7092280" cy="5949280"/>
          </a:xfrm>
          <a:prstGeom prst="rect">
            <a:avLst/>
          </a:prstGeom>
        </p:spPr>
      </p:pic>
      <p:sp>
        <p:nvSpPr>
          <p:cNvPr id="7" name="Rectangle 6"/>
          <p:cNvSpPr>
            <a:spLocks noGrp="1" noSelect="1" noRot="1" noMove="1" noResize="1" noEditPoints="1" noAdjustHandles="1" noChangeArrowheads="1" noChangeShapeType="1" noTextEdit="1"/>
          </p:cNvSpPr>
          <p:nvPr>
            <p:custDataLst>
              <p:tags r:id="rId3"/>
            </p:custDataLst>
          </p:nvPr>
        </p:nvSpPr>
        <p:spPr>
          <a:xfrm>
            <a:off x="1713267" y="1124744"/>
            <a:ext cx="288032" cy="5733256"/>
          </a:xfrm>
          <a:prstGeom prst="rect">
            <a:avLst/>
          </a:prstGeom>
          <a:blipFill>
            <a:blip r:embed="rId9" cstate="print"/>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descr="31jS-OD0rBL._SL500_AA300_.jpg"/>
          <p:cNvPicPr>
            <a:picLocks noGrp="1" noSelect="1" noRot="1" noMove="1" noResize="1" noEditPoints="1" noAdjustHandles="1" noChangeArrowheads="1" noChangeShapeType="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a:xfrm rot="483710" flipH="1">
            <a:off x="0" y="3116524"/>
            <a:ext cx="3779912" cy="1512168"/>
          </a:xfrm>
          <a:prstGeom prst="rect">
            <a:avLst/>
          </a:prstGeom>
        </p:spPr>
      </p:pic>
      <p:sp>
        <p:nvSpPr>
          <p:cNvPr id="10" name="TextBox 9"/>
          <p:cNvSpPr txBox="1"/>
          <p:nvPr/>
        </p:nvSpPr>
        <p:spPr>
          <a:xfrm rot="553034">
            <a:off x="941293" y="3551927"/>
            <a:ext cx="2308200" cy="830997"/>
          </a:xfrm>
          <a:prstGeom prst="rect">
            <a:avLst/>
          </a:prstGeom>
          <a:noFill/>
        </p:spPr>
        <p:txBody>
          <a:bodyPr wrap="square" rtlCol="0">
            <a:spAutoFit/>
          </a:bodyPr>
          <a:lstStyle/>
          <a:p>
            <a:pPr algn="ctr"/>
            <a:r>
              <a:rPr lang="en-IN" sz="2400" dirty="0"/>
              <a:t>Competition-based approach</a:t>
            </a:r>
          </a:p>
        </p:txBody>
      </p:sp>
      <p:sp>
        <p:nvSpPr>
          <p:cNvPr id="11" name="Rounded Rectangle 10"/>
          <p:cNvSpPr/>
          <p:nvPr/>
        </p:nvSpPr>
        <p:spPr>
          <a:xfrm>
            <a:off x="3707904" y="1042345"/>
            <a:ext cx="5328000" cy="5652000"/>
          </a:xfrm>
          <a:prstGeom prst="roundRect">
            <a:avLst>
              <a:gd name="adj" fmla="val 2898"/>
            </a:avLst>
          </a:prstGeom>
          <a:solidFill>
            <a:srgbClr val="FFFFFF">
              <a:alpha val="5019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itchFamily="34" charset="0"/>
              <a:buChar char="•"/>
            </a:pPr>
            <a:r>
              <a:rPr lang="en-IN" sz="2000" dirty="0">
                <a:solidFill>
                  <a:schemeClr val="tx1"/>
                </a:solidFill>
              </a:rPr>
              <a:t>In a competitive market, cost-based approach is not always practicable. Companies may follow any one of the following three approaches.</a:t>
            </a:r>
          </a:p>
          <a:p>
            <a:pPr marL="914400" lvl="1" indent="-457200">
              <a:buFont typeface="Courier New" pitchFamily="49" charset="0"/>
              <a:buChar char="o"/>
            </a:pPr>
            <a:r>
              <a:rPr lang="en-IN" sz="2000" dirty="0">
                <a:solidFill>
                  <a:schemeClr val="tx1"/>
                </a:solidFill>
              </a:rPr>
              <a:t>Price-in-line</a:t>
            </a:r>
          </a:p>
          <a:p>
            <a:pPr marL="914400" lvl="1" indent="-457200">
              <a:buFont typeface="Courier New" pitchFamily="49" charset="0"/>
              <a:buChar char="o"/>
            </a:pPr>
            <a:r>
              <a:rPr lang="en-IN" sz="2000" dirty="0">
                <a:solidFill>
                  <a:schemeClr val="tx1"/>
                </a:solidFill>
              </a:rPr>
              <a:t>Market-plus</a:t>
            </a:r>
          </a:p>
          <a:p>
            <a:pPr marL="914400" lvl="1" indent="-457200">
              <a:buFont typeface="Courier New" pitchFamily="49" charset="0"/>
              <a:buChar char="o"/>
            </a:pPr>
            <a:r>
              <a:rPr lang="en-IN" sz="2000" dirty="0">
                <a:solidFill>
                  <a:schemeClr val="tx1"/>
                </a:solidFill>
              </a:rPr>
              <a:t>Market-minus</a:t>
            </a:r>
          </a:p>
          <a:p>
            <a:pPr marL="457200" indent="-457200">
              <a:buFont typeface="Arial" pitchFamily="34" charset="0"/>
              <a:buChar char="•"/>
            </a:pPr>
            <a:r>
              <a:rPr lang="en-IN" sz="2000" dirty="0">
                <a:solidFill>
                  <a:schemeClr val="tx1"/>
                </a:solidFill>
              </a:rPr>
              <a:t>Price-in-line means prices fixed nearly equal to the prices of close alternatives. </a:t>
            </a:r>
          </a:p>
          <a:p>
            <a:pPr marL="457200" indent="-457200">
              <a:buFont typeface="Arial" pitchFamily="34" charset="0"/>
              <a:buChar char="•"/>
            </a:pPr>
            <a:r>
              <a:rPr lang="en-IN" sz="2000" dirty="0">
                <a:solidFill>
                  <a:schemeClr val="tx1"/>
                </a:solidFill>
              </a:rPr>
              <a:t>When companies charge or fix up a price which is more than the price of existing substitutes, it is called market plus pricing. </a:t>
            </a:r>
          </a:p>
          <a:p>
            <a:pPr marL="457200" indent="-457200">
              <a:buFont typeface="Arial" pitchFamily="34" charset="0"/>
              <a:buChar char="•"/>
            </a:pPr>
            <a:r>
              <a:rPr lang="en-IN" sz="2000" dirty="0">
                <a:solidFill>
                  <a:schemeClr val="tx1"/>
                </a:solidFill>
              </a:rPr>
              <a:t>Sometimes business enterprises may supply products at a price lower than the market price. This method may be adopted to grab a larger market share or to make a newly introduced product more popular. This approach is called market-minus approach.</a:t>
            </a:r>
          </a:p>
        </p:txBody>
      </p:sp>
      <p:sp>
        <p:nvSpPr>
          <p:cNvPr id="12" name="TextBox 11"/>
          <p:cNvSpPr txBox="1">
            <a:spLocks noGrp="1" noSelect="1" noRot="1" noMove="1" noResize="1" noEditPoints="1" noAdjustHandles="1" noChangeArrowheads="1" noChangeShapeType="1" noTextEdit="1"/>
          </p:cNvSpPr>
          <p:nvPr>
            <p:custDataLst>
              <p:tags r:id="rId5"/>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1691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2" presetClass="entr" presetSubtype="2"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lide(fromRight)">
                                      <p:cBhvr>
                                        <p:cTn id="18" dur="500"/>
                                        <p:tgtEl>
                                          <p:spTgt spid="6"/>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lide(from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3328509"/>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240875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Cost Analysis</a:t>
              </a:r>
              <a:endParaRPr lang="en-IN" sz="3200" dirty="0"/>
            </a:p>
          </p:txBody>
        </p:sp>
      </p:grpSp>
      <p:sp>
        <p:nvSpPr>
          <p:cNvPr id="6" name="TextBox 5"/>
          <p:cNvSpPr txBox="1"/>
          <p:nvPr/>
        </p:nvSpPr>
        <p:spPr>
          <a:xfrm>
            <a:off x="755576" y="1061669"/>
            <a:ext cx="8208912" cy="646331"/>
          </a:xfrm>
          <a:prstGeom prst="rect">
            <a:avLst/>
          </a:prstGeom>
          <a:noFill/>
        </p:spPr>
        <p:txBody>
          <a:bodyPr wrap="square" rtlCol="0">
            <a:spAutoFit/>
          </a:bodyPr>
          <a:lstStyle/>
          <a:p>
            <a:r>
              <a:rPr lang="en-IN" dirty="0"/>
              <a:t>The following factors should be taken into consideration during cost analysis by Managerial Economists for setting the price of a product:</a:t>
            </a:r>
          </a:p>
        </p:txBody>
      </p:sp>
      <p:grpSp>
        <p:nvGrpSpPr>
          <p:cNvPr id="7" name="Group 65"/>
          <p:cNvGrpSpPr>
            <a:grpSpLocks/>
          </p:cNvGrpSpPr>
          <p:nvPr/>
        </p:nvGrpSpPr>
        <p:grpSpPr bwMode="auto">
          <a:xfrm>
            <a:off x="471488" y="1939900"/>
            <a:ext cx="7740650" cy="3865364"/>
            <a:chOff x="471488" y="1165225"/>
            <a:chExt cx="7740650" cy="3713163"/>
          </a:xfrm>
        </p:grpSpPr>
        <p:grpSp>
          <p:nvGrpSpPr>
            <p:cNvPr id="8" name="Group 117"/>
            <p:cNvGrpSpPr>
              <a:grpSpLocks/>
            </p:cNvGrpSpPr>
            <p:nvPr/>
          </p:nvGrpSpPr>
          <p:grpSpPr bwMode="auto">
            <a:xfrm>
              <a:off x="471488" y="1165225"/>
              <a:ext cx="7740650" cy="3694113"/>
              <a:chOff x="471210" y="1164522"/>
              <a:chExt cx="7740358" cy="3694514"/>
            </a:xfrm>
          </p:grpSpPr>
          <p:sp>
            <p:nvSpPr>
              <p:cNvPr id="10"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ounded Rectangle 10"/>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2" name="Gruppe 61"/>
              <p:cNvGrpSpPr>
                <a:grpSpLocks/>
              </p:cNvGrpSpPr>
              <p:nvPr/>
            </p:nvGrpSpPr>
            <p:grpSpPr bwMode="auto">
              <a:xfrm flipH="1">
                <a:off x="7082031" y="2554557"/>
                <a:ext cx="764755" cy="791220"/>
                <a:chOff x="1760019" y="3875595"/>
                <a:chExt cx="1018741" cy="1016530"/>
              </a:xfrm>
            </p:grpSpPr>
            <p:grpSp>
              <p:nvGrpSpPr>
                <p:cNvPr id="15" name="Gruppe 59"/>
                <p:cNvGrpSpPr>
                  <a:grpSpLocks/>
                </p:cNvGrpSpPr>
                <p:nvPr/>
              </p:nvGrpSpPr>
              <p:grpSpPr bwMode="auto">
                <a:xfrm>
                  <a:off x="1762304" y="3875595"/>
                  <a:ext cx="1016456" cy="1016530"/>
                  <a:chOff x="3906064" y="1406380"/>
                  <a:chExt cx="496973" cy="497009"/>
                </a:xfrm>
              </p:grpSpPr>
              <p:sp>
                <p:nvSpPr>
                  <p:cNvPr id="17" name="Ellipse 30"/>
                  <p:cNvSpPr/>
                  <p:nvPr/>
                </p:nvSpPr>
                <p:spPr bwMode="auto">
                  <a:xfrm rot="17065673">
                    <a:off x="3906046" y="1406398"/>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18" name="Ellipse 31"/>
                  <p:cNvSpPr>
                    <a:spLocks noChangeArrowheads="1"/>
                  </p:cNvSpPr>
                  <p:nvPr/>
                </p:nvSpPr>
                <p:spPr bwMode="auto">
                  <a:xfrm>
                    <a:off x="3955823" y="1424813"/>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16"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3"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4" name="Rounded Rectangle 13"/>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9"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19" name="Group 90"/>
          <p:cNvGrpSpPr>
            <a:grpSpLocks/>
          </p:cNvGrpSpPr>
          <p:nvPr/>
        </p:nvGrpSpPr>
        <p:grpSpPr bwMode="auto">
          <a:xfrm>
            <a:off x="4139952" y="5805264"/>
            <a:ext cx="4783138" cy="968375"/>
            <a:chOff x="4940193" y="4878304"/>
            <a:chExt cx="4783391" cy="968295"/>
          </a:xfrm>
        </p:grpSpPr>
        <p:sp>
          <p:nvSpPr>
            <p:cNvPr id="20" name="Oval 19"/>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21" name="Rectangle 20"/>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22" name="Rounded Rectangle 21"/>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23" name="Group 87"/>
            <p:cNvGrpSpPr>
              <a:grpSpLocks/>
            </p:cNvGrpSpPr>
            <p:nvPr/>
          </p:nvGrpSpPr>
          <p:grpSpPr bwMode="auto">
            <a:xfrm>
              <a:off x="4940193" y="4878304"/>
              <a:ext cx="4783391" cy="825387"/>
              <a:chOff x="4940193" y="4878304"/>
              <a:chExt cx="4783391" cy="825387"/>
            </a:xfrm>
          </p:grpSpPr>
          <p:sp>
            <p:nvSpPr>
              <p:cNvPr id="24" name="Oval 23"/>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25"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26" name="Rounded Rectangle 25"/>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27" name="TextBox 26"/>
          <p:cNvSpPr txBox="1"/>
          <p:nvPr/>
        </p:nvSpPr>
        <p:spPr>
          <a:xfrm>
            <a:off x="467544" y="6372036"/>
            <a:ext cx="8136904" cy="369332"/>
          </a:xfrm>
          <a:prstGeom prst="rect">
            <a:avLst/>
          </a:prstGeom>
          <a:noFill/>
        </p:spPr>
        <p:txBody>
          <a:bodyPr wrap="square" rtlCol="0">
            <a:spAutoFit/>
          </a:bodyPr>
          <a:lstStyle/>
          <a:p>
            <a:r>
              <a:rPr lang="en-IN" dirty="0"/>
              <a:t>Let’s look at each in detail.</a:t>
            </a:r>
          </a:p>
        </p:txBody>
      </p:sp>
      <p:grpSp>
        <p:nvGrpSpPr>
          <p:cNvPr id="28" name="Group 68"/>
          <p:cNvGrpSpPr>
            <a:grpSpLocks/>
          </p:cNvGrpSpPr>
          <p:nvPr/>
        </p:nvGrpSpPr>
        <p:grpSpPr bwMode="auto">
          <a:xfrm>
            <a:off x="1223962" y="2997803"/>
            <a:ext cx="5497487" cy="495926"/>
            <a:chOff x="1224751" y="2276269"/>
            <a:chExt cx="4852003" cy="379817"/>
          </a:xfrm>
        </p:grpSpPr>
        <p:sp>
          <p:nvSpPr>
            <p:cNvPr id="29" name="Rounded Rectangle 28"/>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0" name="Rounded Rectangle 29"/>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1" name="TextBox 67"/>
            <p:cNvSpPr txBox="1">
              <a:spLocks noChangeArrowheads="1"/>
            </p:cNvSpPr>
            <p:nvPr/>
          </p:nvSpPr>
          <p:spPr bwMode="auto">
            <a:xfrm>
              <a:off x="1292999" y="2333704"/>
              <a:ext cx="1867293" cy="306434"/>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Cost of Production</a:t>
              </a:r>
              <a:endParaRPr lang="en-US" sz="2000" dirty="0">
                <a:latin typeface="+mn-lt"/>
                <a:ea typeface="ＭＳ Ｐゴシック" pitchFamily="34" charset="-128"/>
              </a:endParaRPr>
            </a:p>
          </p:txBody>
        </p:sp>
      </p:grpSp>
      <p:grpSp>
        <p:nvGrpSpPr>
          <p:cNvPr id="32" name="Group 67"/>
          <p:cNvGrpSpPr>
            <a:grpSpLocks/>
          </p:cNvGrpSpPr>
          <p:nvPr/>
        </p:nvGrpSpPr>
        <p:grpSpPr bwMode="auto">
          <a:xfrm>
            <a:off x="1227559" y="3504285"/>
            <a:ext cx="5495689" cy="495926"/>
            <a:chOff x="1227152" y="2708176"/>
            <a:chExt cx="4852003" cy="379817"/>
          </a:xfrm>
        </p:grpSpPr>
        <p:sp>
          <p:nvSpPr>
            <p:cNvPr id="33" name="Rounded Rectangle 32"/>
            <p:cNvSpPr/>
            <p:nvPr/>
          </p:nvSpPr>
          <p:spPr>
            <a:xfrm flipV="1">
              <a:off x="1227152" y="2708176"/>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4" name="Rounded Rectangle 33"/>
            <p:cNvSpPr/>
            <p:nvPr/>
          </p:nvSpPr>
          <p:spPr>
            <a:xfrm>
              <a:off x="1281772" y="2762797"/>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5" name="TextBox 68"/>
            <p:cNvSpPr txBox="1">
              <a:spLocks noChangeArrowheads="1"/>
            </p:cNvSpPr>
            <p:nvPr/>
          </p:nvSpPr>
          <p:spPr bwMode="auto">
            <a:xfrm>
              <a:off x="1298598" y="2754453"/>
              <a:ext cx="1309616"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Competition</a:t>
              </a:r>
              <a:endParaRPr lang="en-US" sz="2000" dirty="0">
                <a:latin typeface="+mn-lt"/>
                <a:ea typeface="ＭＳ Ｐゴシック" pitchFamily="34" charset="-128"/>
              </a:endParaRPr>
            </a:p>
          </p:txBody>
        </p:sp>
      </p:grpSp>
      <p:grpSp>
        <p:nvGrpSpPr>
          <p:cNvPr id="36" name="Group 66"/>
          <p:cNvGrpSpPr>
            <a:grpSpLocks/>
          </p:cNvGrpSpPr>
          <p:nvPr/>
        </p:nvGrpSpPr>
        <p:grpSpPr bwMode="auto">
          <a:xfrm>
            <a:off x="1231155" y="4010768"/>
            <a:ext cx="5495689" cy="495926"/>
            <a:chOff x="1229553" y="3140083"/>
            <a:chExt cx="4852003" cy="379817"/>
          </a:xfrm>
        </p:grpSpPr>
        <p:sp>
          <p:nvSpPr>
            <p:cNvPr id="37" name="Rounded Rectangle 36"/>
            <p:cNvSpPr/>
            <p:nvPr/>
          </p:nvSpPr>
          <p:spPr>
            <a:xfrm flipV="1">
              <a:off x="1229553" y="3140083"/>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8" name="Rounded Rectangle 37"/>
            <p:cNvSpPr/>
            <p:nvPr/>
          </p:nvSpPr>
          <p:spPr>
            <a:xfrm>
              <a:off x="1284173" y="3194704"/>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9" name="TextBox 69"/>
            <p:cNvSpPr txBox="1">
              <a:spLocks noChangeArrowheads="1"/>
            </p:cNvSpPr>
            <p:nvPr/>
          </p:nvSpPr>
          <p:spPr bwMode="auto">
            <a:xfrm>
              <a:off x="1305762" y="3201407"/>
              <a:ext cx="1445367"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Society &amp; Law</a:t>
              </a:r>
              <a:endParaRPr lang="en-US" sz="2000" dirty="0">
                <a:ea typeface="ＭＳ Ｐゴシック" pitchFamily="34" charset="-128"/>
              </a:endParaRPr>
            </a:p>
          </p:txBody>
        </p:sp>
      </p:grpSp>
      <p:grpSp>
        <p:nvGrpSpPr>
          <p:cNvPr id="40" name="Group 69"/>
          <p:cNvGrpSpPr>
            <a:grpSpLocks/>
          </p:cNvGrpSpPr>
          <p:nvPr/>
        </p:nvGrpSpPr>
        <p:grpSpPr bwMode="auto">
          <a:xfrm>
            <a:off x="1223962" y="2487587"/>
            <a:ext cx="5497487" cy="495925"/>
            <a:chOff x="1224751" y="2276269"/>
            <a:chExt cx="4852003" cy="379817"/>
          </a:xfrm>
        </p:grpSpPr>
        <p:sp>
          <p:nvSpPr>
            <p:cNvPr id="41" name="Rounded Rectangle 4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2" name="Rounded Rectangle 4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3" name="TextBox 67"/>
            <p:cNvSpPr txBox="1">
              <a:spLocks noChangeArrowheads="1"/>
            </p:cNvSpPr>
            <p:nvPr/>
          </p:nvSpPr>
          <p:spPr bwMode="auto">
            <a:xfrm>
              <a:off x="1319786" y="2326834"/>
              <a:ext cx="1595654" cy="306435"/>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Target Segment</a:t>
              </a:r>
              <a:endParaRPr lang="en-US" sz="2000" dirty="0">
                <a:latin typeface="+mn-lt"/>
                <a:ea typeface="ＭＳ Ｐゴシック" pitchFamily="34" charset="-128"/>
              </a:endParaRPr>
            </a:p>
          </p:txBody>
        </p:sp>
      </p:grpSp>
      <p:grpSp>
        <p:nvGrpSpPr>
          <p:cNvPr id="44" name="Group 66"/>
          <p:cNvGrpSpPr>
            <a:grpSpLocks/>
          </p:cNvGrpSpPr>
          <p:nvPr/>
        </p:nvGrpSpPr>
        <p:grpSpPr bwMode="auto">
          <a:xfrm>
            <a:off x="1236551" y="4517250"/>
            <a:ext cx="5495689" cy="495926"/>
            <a:chOff x="1229553" y="3140083"/>
            <a:chExt cx="4852003" cy="379817"/>
          </a:xfrm>
        </p:grpSpPr>
        <p:sp>
          <p:nvSpPr>
            <p:cNvPr id="45" name="Rounded Rectangle 44"/>
            <p:cNvSpPr/>
            <p:nvPr/>
          </p:nvSpPr>
          <p:spPr>
            <a:xfrm flipV="1">
              <a:off x="1229553" y="3140083"/>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Rounded Rectangle 45"/>
            <p:cNvSpPr/>
            <p:nvPr/>
          </p:nvSpPr>
          <p:spPr>
            <a:xfrm>
              <a:off x="1284173" y="3194704"/>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7" name="TextBox 69"/>
            <p:cNvSpPr txBox="1">
              <a:spLocks noChangeArrowheads="1"/>
            </p:cNvSpPr>
            <p:nvPr/>
          </p:nvSpPr>
          <p:spPr bwMode="auto">
            <a:xfrm>
              <a:off x="1305762" y="3190249"/>
              <a:ext cx="1420629"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Variant Prices</a:t>
              </a:r>
              <a:endParaRPr lang="en-US" sz="2000" dirty="0">
                <a:ea typeface="ＭＳ Ｐゴシック" pitchFamily="34" charset="-128"/>
              </a:endParaRPr>
            </a:p>
          </p:txBody>
        </p:sp>
      </p:grpSp>
      <p:grpSp>
        <p:nvGrpSpPr>
          <p:cNvPr id="48" name="Group 66"/>
          <p:cNvGrpSpPr>
            <a:grpSpLocks/>
          </p:cNvGrpSpPr>
          <p:nvPr/>
        </p:nvGrpSpPr>
        <p:grpSpPr bwMode="auto">
          <a:xfrm>
            <a:off x="1236551" y="5013176"/>
            <a:ext cx="5495689" cy="495926"/>
            <a:chOff x="1229553" y="3140083"/>
            <a:chExt cx="4852003" cy="379817"/>
          </a:xfrm>
        </p:grpSpPr>
        <p:sp>
          <p:nvSpPr>
            <p:cNvPr id="49" name="Rounded Rectangle 48"/>
            <p:cNvSpPr/>
            <p:nvPr/>
          </p:nvSpPr>
          <p:spPr>
            <a:xfrm flipV="1">
              <a:off x="1229553" y="3140083"/>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50" name="Rounded Rectangle 49"/>
            <p:cNvSpPr/>
            <p:nvPr/>
          </p:nvSpPr>
          <p:spPr>
            <a:xfrm>
              <a:off x="1284173" y="3194704"/>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51" name="TextBox 69"/>
            <p:cNvSpPr txBox="1">
              <a:spLocks noChangeArrowheads="1"/>
            </p:cNvSpPr>
            <p:nvPr/>
          </p:nvSpPr>
          <p:spPr bwMode="auto">
            <a:xfrm>
              <a:off x="1305762" y="3190249"/>
              <a:ext cx="1554228" cy="306434"/>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Discount Policy</a:t>
              </a:r>
              <a:endParaRPr lang="en-US" sz="2000" dirty="0">
                <a:ea typeface="ＭＳ Ｐゴシック" pitchFamily="34" charset="-128"/>
              </a:endParaRPr>
            </a:p>
          </p:txBody>
        </p:sp>
      </p:grpSp>
      <p:sp>
        <p:nvSpPr>
          <p:cNvPr id="52" name="TextBox 51"/>
          <p:cNvSpPr txBox="1">
            <a:spLocks noGrp="1" noSelect="1" noRot="1" noMove="1" noResize="1" noEditPoints="1" noAdjustHandles="1" noChangeArrowheads="1" noChangeShapeType="1" noTextEdit="1"/>
          </p:cNvSpPr>
          <p:nvPr>
            <p:custDataLst>
              <p:tags r:id="rId2"/>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82847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8" fill="hold" nodeType="withEffect">
                                  <p:stCondLst>
                                    <p:cond delay="250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5000"/>
                            </p:stCondLst>
                            <p:childTnLst>
                              <p:par>
                                <p:cTn id="21" presetID="10" presetClass="entr" presetSubtype="0" fill="hold" nodeType="afterEffect">
                                  <p:stCondLst>
                                    <p:cond delay="10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6500"/>
                            </p:stCondLst>
                            <p:childTnLst>
                              <p:par>
                                <p:cTn id="25" presetID="10" presetClass="entr" presetSubtype="0" fill="hold" nodeType="afterEffect">
                                  <p:stCondLst>
                                    <p:cond delay="100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par>
                          <p:cTn id="28" fill="hold">
                            <p:stCondLst>
                              <p:cond delay="8000"/>
                            </p:stCondLst>
                            <p:childTnLst>
                              <p:par>
                                <p:cTn id="29" presetID="10" presetClass="entr" presetSubtype="0" fill="hold" nodeType="afterEffect">
                                  <p:stCondLst>
                                    <p:cond delay="100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9500"/>
                            </p:stCondLst>
                            <p:childTnLst>
                              <p:par>
                                <p:cTn id="33" presetID="10" presetClass="entr" presetSubtype="0" fill="hold" nodeType="afterEffect">
                                  <p:stCondLst>
                                    <p:cond delay="10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par>
                          <p:cTn id="36" fill="hold">
                            <p:stCondLst>
                              <p:cond delay="11000"/>
                            </p:stCondLst>
                            <p:childTnLst>
                              <p:par>
                                <p:cTn id="37" presetID="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0-#ppt_h/2"/>
                                          </p:val>
                                        </p:tav>
                                        <p:tav tm="100000">
                                          <p:val>
                                            <p:strVal val="#ppt_y"/>
                                          </p:val>
                                        </p:tav>
                                      </p:tavLst>
                                    </p:anim>
                                  </p:childTnLst>
                                </p:cTn>
                              </p:par>
                              <p:par>
                                <p:cTn id="41" presetID="26" presetClass="emph" presetSubtype="0" fill="hold" nodeType="withEffect">
                                  <p:stCondLst>
                                    <p:cond delay="1000"/>
                                  </p:stCondLst>
                                  <p:childTnLst>
                                    <p:animEffect transition="out" filter="fade">
                                      <p:cBhvr>
                                        <p:cTn id="42" dur="500" tmFilter="0, 0; .2, .5; .8, .5; 1, 0"/>
                                        <p:tgtEl>
                                          <p:spTgt spid="19"/>
                                        </p:tgtEl>
                                      </p:cBhvr>
                                    </p:animEffect>
                                    <p:animScale>
                                      <p:cBhvr>
                                        <p:cTn id="43" dur="250" autoRev="1" fill="hold"/>
                                        <p:tgtEl>
                                          <p:spTgt spid="19"/>
                                        </p:tgtEl>
                                      </p:cBhvr>
                                      <p:by x="105000" y="105000"/>
                                    </p:animScale>
                                  </p:childTnLst>
                                </p:cTn>
                              </p:par>
                            </p:childTnLst>
                          </p:cTn>
                        </p:par>
                        <p:par>
                          <p:cTn id="44" fill="hold">
                            <p:stCondLst>
                              <p:cond delay="12500"/>
                            </p:stCondLst>
                            <p:childTnLst>
                              <p:par>
                                <p:cTn id="45" presetID="10" presetClass="entr" presetSubtype="0" fill="hold" grpId="0" nodeType="afterEffect">
                                  <p:stCondLst>
                                    <p:cond delay="10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Target Segment</a:t>
              </a:r>
              <a:endParaRPr lang="en-IN" sz="3200" dirty="0"/>
            </a:p>
          </p:txBody>
        </p:sp>
      </p:grpSp>
      <p:pic>
        <p:nvPicPr>
          <p:cNvPr id="6" name="Picture 5" descr="Target-Market1.jpg"/>
          <p:cNvPicPr>
            <a:picLocks noGrp="1" noSelect="1" noRot="1" noMove="1" noResize="1" noEditPoints="1" noAdjustHandles="1" noChangeArrowheads="1" noChangeShapeType="1"/>
          </p:cNvPicPr>
          <p:nvPr>
            <p:custDataLst>
              <p:tags r:id="rId2"/>
            </p:custDataLst>
          </p:nvPr>
        </p:nvPicPr>
        <p:blipFill>
          <a:blip r:embed="rId6" cstate="print">
            <a:lum bright="40000" contrast="-40000"/>
          </a:blip>
          <a:stretch>
            <a:fillRect/>
          </a:stretch>
        </p:blipFill>
        <p:spPr>
          <a:xfrm>
            <a:off x="3923928" y="1052736"/>
            <a:ext cx="5220072" cy="5805264"/>
          </a:xfrm>
          <a:prstGeom prst="rect">
            <a:avLst/>
          </a:prstGeom>
        </p:spPr>
      </p:pic>
      <p:grpSp>
        <p:nvGrpSpPr>
          <p:cNvPr id="7" name="Group 65"/>
          <p:cNvGrpSpPr>
            <a:grpSpLocks/>
          </p:cNvGrpSpPr>
          <p:nvPr/>
        </p:nvGrpSpPr>
        <p:grpSpPr bwMode="auto">
          <a:xfrm rot="5400000">
            <a:off x="-540568" y="1956570"/>
            <a:ext cx="5040558" cy="3600401"/>
            <a:chOff x="471488" y="1165225"/>
            <a:chExt cx="7740650" cy="3713163"/>
          </a:xfrm>
        </p:grpSpPr>
        <p:grpSp>
          <p:nvGrpSpPr>
            <p:cNvPr id="8" name="Group 117"/>
            <p:cNvGrpSpPr>
              <a:grpSpLocks/>
            </p:cNvGrpSpPr>
            <p:nvPr/>
          </p:nvGrpSpPr>
          <p:grpSpPr bwMode="auto">
            <a:xfrm>
              <a:off x="471488" y="1165225"/>
              <a:ext cx="7740650" cy="3694113"/>
              <a:chOff x="471210" y="1164522"/>
              <a:chExt cx="7740358" cy="3694514"/>
            </a:xfrm>
          </p:grpSpPr>
          <p:sp>
            <p:nvSpPr>
              <p:cNvPr id="10"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ounded Rectangle 10"/>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2" name="Gruppe 61"/>
              <p:cNvGrpSpPr>
                <a:grpSpLocks/>
              </p:cNvGrpSpPr>
              <p:nvPr/>
            </p:nvGrpSpPr>
            <p:grpSpPr bwMode="auto">
              <a:xfrm flipH="1">
                <a:off x="7106981" y="2677560"/>
                <a:ext cx="763040" cy="791220"/>
                <a:chOff x="1729066" y="4033625"/>
                <a:chExt cx="1016456" cy="1016530"/>
              </a:xfrm>
            </p:grpSpPr>
            <p:grpSp>
              <p:nvGrpSpPr>
                <p:cNvPr id="15" name="Gruppe 59"/>
                <p:cNvGrpSpPr>
                  <a:grpSpLocks/>
                </p:cNvGrpSpPr>
                <p:nvPr/>
              </p:nvGrpSpPr>
              <p:grpSpPr bwMode="auto">
                <a:xfrm>
                  <a:off x="1729066" y="4033625"/>
                  <a:ext cx="1016456" cy="1016530"/>
                  <a:chOff x="3889813" y="1483645"/>
                  <a:chExt cx="496973" cy="497009"/>
                </a:xfrm>
              </p:grpSpPr>
              <p:sp>
                <p:nvSpPr>
                  <p:cNvPr id="17"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18"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16"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3"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4" name="Rounded Rectangle 13"/>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9"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sp>
        <p:nvSpPr>
          <p:cNvPr id="19" name="Rounded Rectangle 18"/>
          <p:cNvSpPr/>
          <p:nvPr/>
        </p:nvSpPr>
        <p:spPr>
          <a:xfrm>
            <a:off x="4067944" y="2636912"/>
            <a:ext cx="4536504" cy="2232248"/>
          </a:xfrm>
          <a:prstGeom prst="roundRect">
            <a:avLst>
              <a:gd name="adj" fmla="val 4269"/>
            </a:avLst>
          </a:prstGeom>
          <a:solidFill>
            <a:srgbClr val="FFFFFF">
              <a:alpha val="5019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Target Segment:</a:t>
            </a:r>
          </a:p>
          <a:p>
            <a:r>
              <a:rPr lang="en-IN" sz="2000" dirty="0">
                <a:solidFill>
                  <a:schemeClr val="tx1"/>
                </a:solidFill>
              </a:rPr>
              <a:t>How much the target segment is willing to pay at different price levels which is also known as the price elasticity of demand.</a:t>
            </a:r>
          </a:p>
        </p:txBody>
      </p:sp>
      <p:grpSp>
        <p:nvGrpSpPr>
          <p:cNvPr id="20" name="Group 68"/>
          <p:cNvGrpSpPr>
            <a:grpSpLocks/>
          </p:cNvGrpSpPr>
          <p:nvPr/>
        </p:nvGrpSpPr>
        <p:grpSpPr bwMode="auto">
          <a:xfrm>
            <a:off x="467545" y="2345096"/>
            <a:ext cx="3096344" cy="580763"/>
            <a:chOff x="1224751" y="2276269"/>
            <a:chExt cx="4852003" cy="379817"/>
          </a:xfrm>
        </p:grpSpPr>
        <p:sp>
          <p:nvSpPr>
            <p:cNvPr id="21" name="Rounded Rectangle 2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2" name="Rounded Rectangle 2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3" name="TextBox 67"/>
            <p:cNvSpPr txBox="1">
              <a:spLocks noChangeArrowheads="1"/>
            </p:cNvSpPr>
            <p:nvPr/>
          </p:nvSpPr>
          <p:spPr bwMode="auto">
            <a:xfrm>
              <a:off x="1292999" y="2351825"/>
              <a:ext cx="3315335"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Cost of Production</a:t>
              </a:r>
              <a:endParaRPr lang="en-US" sz="2000" dirty="0">
                <a:latin typeface="+mn-lt"/>
                <a:ea typeface="ＭＳ Ｐゴシック" pitchFamily="34" charset="-128"/>
              </a:endParaRPr>
            </a:p>
          </p:txBody>
        </p:sp>
      </p:grpSp>
      <p:grpSp>
        <p:nvGrpSpPr>
          <p:cNvPr id="24" name="Group 69"/>
          <p:cNvGrpSpPr>
            <a:grpSpLocks/>
          </p:cNvGrpSpPr>
          <p:nvPr/>
        </p:nvGrpSpPr>
        <p:grpSpPr bwMode="auto">
          <a:xfrm>
            <a:off x="467545" y="1735236"/>
            <a:ext cx="3096344" cy="580762"/>
            <a:chOff x="1224751" y="2276269"/>
            <a:chExt cx="4852003" cy="379817"/>
          </a:xfrm>
        </p:grpSpPr>
        <p:sp>
          <p:nvSpPr>
            <p:cNvPr id="25" name="Rounded Rectangle 24"/>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6" name="Rounded Rectangle 25"/>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7" name="TextBox 67"/>
            <p:cNvSpPr txBox="1">
              <a:spLocks noChangeArrowheads="1"/>
            </p:cNvSpPr>
            <p:nvPr/>
          </p:nvSpPr>
          <p:spPr bwMode="auto">
            <a:xfrm>
              <a:off x="1292999" y="2326834"/>
              <a:ext cx="2833047"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Target Segment</a:t>
              </a:r>
              <a:endParaRPr lang="en-US" sz="2000" dirty="0">
                <a:ea typeface="ＭＳ Ｐゴシック" pitchFamily="34" charset="-128"/>
              </a:endParaRPr>
            </a:p>
          </p:txBody>
        </p:sp>
      </p:grpSp>
      <p:grpSp>
        <p:nvGrpSpPr>
          <p:cNvPr id="28" name="Group 68"/>
          <p:cNvGrpSpPr>
            <a:grpSpLocks/>
          </p:cNvGrpSpPr>
          <p:nvPr/>
        </p:nvGrpSpPr>
        <p:grpSpPr bwMode="auto">
          <a:xfrm>
            <a:off x="467544" y="2938221"/>
            <a:ext cx="3096344" cy="580763"/>
            <a:chOff x="1224751" y="2276269"/>
            <a:chExt cx="4852003" cy="379817"/>
          </a:xfrm>
        </p:grpSpPr>
        <p:sp>
          <p:nvSpPr>
            <p:cNvPr id="29" name="Rounded Rectangle 28"/>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0" name="Rounded Rectangle 29"/>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1" name="TextBox 67"/>
            <p:cNvSpPr txBox="1">
              <a:spLocks noChangeArrowheads="1"/>
            </p:cNvSpPr>
            <p:nvPr/>
          </p:nvSpPr>
          <p:spPr bwMode="auto">
            <a:xfrm>
              <a:off x="1292999" y="2340667"/>
              <a:ext cx="232443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Competition</a:t>
              </a:r>
              <a:endParaRPr lang="en-US" sz="2000" dirty="0">
                <a:latin typeface="+mn-lt"/>
                <a:ea typeface="ＭＳ Ｐゴシック" pitchFamily="34" charset="-128"/>
              </a:endParaRPr>
            </a:p>
          </p:txBody>
        </p:sp>
      </p:grpSp>
      <p:grpSp>
        <p:nvGrpSpPr>
          <p:cNvPr id="32" name="Group 68"/>
          <p:cNvGrpSpPr>
            <a:grpSpLocks/>
          </p:cNvGrpSpPr>
          <p:nvPr/>
        </p:nvGrpSpPr>
        <p:grpSpPr bwMode="auto">
          <a:xfrm>
            <a:off x="467544" y="3531347"/>
            <a:ext cx="3096344" cy="580763"/>
            <a:chOff x="1224751" y="2276269"/>
            <a:chExt cx="4852003" cy="379817"/>
          </a:xfrm>
        </p:grpSpPr>
        <p:sp>
          <p:nvSpPr>
            <p:cNvPr id="33" name="Rounded Rectangle 32"/>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4" name="Rounded Rectangle 33"/>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5" name="TextBox 67"/>
            <p:cNvSpPr txBox="1">
              <a:spLocks noChangeArrowheads="1"/>
            </p:cNvSpPr>
            <p:nvPr/>
          </p:nvSpPr>
          <p:spPr bwMode="auto">
            <a:xfrm>
              <a:off x="1292999" y="2329508"/>
              <a:ext cx="2565376"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Society &amp; Law</a:t>
              </a:r>
              <a:endParaRPr lang="en-US" sz="2000" dirty="0">
                <a:latin typeface="+mn-lt"/>
                <a:ea typeface="ＭＳ Ｐゴシック" pitchFamily="34" charset="-128"/>
              </a:endParaRPr>
            </a:p>
          </p:txBody>
        </p:sp>
      </p:grpSp>
      <p:grpSp>
        <p:nvGrpSpPr>
          <p:cNvPr id="36" name="Group 68"/>
          <p:cNvGrpSpPr>
            <a:grpSpLocks/>
          </p:cNvGrpSpPr>
          <p:nvPr/>
        </p:nvGrpSpPr>
        <p:grpSpPr bwMode="auto">
          <a:xfrm>
            <a:off x="467544" y="4112110"/>
            <a:ext cx="3096344" cy="580763"/>
            <a:chOff x="1224751" y="2276269"/>
            <a:chExt cx="4852003" cy="379817"/>
          </a:xfrm>
        </p:grpSpPr>
        <p:sp>
          <p:nvSpPr>
            <p:cNvPr id="37" name="Rounded Rectangle 36"/>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8" name="Rounded Rectangle 37"/>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9" name="TextBox 67"/>
            <p:cNvSpPr txBox="1">
              <a:spLocks noChangeArrowheads="1"/>
            </p:cNvSpPr>
            <p:nvPr/>
          </p:nvSpPr>
          <p:spPr bwMode="auto">
            <a:xfrm>
              <a:off x="1292999" y="2326435"/>
              <a:ext cx="2521468"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Variant Prices</a:t>
              </a:r>
              <a:endParaRPr lang="en-US" sz="2000" dirty="0">
                <a:latin typeface="+mn-lt"/>
                <a:ea typeface="ＭＳ Ｐゴシック" pitchFamily="34" charset="-128"/>
              </a:endParaRPr>
            </a:p>
          </p:txBody>
        </p:sp>
      </p:grpSp>
      <p:grpSp>
        <p:nvGrpSpPr>
          <p:cNvPr id="40" name="Group 68"/>
          <p:cNvGrpSpPr>
            <a:grpSpLocks/>
          </p:cNvGrpSpPr>
          <p:nvPr/>
        </p:nvGrpSpPr>
        <p:grpSpPr bwMode="auto">
          <a:xfrm>
            <a:off x="467544" y="4692873"/>
            <a:ext cx="3096344" cy="580763"/>
            <a:chOff x="1224751" y="2276269"/>
            <a:chExt cx="4852003" cy="379817"/>
          </a:xfrm>
        </p:grpSpPr>
        <p:sp>
          <p:nvSpPr>
            <p:cNvPr id="41" name="Rounded Rectangle 4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2" name="Rounded Rectangle 4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3" name="TextBox 67"/>
            <p:cNvSpPr txBox="1">
              <a:spLocks noChangeArrowheads="1"/>
            </p:cNvSpPr>
            <p:nvPr/>
          </p:nvSpPr>
          <p:spPr bwMode="auto">
            <a:xfrm>
              <a:off x="1292999" y="2323362"/>
              <a:ext cx="275859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Discount Policy</a:t>
              </a:r>
              <a:endParaRPr lang="en-US" sz="2000" dirty="0">
                <a:latin typeface="+mn-lt"/>
                <a:ea typeface="ＭＳ Ｐゴシック" pitchFamily="34" charset="-128"/>
              </a:endParaRPr>
            </a:p>
          </p:txBody>
        </p:sp>
      </p:grpSp>
      <p:grpSp>
        <p:nvGrpSpPr>
          <p:cNvPr id="44" name="Group 69"/>
          <p:cNvGrpSpPr>
            <a:grpSpLocks/>
          </p:cNvGrpSpPr>
          <p:nvPr/>
        </p:nvGrpSpPr>
        <p:grpSpPr bwMode="auto">
          <a:xfrm>
            <a:off x="467544" y="1740545"/>
            <a:ext cx="3096344" cy="580762"/>
            <a:chOff x="1224751" y="2276269"/>
            <a:chExt cx="4852003" cy="379817"/>
          </a:xfrm>
        </p:grpSpPr>
        <p:sp>
          <p:nvSpPr>
            <p:cNvPr id="45" name="Rounded Rectangle 44"/>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Rounded Rectangle 45"/>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7" name="TextBox 67"/>
            <p:cNvSpPr txBox="1">
              <a:spLocks noChangeArrowheads="1"/>
            </p:cNvSpPr>
            <p:nvPr/>
          </p:nvSpPr>
          <p:spPr bwMode="auto">
            <a:xfrm>
              <a:off x="1292999" y="2323362"/>
              <a:ext cx="2833047"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Target Segment</a:t>
              </a:r>
              <a:endParaRPr lang="en-US" sz="2000" dirty="0">
                <a:ea typeface="ＭＳ Ｐゴシック" pitchFamily="34" charset="-128"/>
              </a:endParaRPr>
            </a:p>
          </p:txBody>
        </p:sp>
      </p:grpSp>
      <p:grpSp>
        <p:nvGrpSpPr>
          <p:cNvPr id="48" name="Group 41"/>
          <p:cNvGrpSpPr>
            <a:grpSpLocks/>
          </p:cNvGrpSpPr>
          <p:nvPr/>
        </p:nvGrpSpPr>
        <p:grpSpPr bwMode="auto">
          <a:xfrm>
            <a:off x="2339752" y="5772993"/>
            <a:ext cx="4783138" cy="968375"/>
            <a:chOff x="4940193" y="4878304"/>
            <a:chExt cx="4783391" cy="968295"/>
          </a:xfrm>
        </p:grpSpPr>
        <p:sp>
          <p:nvSpPr>
            <p:cNvPr id="49" name="Oval 48"/>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0" name="Rectangle 49"/>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1" name="Rounded Rectangle 50"/>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52" name="Group 87"/>
            <p:cNvGrpSpPr>
              <a:grpSpLocks/>
            </p:cNvGrpSpPr>
            <p:nvPr/>
          </p:nvGrpSpPr>
          <p:grpSpPr bwMode="auto">
            <a:xfrm>
              <a:off x="4940193" y="4878304"/>
              <a:ext cx="4783391" cy="825387"/>
              <a:chOff x="4940193" y="4878304"/>
              <a:chExt cx="4783391" cy="825387"/>
            </a:xfrm>
          </p:grpSpPr>
          <p:sp>
            <p:nvSpPr>
              <p:cNvPr id="53" name="Oval 52"/>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4"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5" name="Rounded Rectangle 54"/>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6" name="TextBox 5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66195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1.13784E-6 L 0.06146 -0.55319 " pathEditMode="relative" rAng="0" ptsTypes="AA">
                                      <p:cBhvr>
                                        <p:cTn id="6" dur="500" fill="hold"/>
                                        <p:tgtEl>
                                          <p:spTgt spid="48"/>
                                        </p:tgtEl>
                                        <p:attrNameLst>
                                          <p:attrName>ppt_x</p:attrName>
                                          <p:attrName>ppt_y</p:attrName>
                                        </p:attrNameLst>
                                      </p:cBhvr>
                                      <p:rCtr x="3100" y="-277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8"/>
                                        </p:tgtEl>
                                      </p:cBhvr>
                                    </p:animEffect>
                                    <p:animScale>
                                      <p:cBhvr>
                                        <p:cTn id="10" dur="250" autoRev="1" fill="hold"/>
                                        <p:tgtEl>
                                          <p:spTgt spid="48"/>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xit" presetSubtype="0" fill="hold" nodeType="withEffect">
                                  <p:stCondLst>
                                    <p:cond delay="0"/>
                                  </p:stCondLst>
                                  <p:childTnLst>
                                    <p:animEffect transition="out" filter="fade">
                                      <p:cBhvr>
                                        <p:cTn id="16" dur="500"/>
                                        <p:tgtEl>
                                          <p:spTgt spid="48"/>
                                        </p:tgtEl>
                                      </p:cBhvr>
                                    </p:animEffect>
                                    <p:set>
                                      <p:cBhvr>
                                        <p:cTn id="17" dur="1" fill="hold">
                                          <p:stCondLst>
                                            <p:cond delay="499"/>
                                          </p:stCondLst>
                                        </p:cTn>
                                        <p:tgtEl>
                                          <p:spTgt spid="48"/>
                                        </p:tgtEl>
                                        <p:attrNameLst>
                                          <p:attrName>style.visibility</p:attrName>
                                        </p:attrNameLst>
                                      </p:cBhvr>
                                      <p:to>
                                        <p:strVal val="hidden"/>
                                      </p:to>
                                    </p:se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slide(fromLeft)">
                                      <p:cBhvr>
                                        <p:cTn id="21" dur="500"/>
                                        <p:tgtEl>
                                          <p:spTgt spid="19"/>
                                        </p:tgtEl>
                                      </p:cBhvr>
                                    </p:animEffect>
                                  </p:childTnLst>
                                </p:cTn>
                              </p:par>
                              <p:par>
                                <p:cTn id="22" presetID="1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lide(fromRigh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Cost of Production</a:t>
              </a:r>
              <a:endParaRPr lang="en-IN" sz="3200" dirty="0"/>
            </a:p>
          </p:txBody>
        </p:sp>
      </p:grpSp>
      <p:pic>
        <p:nvPicPr>
          <p:cNvPr id="6" name="Picture 5" descr="The_financial_crisis_Wallpaper_Money__Iron__of_the_Europe_020532_.jpg"/>
          <p:cNvPicPr>
            <a:picLocks noGrp="1" noSelect="1" noRot="1" noMove="1" noResize="1" noEditPoints="1" noAdjustHandles="1" noChangeArrowheads="1" noChangeShapeType="1"/>
          </p:cNvPicPr>
          <p:nvPr>
            <p:custDataLst>
              <p:tags r:id="rId2"/>
            </p:custDataLst>
          </p:nvPr>
        </p:nvPicPr>
        <p:blipFill>
          <a:blip r:embed="rId6" cstate="email">
            <a:lum bright="40000" contrast="-40000"/>
          </a:blip>
          <a:stretch>
            <a:fillRect/>
          </a:stretch>
        </p:blipFill>
        <p:spPr>
          <a:xfrm>
            <a:off x="3851920" y="908720"/>
            <a:ext cx="5292080" cy="5949280"/>
          </a:xfrm>
          <a:prstGeom prst="rect">
            <a:avLst/>
          </a:prstGeom>
        </p:spPr>
      </p:pic>
      <p:grpSp>
        <p:nvGrpSpPr>
          <p:cNvPr id="7" name="Group 65"/>
          <p:cNvGrpSpPr>
            <a:grpSpLocks/>
          </p:cNvGrpSpPr>
          <p:nvPr/>
        </p:nvGrpSpPr>
        <p:grpSpPr bwMode="auto">
          <a:xfrm rot="5400000">
            <a:off x="-540568" y="1956570"/>
            <a:ext cx="5040558" cy="3600401"/>
            <a:chOff x="471488" y="1165225"/>
            <a:chExt cx="7740650" cy="3713163"/>
          </a:xfrm>
        </p:grpSpPr>
        <p:grpSp>
          <p:nvGrpSpPr>
            <p:cNvPr id="8" name="Group 117"/>
            <p:cNvGrpSpPr>
              <a:grpSpLocks/>
            </p:cNvGrpSpPr>
            <p:nvPr/>
          </p:nvGrpSpPr>
          <p:grpSpPr bwMode="auto">
            <a:xfrm>
              <a:off x="471488" y="1165225"/>
              <a:ext cx="7740650" cy="3694113"/>
              <a:chOff x="471210" y="1164522"/>
              <a:chExt cx="7740358" cy="3694514"/>
            </a:xfrm>
          </p:grpSpPr>
          <p:sp>
            <p:nvSpPr>
              <p:cNvPr id="10"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ounded Rectangle 10"/>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2" name="Gruppe 61"/>
              <p:cNvGrpSpPr>
                <a:grpSpLocks/>
              </p:cNvGrpSpPr>
              <p:nvPr/>
            </p:nvGrpSpPr>
            <p:grpSpPr bwMode="auto">
              <a:xfrm flipH="1">
                <a:off x="7106981" y="2677560"/>
                <a:ext cx="763040" cy="791220"/>
                <a:chOff x="1729066" y="4033625"/>
                <a:chExt cx="1016456" cy="1016530"/>
              </a:xfrm>
            </p:grpSpPr>
            <p:grpSp>
              <p:nvGrpSpPr>
                <p:cNvPr id="15" name="Gruppe 59"/>
                <p:cNvGrpSpPr>
                  <a:grpSpLocks/>
                </p:cNvGrpSpPr>
                <p:nvPr/>
              </p:nvGrpSpPr>
              <p:grpSpPr bwMode="auto">
                <a:xfrm>
                  <a:off x="1729066" y="4033625"/>
                  <a:ext cx="1016456" cy="1016530"/>
                  <a:chOff x="3889813" y="1483645"/>
                  <a:chExt cx="496973" cy="497009"/>
                </a:xfrm>
              </p:grpSpPr>
              <p:sp>
                <p:nvSpPr>
                  <p:cNvPr id="17"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18"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16"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3"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4" name="Rounded Rectangle 13"/>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9"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sp>
        <p:nvSpPr>
          <p:cNvPr id="19" name="Rounded Rectangle 18"/>
          <p:cNvSpPr/>
          <p:nvPr/>
        </p:nvSpPr>
        <p:spPr>
          <a:xfrm>
            <a:off x="4067944" y="2636912"/>
            <a:ext cx="4536504" cy="2232248"/>
          </a:xfrm>
          <a:prstGeom prst="roundRect">
            <a:avLst>
              <a:gd name="adj" fmla="val 4269"/>
            </a:avLst>
          </a:prstGeom>
          <a:solidFill>
            <a:srgbClr val="FFFFFF">
              <a:alpha val="5019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Cost of Production:</a:t>
            </a:r>
          </a:p>
          <a:p>
            <a:r>
              <a:rPr lang="en-IN" sz="2000" dirty="0">
                <a:solidFill>
                  <a:schemeClr val="tx1"/>
                </a:solidFill>
              </a:rPr>
              <a:t>What is the cost borne by the firm in manufacturing and marketing the product. </a:t>
            </a:r>
          </a:p>
        </p:txBody>
      </p:sp>
      <p:grpSp>
        <p:nvGrpSpPr>
          <p:cNvPr id="20" name="Group 68"/>
          <p:cNvGrpSpPr>
            <a:grpSpLocks/>
          </p:cNvGrpSpPr>
          <p:nvPr/>
        </p:nvGrpSpPr>
        <p:grpSpPr bwMode="auto">
          <a:xfrm>
            <a:off x="467545" y="2345096"/>
            <a:ext cx="3096344" cy="580763"/>
            <a:chOff x="1224751" y="2276269"/>
            <a:chExt cx="4852003" cy="379817"/>
          </a:xfrm>
        </p:grpSpPr>
        <p:sp>
          <p:nvSpPr>
            <p:cNvPr id="21" name="Rounded Rectangle 2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2" name="Rounded Rectangle 2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3" name="TextBox 67"/>
            <p:cNvSpPr txBox="1">
              <a:spLocks noChangeArrowheads="1"/>
            </p:cNvSpPr>
            <p:nvPr/>
          </p:nvSpPr>
          <p:spPr bwMode="auto">
            <a:xfrm>
              <a:off x="1292999" y="2351825"/>
              <a:ext cx="3315335"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Cost of Production</a:t>
              </a:r>
              <a:endParaRPr lang="en-US" sz="2000" dirty="0">
                <a:latin typeface="+mn-lt"/>
                <a:ea typeface="ＭＳ Ｐゴシック" pitchFamily="34" charset="-128"/>
              </a:endParaRPr>
            </a:p>
          </p:txBody>
        </p:sp>
      </p:grpSp>
      <p:grpSp>
        <p:nvGrpSpPr>
          <p:cNvPr id="24" name="Group 69"/>
          <p:cNvGrpSpPr>
            <a:grpSpLocks/>
          </p:cNvGrpSpPr>
          <p:nvPr/>
        </p:nvGrpSpPr>
        <p:grpSpPr bwMode="auto">
          <a:xfrm>
            <a:off x="467545" y="1735236"/>
            <a:ext cx="3096344" cy="580762"/>
            <a:chOff x="1224751" y="2276269"/>
            <a:chExt cx="4852003" cy="379817"/>
          </a:xfrm>
        </p:grpSpPr>
        <p:sp>
          <p:nvSpPr>
            <p:cNvPr id="25" name="Rounded Rectangle 24"/>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6" name="Rounded Rectangle 25"/>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7" name="TextBox 67"/>
            <p:cNvSpPr txBox="1">
              <a:spLocks noChangeArrowheads="1"/>
            </p:cNvSpPr>
            <p:nvPr/>
          </p:nvSpPr>
          <p:spPr bwMode="auto">
            <a:xfrm>
              <a:off x="1292999" y="2326834"/>
              <a:ext cx="2833047"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Target Segment</a:t>
              </a:r>
              <a:endParaRPr lang="en-US" sz="2000" dirty="0">
                <a:ea typeface="ＭＳ Ｐゴシック" pitchFamily="34" charset="-128"/>
              </a:endParaRPr>
            </a:p>
          </p:txBody>
        </p:sp>
      </p:grpSp>
      <p:grpSp>
        <p:nvGrpSpPr>
          <p:cNvPr id="28" name="Group 68"/>
          <p:cNvGrpSpPr>
            <a:grpSpLocks/>
          </p:cNvGrpSpPr>
          <p:nvPr/>
        </p:nvGrpSpPr>
        <p:grpSpPr bwMode="auto">
          <a:xfrm>
            <a:off x="467544" y="2938221"/>
            <a:ext cx="3096344" cy="580763"/>
            <a:chOff x="1224751" y="2276269"/>
            <a:chExt cx="4852003" cy="379817"/>
          </a:xfrm>
        </p:grpSpPr>
        <p:sp>
          <p:nvSpPr>
            <p:cNvPr id="29" name="Rounded Rectangle 28"/>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0" name="Rounded Rectangle 29"/>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1" name="TextBox 67"/>
            <p:cNvSpPr txBox="1">
              <a:spLocks noChangeArrowheads="1"/>
            </p:cNvSpPr>
            <p:nvPr/>
          </p:nvSpPr>
          <p:spPr bwMode="auto">
            <a:xfrm>
              <a:off x="1292999" y="2340667"/>
              <a:ext cx="232443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Competition</a:t>
              </a:r>
              <a:endParaRPr lang="en-US" sz="2000" dirty="0">
                <a:latin typeface="+mn-lt"/>
                <a:ea typeface="ＭＳ Ｐゴシック" pitchFamily="34" charset="-128"/>
              </a:endParaRPr>
            </a:p>
          </p:txBody>
        </p:sp>
      </p:grpSp>
      <p:grpSp>
        <p:nvGrpSpPr>
          <p:cNvPr id="32" name="Group 68"/>
          <p:cNvGrpSpPr>
            <a:grpSpLocks/>
          </p:cNvGrpSpPr>
          <p:nvPr/>
        </p:nvGrpSpPr>
        <p:grpSpPr bwMode="auto">
          <a:xfrm>
            <a:off x="467544" y="3531347"/>
            <a:ext cx="3096344" cy="580763"/>
            <a:chOff x="1224751" y="2276269"/>
            <a:chExt cx="4852003" cy="379817"/>
          </a:xfrm>
        </p:grpSpPr>
        <p:sp>
          <p:nvSpPr>
            <p:cNvPr id="33" name="Rounded Rectangle 32"/>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4" name="Rounded Rectangle 33"/>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5" name="TextBox 67"/>
            <p:cNvSpPr txBox="1">
              <a:spLocks noChangeArrowheads="1"/>
            </p:cNvSpPr>
            <p:nvPr/>
          </p:nvSpPr>
          <p:spPr bwMode="auto">
            <a:xfrm>
              <a:off x="1292999" y="2329508"/>
              <a:ext cx="2565376"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Society &amp; Law</a:t>
              </a:r>
              <a:endParaRPr lang="en-US" sz="2000" dirty="0">
                <a:latin typeface="+mn-lt"/>
                <a:ea typeface="ＭＳ Ｐゴシック" pitchFamily="34" charset="-128"/>
              </a:endParaRPr>
            </a:p>
          </p:txBody>
        </p:sp>
      </p:grpSp>
      <p:grpSp>
        <p:nvGrpSpPr>
          <p:cNvPr id="36" name="Group 68"/>
          <p:cNvGrpSpPr>
            <a:grpSpLocks/>
          </p:cNvGrpSpPr>
          <p:nvPr/>
        </p:nvGrpSpPr>
        <p:grpSpPr bwMode="auto">
          <a:xfrm>
            <a:off x="467544" y="4112110"/>
            <a:ext cx="3096344" cy="580763"/>
            <a:chOff x="1224751" y="2276269"/>
            <a:chExt cx="4852003" cy="379817"/>
          </a:xfrm>
        </p:grpSpPr>
        <p:sp>
          <p:nvSpPr>
            <p:cNvPr id="37" name="Rounded Rectangle 36"/>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8" name="Rounded Rectangle 37"/>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9" name="TextBox 67"/>
            <p:cNvSpPr txBox="1">
              <a:spLocks noChangeArrowheads="1"/>
            </p:cNvSpPr>
            <p:nvPr/>
          </p:nvSpPr>
          <p:spPr bwMode="auto">
            <a:xfrm>
              <a:off x="1292999" y="2326435"/>
              <a:ext cx="2521468"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Variant Prices</a:t>
              </a:r>
              <a:endParaRPr lang="en-US" sz="2000" dirty="0">
                <a:latin typeface="+mn-lt"/>
                <a:ea typeface="ＭＳ Ｐゴシック" pitchFamily="34" charset="-128"/>
              </a:endParaRPr>
            </a:p>
          </p:txBody>
        </p:sp>
      </p:grpSp>
      <p:grpSp>
        <p:nvGrpSpPr>
          <p:cNvPr id="40" name="Group 68"/>
          <p:cNvGrpSpPr>
            <a:grpSpLocks/>
          </p:cNvGrpSpPr>
          <p:nvPr/>
        </p:nvGrpSpPr>
        <p:grpSpPr bwMode="auto">
          <a:xfrm>
            <a:off x="467544" y="4692873"/>
            <a:ext cx="3096344" cy="580763"/>
            <a:chOff x="1224751" y="2276269"/>
            <a:chExt cx="4852003" cy="379817"/>
          </a:xfrm>
        </p:grpSpPr>
        <p:sp>
          <p:nvSpPr>
            <p:cNvPr id="41" name="Rounded Rectangle 4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2" name="Rounded Rectangle 4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3" name="TextBox 67"/>
            <p:cNvSpPr txBox="1">
              <a:spLocks noChangeArrowheads="1"/>
            </p:cNvSpPr>
            <p:nvPr/>
          </p:nvSpPr>
          <p:spPr bwMode="auto">
            <a:xfrm>
              <a:off x="1292999" y="2323362"/>
              <a:ext cx="275859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Discount Policy</a:t>
              </a:r>
              <a:endParaRPr lang="en-US" sz="2000" dirty="0">
                <a:latin typeface="+mn-lt"/>
                <a:ea typeface="ＭＳ Ｐゴシック" pitchFamily="34" charset="-128"/>
              </a:endParaRPr>
            </a:p>
          </p:txBody>
        </p:sp>
      </p:grpSp>
      <p:grpSp>
        <p:nvGrpSpPr>
          <p:cNvPr id="44" name="Group 69"/>
          <p:cNvGrpSpPr>
            <a:grpSpLocks/>
          </p:cNvGrpSpPr>
          <p:nvPr/>
        </p:nvGrpSpPr>
        <p:grpSpPr bwMode="auto">
          <a:xfrm>
            <a:off x="467544" y="2349985"/>
            <a:ext cx="3096344" cy="580762"/>
            <a:chOff x="1224751" y="2276269"/>
            <a:chExt cx="4852003" cy="379817"/>
          </a:xfrm>
        </p:grpSpPr>
        <p:sp>
          <p:nvSpPr>
            <p:cNvPr id="45" name="Rounded Rectangle 44"/>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Rounded Rectangle 45"/>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7" name="TextBox 67"/>
            <p:cNvSpPr txBox="1">
              <a:spLocks noChangeArrowheads="1"/>
            </p:cNvSpPr>
            <p:nvPr/>
          </p:nvSpPr>
          <p:spPr bwMode="auto">
            <a:xfrm>
              <a:off x="1292999" y="2323362"/>
              <a:ext cx="3315335"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Cost of Production</a:t>
              </a:r>
              <a:endParaRPr lang="en-US" sz="2000" dirty="0">
                <a:ea typeface="ＭＳ Ｐゴシック" pitchFamily="34" charset="-128"/>
              </a:endParaRPr>
            </a:p>
          </p:txBody>
        </p:sp>
      </p:grpSp>
      <p:grpSp>
        <p:nvGrpSpPr>
          <p:cNvPr id="48" name="Group 41"/>
          <p:cNvGrpSpPr>
            <a:grpSpLocks/>
          </p:cNvGrpSpPr>
          <p:nvPr/>
        </p:nvGrpSpPr>
        <p:grpSpPr bwMode="auto">
          <a:xfrm>
            <a:off x="2339752" y="5772993"/>
            <a:ext cx="4783138" cy="968375"/>
            <a:chOff x="4940193" y="4878304"/>
            <a:chExt cx="4783391" cy="968295"/>
          </a:xfrm>
        </p:grpSpPr>
        <p:sp>
          <p:nvSpPr>
            <p:cNvPr id="49" name="Oval 48"/>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0" name="Rectangle 49"/>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1" name="Rounded Rectangle 50"/>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52" name="Group 87"/>
            <p:cNvGrpSpPr>
              <a:grpSpLocks/>
            </p:cNvGrpSpPr>
            <p:nvPr/>
          </p:nvGrpSpPr>
          <p:grpSpPr bwMode="auto">
            <a:xfrm>
              <a:off x="4940193" y="4878304"/>
              <a:ext cx="4783391" cy="825387"/>
              <a:chOff x="4940193" y="4878304"/>
              <a:chExt cx="4783391" cy="825387"/>
            </a:xfrm>
          </p:grpSpPr>
          <p:sp>
            <p:nvSpPr>
              <p:cNvPr id="53" name="Oval 52"/>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4"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5" name="Rounded Rectangle 54"/>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6" name="TextBox 5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82891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4.12581E-6 L 0.05347 -0.44357 " pathEditMode="relative" rAng="0" ptsTypes="AA">
                                      <p:cBhvr>
                                        <p:cTn id="6" dur="500" fill="hold"/>
                                        <p:tgtEl>
                                          <p:spTgt spid="48"/>
                                        </p:tgtEl>
                                        <p:attrNameLst>
                                          <p:attrName>ppt_x</p:attrName>
                                          <p:attrName>ppt_y</p:attrName>
                                        </p:attrNameLst>
                                      </p:cBhvr>
                                      <p:rCtr x="2700" y="-222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8"/>
                                        </p:tgtEl>
                                      </p:cBhvr>
                                    </p:animEffect>
                                    <p:animScale>
                                      <p:cBhvr>
                                        <p:cTn id="10" dur="250" autoRev="1" fill="hold"/>
                                        <p:tgtEl>
                                          <p:spTgt spid="48"/>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xit" presetSubtype="0" fill="hold" nodeType="withEffect">
                                  <p:stCondLst>
                                    <p:cond delay="0"/>
                                  </p:stCondLst>
                                  <p:childTnLst>
                                    <p:animEffect transition="out" filter="fade">
                                      <p:cBhvr>
                                        <p:cTn id="16" dur="500"/>
                                        <p:tgtEl>
                                          <p:spTgt spid="48"/>
                                        </p:tgtEl>
                                      </p:cBhvr>
                                    </p:animEffect>
                                    <p:set>
                                      <p:cBhvr>
                                        <p:cTn id="17" dur="1" fill="hold">
                                          <p:stCondLst>
                                            <p:cond delay="499"/>
                                          </p:stCondLst>
                                        </p:cTn>
                                        <p:tgtEl>
                                          <p:spTgt spid="48"/>
                                        </p:tgtEl>
                                        <p:attrNameLst>
                                          <p:attrName>style.visibility</p:attrName>
                                        </p:attrNameLst>
                                      </p:cBhvr>
                                      <p:to>
                                        <p:strVal val="hidden"/>
                                      </p:to>
                                    </p:se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slide(fromLeft)">
                                      <p:cBhvr>
                                        <p:cTn id="21" dur="500"/>
                                        <p:tgtEl>
                                          <p:spTgt spid="19"/>
                                        </p:tgtEl>
                                      </p:cBhvr>
                                    </p:animEffect>
                                  </p:childTnLst>
                                </p:cTn>
                              </p:par>
                              <p:par>
                                <p:cTn id="22" presetID="1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lide(fromRigh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Competition</a:t>
              </a:r>
              <a:endParaRPr lang="en-IN" sz="3200" dirty="0"/>
            </a:p>
          </p:txBody>
        </p:sp>
      </p:grpSp>
      <p:pic>
        <p:nvPicPr>
          <p:cNvPr id="6" name="Picture 5" descr="competition.gif"/>
          <p:cNvPicPr>
            <a:picLocks noGrp="1" noSelect="1" noRot="1" noMove="1" noResize="1" noEditPoints="1" noAdjustHandles="1" noChangeArrowheads="1" noChangeShapeType="1"/>
          </p:cNvPicPr>
          <p:nvPr>
            <p:custDataLst>
              <p:tags r:id="rId2"/>
            </p:custDataLst>
          </p:nvPr>
        </p:nvPicPr>
        <p:blipFill>
          <a:blip r:embed="rId6" cstate="print"/>
          <a:stretch>
            <a:fillRect/>
          </a:stretch>
        </p:blipFill>
        <p:spPr>
          <a:xfrm>
            <a:off x="3779912" y="908720"/>
            <a:ext cx="5364088" cy="5949280"/>
          </a:xfrm>
          <a:prstGeom prst="rect">
            <a:avLst/>
          </a:prstGeom>
        </p:spPr>
      </p:pic>
      <p:grpSp>
        <p:nvGrpSpPr>
          <p:cNvPr id="7" name="Group 65"/>
          <p:cNvGrpSpPr>
            <a:grpSpLocks/>
          </p:cNvGrpSpPr>
          <p:nvPr/>
        </p:nvGrpSpPr>
        <p:grpSpPr bwMode="auto">
          <a:xfrm rot="5400000">
            <a:off x="-540568" y="1956570"/>
            <a:ext cx="5040558" cy="3600401"/>
            <a:chOff x="471488" y="1165225"/>
            <a:chExt cx="7740650" cy="3713163"/>
          </a:xfrm>
        </p:grpSpPr>
        <p:grpSp>
          <p:nvGrpSpPr>
            <p:cNvPr id="8" name="Group 117"/>
            <p:cNvGrpSpPr>
              <a:grpSpLocks/>
            </p:cNvGrpSpPr>
            <p:nvPr/>
          </p:nvGrpSpPr>
          <p:grpSpPr bwMode="auto">
            <a:xfrm>
              <a:off x="471488" y="1165225"/>
              <a:ext cx="7740650" cy="3694113"/>
              <a:chOff x="471210" y="1164522"/>
              <a:chExt cx="7740358" cy="3694514"/>
            </a:xfrm>
          </p:grpSpPr>
          <p:sp>
            <p:nvSpPr>
              <p:cNvPr id="10"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ounded Rectangle 10"/>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2" name="Gruppe 61"/>
              <p:cNvGrpSpPr>
                <a:grpSpLocks/>
              </p:cNvGrpSpPr>
              <p:nvPr/>
            </p:nvGrpSpPr>
            <p:grpSpPr bwMode="auto">
              <a:xfrm flipH="1">
                <a:off x="7106981" y="2677560"/>
                <a:ext cx="763040" cy="791220"/>
                <a:chOff x="1729066" y="4033625"/>
                <a:chExt cx="1016456" cy="1016530"/>
              </a:xfrm>
            </p:grpSpPr>
            <p:grpSp>
              <p:nvGrpSpPr>
                <p:cNvPr id="15" name="Gruppe 59"/>
                <p:cNvGrpSpPr>
                  <a:grpSpLocks/>
                </p:cNvGrpSpPr>
                <p:nvPr/>
              </p:nvGrpSpPr>
              <p:grpSpPr bwMode="auto">
                <a:xfrm>
                  <a:off x="1729066" y="4033625"/>
                  <a:ext cx="1016456" cy="1016530"/>
                  <a:chOff x="3889813" y="1483645"/>
                  <a:chExt cx="496973" cy="497009"/>
                </a:xfrm>
              </p:grpSpPr>
              <p:sp>
                <p:nvSpPr>
                  <p:cNvPr id="17"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18"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16"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3"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4" name="Rounded Rectangle 13"/>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9"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sp>
        <p:nvSpPr>
          <p:cNvPr id="19" name="Rounded Rectangle 18"/>
          <p:cNvSpPr/>
          <p:nvPr/>
        </p:nvSpPr>
        <p:spPr>
          <a:xfrm>
            <a:off x="4067944" y="2636912"/>
            <a:ext cx="4536504" cy="2232248"/>
          </a:xfrm>
          <a:prstGeom prst="roundRect">
            <a:avLst>
              <a:gd name="adj" fmla="val 4269"/>
            </a:avLst>
          </a:prstGeom>
          <a:solidFill>
            <a:srgbClr val="FFFFFF">
              <a:alpha val="5019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Competition:</a:t>
            </a:r>
          </a:p>
          <a:p>
            <a:r>
              <a:rPr lang="en-IN" sz="2000" dirty="0">
                <a:solidFill>
                  <a:schemeClr val="tx1"/>
                </a:solidFill>
              </a:rPr>
              <a:t>Managers should carefully research and find the prices that competitors are charging for similar products as well as price of substitutes.</a:t>
            </a:r>
          </a:p>
        </p:txBody>
      </p:sp>
      <p:grpSp>
        <p:nvGrpSpPr>
          <p:cNvPr id="20" name="Group 68"/>
          <p:cNvGrpSpPr>
            <a:grpSpLocks/>
          </p:cNvGrpSpPr>
          <p:nvPr/>
        </p:nvGrpSpPr>
        <p:grpSpPr bwMode="auto">
          <a:xfrm>
            <a:off x="467545" y="2345096"/>
            <a:ext cx="3096344" cy="580763"/>
            <a:chOff x="1224751" y="2276269"/>
            <a:chExt cx="4852003" cy="379817"/>
          </a:xfrm>
        </p:grpSpPr>
        <p:sp>
          <p:nvSpPr>
            <p:cNvPr id="21" name="Rounded Rectangle 2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2" name="Rounded Rectangle 2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3" name="TextBox 67"/>
            <p:cNvSpPr txBox="1">
              <a:spLocks noChangeArrowheads="1"/>
            </p:cNvSpPr>
            <p:nvPr/>
          </p:nvSpPr>
          <p:spPr bwMode="auto">
            <a:xfrm>
              <a:off x="1292999" y="2351825"/>
              <a:ext cx="3315335"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Cost of Production</a:t>
              </a:r>
              <a:endParaRPr lang="en-US" sz="2000" dirty="0">
                <a:latin typeface="+mn-lt"/>
                <a:ea typeface="ＭＳ Ｐゴシック" pitchFamily="34" charset="-128"/>
              </a:endParaRPr>
            </a:p>
          </p:txBody>
        </p:sp>
      </p:grpSp>
      <p:grpSp>
        <p:nvGrpSpPr>
          <p:cNvPr id="24" name="Group 69"/>
          <p:cNvGrpSpPr>
            <a:grpSpLocks/>
          </p:cNvGrpSpPr>
          <p:nvPr/>
        </p:nvGrpSpPr>
        <p:grpSpPr bwMode="auto">
          <a:xfrm>
            <a:off x="467545" y="1735236"/>
            <a:ext cx="3096344" cy="580762"/>
            <a:chOff x="1224751" y="2276269"/>
            <a:chExt cx="4852003" cy="379817"/>
          </a:xfrm>
        </p:grpSpPr>
        <p:sp>
          <p:nvSpPr>
            <p:cNvPr id="25" name="Rounded Rectangle 24"/>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6" name="Rounded Rectangle 25"/>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7" name="TextBox 67"/>
            <p:cNvSpPr txBox="1">
              <a:spLocks noChangeArrowheads="1"/>
            </p:cNvSpPr>
            <p:nvPr/>
          </p:nvSpPr>
          <p:spPr bwMode="auto">
            <a:xfrm>
              <a:off x="1292999" y="2326834"/>
              <a:ext cx="2833047"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Target Segment</a:t>
              </a:r>
              <a:endParaRPr lang="en-US" sz="2000" dirty="0">
                <a:ea typeface="ＭＳ Ｐゴシック" pitchFamily="34" charset="-128"/>
              </a:endParaRPr>
            </a:p>
          </p:txBody>
        </p:sp>
      </p:grpSp>
      <p:grpSp>
        <p:nvGrpSpPr>
          <p:cNvPr id="28" name="Group 68"/>
          <p:cNvGrpSpPr>
            <a:grpSpLocks/>
          </p:cNvGrpSpPr>
          <p:nvPr/>
        </p:nvGrpSpPr>
        <p:grpSpPr bwMode="auto">
          <a:xfrm>
            <a:off x="467544" y="2938221"/>
            <a:ext cx="3096344" cy="580763"/>
            <a:chOff x="1224751" y="2276269"/>
            <a:chExt cx="4852003" cy="379817"/>
          </a:xfrm>
        </p:grpSpPr>
        <p:sp>
          <p:nvSpPr>
            <p:cNvPr id="29" name="Rounded Rectangle 28"/>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0" name="Rounded Rectangle 29"/>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1" name="TextBox 67"/>
            <p:cNvSpPr txBox="1">
              <a:spLocks noChangeArrowheads="1"/>
            </p:cNvSpPr>
            <p:nvPr/>
          </p:nvSpPr>
          <p:spPr bwMode="auto">
            <a:xfrm>
              <a:off x="1292999" y="2340667"/>
              <a:ext cx="232443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Competition</a:t>
              </a:r>
              <a:endParaRPr lang="en-US" sz="2000" dirty="0">
                <a:latin typeface="+mn-lt"/>
                <a:ea typeface="ＭＳ Ｐゴシック" pitchFamily="34" charset="-128"/>
              </a:endParaRPr>
            </a:p>
          </p:txBody>
        </p:sp>
      </p:grpSp>
      <p:grpSp>
        <p:nvGrpSpPr>
          <p:cNvPr id="32" name="Group 68"/>
          <p:cNvGrpSpPr>
            <a:grpSpLocks/>
          </p:cNvGrpSpPr>
          <p:nvPr/>
        </p:nvGrpSpPr>
        <p:grpSpPr bwMode="auto">
          <a:xfrm>
            <a:off x="467544" y="3531347"/>
            <a:ext cx="3096344" cy="580763"/>
            <a:chOff x="1224751" y="2276269"/>
            <a:chExt cx="4852003" cy="379817"/>
          </a:xfrm>
        </p:grpSpPr>
        <p:sp>
          <p:nvSpPr>
            <p:cNvPr id="33" name="Rounded Rectangle 32"/>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4" name="Rounded Rectangle 33"/>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5" name="TextBox 67"/>
            <p:cNvSpPr txBox="1">
              <a:spLocks noChangeArrowheads="1"/>
            </p:cNvSpPr>
            <p:nvPr/>
          </p:nvSpPr>
          <p:spPr bwMode="auto">
            <a:xfrm>
              <a:off x="1292999" y="2329508"/>
              <a:ext cx="2565376"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Society &amp; Law</a:t>
              </a:r>
              <a:endParaRPr lang="en-US" sz="2000" dirty="0">
                <a:latin typeface="+mn-lt"/>
                <a:ea typeface="ＭＳ Ｐゴシック" pitchFamily="34" charset="-128"/>
              </a:endParaRPr>
            </a:p>
          </p:txBody>
        </p:sp>
      </p:grpSp>
      <p:grpSp>
        <p:nvGrpSpPr>
          <p:cNvPr id="36" name="Group 68"/>
          <p:cNvGrpSpPr>
            <a:grpSpLocks/>
          </p:cNvGrpSpPr>
          <p:nvPr/>
        </p:nvGrpSpPr>
        <p:grpSpPr bwMode="auto">
          <a:xfrm>
            <a:off x="467544" y="4112110"/>
            <a:ext cx="3096344" cy="580763"/>
            <a:chOff x="1224751" y="2276269"/>
            <a:chExt cx="4852003" cy="379817"/>
          </a:xfrm>
        </p:grpSpPr>
        <p:sp>
          <p:nvSpPr>
            <p:cNvPr id="37" name="Rounded Rectangle 36"/>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8" name="Rounded Rectangle 37"/>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9" name="TextBox 67"/>
            <p:cNvSpPr txBox="1">
              <a:spLocks noChangeArrowheads="1"/>
            </p:cNvSpPr>
            <p:nvPr/>
          </p:nvSpPr>
          <p:spPr bwMode="auto">
            <a:xfrm>
              <a:off x="1292999" y="2326435"/>
              <a:ext cx="2521468"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Variant Prices</a:t>
              </a:r>
              <a:endParaRPr lang="en-US" sz="2000" dirty="0">
                <a:latin typeface="+mn-lt"/>
                <a:ea typeface="ＭＳ Ｐゴシック" pitchFamily="34" charset="-128"/>
              </a:endParaRPr>
            </a:p>
          </p:txBody>
        </p:sp>
      </p:grpSp>
      <p:grpSp>
        <p:nvGrpSpPr>
          <p:cNvPr id="40" name="Group 68"/>
          <p:cNvGrpSpPr>
            <a:grpSpLocks/>
          </p:cNvGrpSpPr>
          <p:nvPr/>
        </p:nvGrpSpPr>
        <p:grpSpPr bwMode="auto">
          <a:xfrm>
            <a:off x="467544" y="4692873"/>
            <a:ext cx="3096344" cy="580763"/>
            <a:chOff x="1224751" y="2276269"/>
            <a:chExt cx="4852003" cy="379817"/>
          </a:xfrm>
        </p:grpSpPr>
        <p:sp>
          <p:nvSpPr>
            <p:cNvPr id="41" name="Rounded Rectangle 4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2" name="Rounded Rectangle 4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3" name="TextBox 67"/>
            <p:cNvSpPr txBox="1">
              <a:spLocks noChangeArrowheads="1"/>
            </p:cNvSpPr>
            <p:nvPr/>
          </p:nvSpPr>
          <p:spPr bwMode="auto">
            <a:xfrm>
              <a:off x="1292999" y="2323362"/>
              <a:ext cx="275859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Discount Policy</a:t>
              </a:r>
              <a:endParaRPr lang="en-US" sz="2000" dirty="0">
                <a:latin typeface="+mn-lt"/>
                <a:ea typeface="ＭＳ Ｐゴシック" pitchFamily="34" charset="-128"/>
              </a:endParaRPr>
            </a:p>
          </p:txBody>
        </p:sp>
      </p:grpSp>
      <p:grpSp>
        <p:nvGrpSpPr>
          <p:cNvPr id="44" name="Group 69"/>
          <p:cNvGrpSpPr>
            <a:grpSpLocks/>
          </p:cNvGrpSpPr>
          <p:nvPr/>
        </p:nvGrpSpPr>
        <p:grpSpPr bwMode="auto">
          <a:xfrm>
            <a:off x="467544" y="2930637"/>
            <a:ext cx="3096344" cy="580762"/>
            <a:chOff x="1224751" y="2276269"/>
            <a:chExt cx="4852003" cy="379817"/>
          </a:xfrm>
        </p:grpSpPr>
        <p:sp>
          <p:nvSpPr>
            <p:cNvPr id="45" name="Rounded Rectangle 44"/>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Rounded Rectangle 45"/>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7" name="TextBox 67"/>
            <p:cNvSpPr txBox="1">
              <a:spLocks noChangeArrowheads="1"/>
            </p:cNvSpPr>
            <p:nvPr/>
          </p:nvSpPr>
          <p:spPr bwMode="auto">
            <a:xfrm>
              <a:off x="1292999" y="2323362"/>
              <a:ext cx="232443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Competition</a:t>
              </a:r>
              <a:endParaRPr lang="en-US" sz="2000" dirty="0">
                <a:ea typeface="ＭＳ Ｐゴシック" pitchFamily="34" charset="-128"/>
              </a:endParaRPr>
            </a:p>
          </p:txBody>
        </p:sp>
      </p:grpSp>
      <p:grpSp>
        <p:nvGrpSpPr>
          <p:cNvPr id="48" name="Group 41"/>
          <p:cNvGrpSpPr>
            <a:grpSpLocks/>
          </p:cNvGrpSpPr>
          <p:nvPr/>
        </p:nvGrpSpPr>
        <p:grpSpPr bwMode="auto">
          <a:xfrm>
            <a:off x="2339752" y="5772993"/>
            <a:ext cx="4783138" cy="968375"/>
            <a:chOff x="4940193" y="4878304"/>
            <a:chExt cx="4783391" cy="968295"/>
          </a:xfrm>
        </p:grpSpPr>
        <p:sp>
          <p:nvSpPr>
            <p:cNvPr id="49" name="Oval 48"/>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0" name="Rectangle 49"/>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1" name="Rounded Rectangle 50"/>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52" name="Group 87"/>
            <p:cNvGrpSpPr>
              <a:grpSpLocks/>
            </p:cNvGrpSpPr>
            <p:nvPr/>
          </p:nvGrpSpPr>
          <p:grpSpPr bwMode="auto">
            <a:xfrm>
              <a:off x="4940193" y="4878304"/>
              <a:ext cx="4783391" cy="825387"/>
              <a:chOff x="4940193" y="4878304"/>
              <a:chExt cx="4783391" cy="825387"/>
            </a:xfrm>
          </p:grpSpPr>
          <p:sp>
            <p:nvSpPr>
              <p:cNvPr id="53" name="Oval 52"/>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4"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5" name="Rounded Rectangle 54"/>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6" name="TextBox 5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49200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4.12581E-6 L 0.05347 -0.35962 " pathEditMode="relative" rAng="0" ptsTypes="AA">
                                      <p:cBhvr>
                                        <p:cTn id="6" dur="500" fill="hold"/>
                                        <p:tgtEl>
                                          <p:spTgt spid="48"/>
                                        </p:tgtEl>
                                        <p:attrNameLst>
                                          <p:attrName>ppt_x</p:attrName>
                                          <p:attrName>ppt_y</p:attrName>
                                        </p:attrNameLst>
                                      </p:cBhvr>
                                      <p:rCtr x="2700" y="-180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8"/>
                                        </p:tgtEl>
                                      </p:cBhvr>
                                    </p:animEffect>
                                    <p:animScale>
                                      <p:cBhvr>
                                        <p:cTn id="10" dur="250" autoRev="1" fill="hold"/>
                                        <p:tgtEl>
                                          <p:spTgt spid="48"/>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xit" presetSubtype="0" fill="hold" nodeType="withEffect">
                                  <p:stCondLst>
                                    <p:cond delay="0"/>
                                  </p:stCondLst>
                                  <p:childTnLst>
                                    <p:animEffect transition="out" filter="fade">
                                      <p:cBhvr>
                                        <p:cTn id="16" dur="500"/>
                                        <p:tgtEl>
                                          <p:spTgt spid="48"/>
                                        </p:tgtEl>
                                      </p:cBhvr>
                                    </p:animEffect>
                                    <p:set>
                                      <p:cBhvr>
                                        <p:cTn id="17" dur="1" fill="hold">
                                          <p:stCondLst>
                                            <p:cond delay="499"/>
                                          </p:stCondLst>
                                        </p:cTn>
                                        <p:tgtEl>
                                          <p:spTgt spid="48"/>
                                        </p:tgtEl>
                                        <p:attrNameLst>
                                          <p:attrName>style.visibility</p:attrName>
                                        </p:attrNameLst>
                                      </p:cBhvr>
                                      <p:to>
                                        <p:strVal val="hidden"/>
                                      </p:to>
                                    </p:se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slide(fromLeft)">
                                      <p:cBhvr>
                                        <p:cTn id="21" dur="500"/>
                                        <p:tgtEl>
                                          <p:spTgt spid="19"/>
                                        </p:tgtEl>
                                      </p:cBhvr>
                                    </p:animEffect>
                                  </p:childTnLst>
                                </p:cTn>
                              </p:par>
                              <p:par>
                                <p:cTn id="22" presetID="1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lide(fromRigh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Society &amp; Law</a:t>
              </a:r>
              <a:endParaRPr lang="en-IN" sz="3200" dirty="0"/>
            </a:p>
          </p:txBody>
        </p:sp>
      </p:grpSp>
      <p:pic>
        <p:nvPicPr>
          <p:cNvPr id="6" name="Picture 5" descr="imagesssd.jpg"/>
          <p:cNvPicPr>
            <a:picLocks noGrp="1" noSelect="1" noRot="1" noMove="1" noResize="1" noEditPoints="1" noAdjustHandles="1" noChangeArrowheads="1" noChangeShapeType="1"/>
          </p:cNvPicPr>
          <p:nvPr>
            <p:custDataLst>
              <p:tags r:id="rId2"/>
            </p:custDataLst>
          </p:nvPr>
        </p:nvPicPr>
        <p:blipFill>
          <a:blip r:embed="rId6" cstate="print">
            <a:lum bright="40000" contrast="-40000"/>
          </a:blip>
          <a:srcRect/>
          <a:stretch>
            <a:fillRect/>
          </a:stretch>
        </p:blipFill>
        <p:spPr>
          <a:xfrm>
            <a:off x="3779913" y="908720"/>
            <a:ext cx="5388792" cy="5976016"/>
          </a:xfrm>
          <a:prstGeom prst="rect">
            <a:avLst/>
          </a:prstGeom>
        </p:spPr>
      </p:pic>
      <p:grpSp>
        <p:nvGrpSpPr>
          <p:cNvPr id="7" name="Group 65"/>
          <p:cNvGrpSpPr>
            <a:grpSpLocks/>
          </p:cNvGrpSpPr>
          <p:nvPr/>
        </p:nvGrpSpPr>
        <p:grpSpPr bwMode="auto">
          <a:xfrm rot="5400000">
            <a:off x="-540568" y="1956570"/>
            <a:ext cx="5040558" cy="3600401"/>
            <a:chOff x="471488" y="1165225"/>
            <a:chExt cx="7740650" cy="3713163"/>
          </a:xfrm>
        </p:grpSpPr>
        <p:grpSp>
          <p:nvGrpSpPr>
            <p:cNvPr id="8" name="Group 117"/>
            <p:cNvGrpSpPr>
              <a:grpSpLocks/>
            </p:cNvGrpSpPr>
            <p:nvPr/>
          </p:nvGrpSpPr>
          <p:grpSpPr bwMode="auto">
            <a:xfrm>
              <a:off x="471488" y="1165225"/>
              <a:ext cx="7740650" cy="3694113"/>
              <a:chOff x="471210" y="1164522"/>
              <a:chExt cx="7740358" cy="3694514"/>
            </a:xfrm>
          </p:grpSpPr>
          <p:sp>
            <p:nvSpPr>
              <p:cNvPr id="10"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ounded Rectangle 10"/>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2" name="Gruppe 61"/>
              <p:cNvGrpSpPr>
                <a:grpSpLocks/>
              </p:cNvGrpSpPr>
              <p:nvPr/>
            </p:nvGrpSpPr>
            <p:grpSpPr bwMode="auto">
              <a:xfrm flipH="1">
                <a:off x="7106981" y="2677560"/>
                <a:ext cx="763040" cy="791220"/>
                <a:chOff x="1729066" y="4033625"/>
                <a:chExt cx="1016456" cy="1016530"/>
              </a:xfrm>
            </p:grpSpPr>
            <p:grpSp>
              <p:nvGrpSpPr>
                <p:cNvPr id="15" name="Gruppe 59"/>
                <p:cNvGrpSpPr>
                  <a:grpSpLocks/>
                </p:cNvGrpSpPr>
                <p:nvPr/>
              </p:nvGrpSpPr>
              <p:grpSpPr bwMode="auto">
                <a:xfrm>
                  <a:off x="1729066" y="4033625"/>
                  <a:ext cx="1016456" cy="1016530"/>
                  <a:chOff x="3889813" y="1483645"/>
                  <a:chExt cx="496973" cy="497009"/>
                </a:xfrm>
              </p:grpSpPr>
              <p:sp>
                <p:nvSpPr>
                  <p:cNvPr id="17"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18"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16"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3"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4" name="Rounded Rectangle 13"/>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9"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sp>
        <p:nvSpPr>
          <p:cNvPr id="19" name="Rounded Rectangle 18"/>
          <p:cNvSpPr/>
          <p:nvPr/>
        </p:nvSpPr>
        <p:spPr>
          <a:xfrm>
            <a:off x="4067944" y="2636912"/>
            <a:ext cx="4536504" cy="2232248"/>
          </a:xfrm>
          <a:prstGeom prst="roundRect">
            <a:avLst>
              <a:gd name="adj" fmla="val 4269"/>
            </a:avLst>
          </a:prstGeom>
          <a:solidFill>
            <a:srgbClr val="FFFFFF">
              <a:alpha val="5019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Society &amp; Law:</a:t>
            </a:r>
          </a:p>
          <a:p>
            <a:r>
              <a:rPr lang="en-IN" sz="2000" dirty="0">
                <a:solidFill>
                  <a:schemeClr val="tx1"/>
                </a:solidFill>
              </a:rPr>
              <a:t>Price should be set within societal norms and legal framework defined by state and national laws.</a:t>
            </a:r>
          </a:p>
        </p:txBody>
      </p:sp>
      <p:grpSp>
        <p:nvGrpSpPr>
          <p:cNvPr id="20" name="Group 68"/>
          <p:cNvGrpSpPr>
            <a:grpSpLocks/>
          </p:cNvGrpSpPr>
          <p:nvPr/>
        </p:nvGrpSpPr>
        <p:grpSpPr bwMode="auto">
          <a:xfrm>
            <a:off x="467545" y="2345096"/>
            <a:ext cx="3096344" cy="580763"/>
            <a:chOff x="1224751" y="2276269"/>
            <a:chExt cx="4852003" cy="379817"/>
          </a:xfrm>
        </p:grpSpPr>
        <p:sp>
          <p:nvSpPr>
            <p:cNvPr id="21" name="Rounded Rectangle 2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2" name="Rounded Rectangle 2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3" name="TextBox 67"/>
            <p:cNvSpPr txBox="1">
              <a:spLocks noChangeArrowheads="1"/>
            </p:cNvSpPr>
            <p:nvPr/>
          </p:nvSpPr>
          <p:spPr bwMode="auto">
            <a:xfrm>
              <a:off x="1292999" y="2351825"/>
              <a:ext cx="3315335"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Cost of Production</a:t>
              </a:r>
              <a:endParaRPr lang="en-US" sz="2000" dirty="0">
                <a:latin typeface="+mn-lt"/>
                <a:ea typeface="ＭＳ Ｐゴシック" pitchFamily="34" charset="-128"/>
              </a:endParaRPr>
            </a:p>
          </p:txBody>
        </p:sp>
      </p:grpSp>
      <p:grpSp>
        <p:nvGrpSpPr>
          <p:cNvPr id="24" name="Group 69"/>
          <p:cNvGrpSpPr>
            <a:grpSpLocks/>
          </p:cNvGrpSpPr>
          <p:nvPr/>
        </p:nvGrpSpPr>
        <p:grpSpPr bwMode="auto">
          <a:xfrm>
            <a:off x="467545" y="1735236"/>
            <a:ext cx="3096344" cy="580762"/>
            <a:chOff x="1224751" y="2276269"/>
            <a:chExt cx="4852003" cy="379817"/>
          </a:xfrm>
        </p:grpSpPr>
        <p:sp>
          <p:nvSpPr>
            <p:cNvPr id="25" name="Rounded Rectangle 24"/>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6" name="Rounded Rectangle 25"/>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7" name="TextBox 67"/>
            <p:cNvSpPr txBox="1">
              <a:spLocks noChangeArrowheads="1"/>
            </p:cNvSpPr>
            <p:nvPr/>
          </p:nvSpPr>
          <p:spPr bwMode="auto">
            <a:xfrm>
              <a:off x="1292999" y="2326834"/>
              <a:ext cx="2833047"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Target Segment</a:t>
              </a:r>
              <a:endParaRPr lang="en-US" sz="2000" dirty="0">
                <a:ea typeface="ＭＳ Ｐゴシック" pitchFamily="34" charset="-128"/>
              </a:endParaRPr>
            </a:p>
          </p:txBody>
        </p:sp>
      </p:grpSp>
      <p:grpSp>
        <p:nvGrpSpPr>
          <p:cNvPr id="28" name="Group 68"/>
          <p:cNvGrpSpPr>
            <a:grpSpLocks/>
          </p:cNvGrpSpPr>
          <p:nvPr/>
        </p:nvGrpSpPr>
        <p:grpSpPr bwMode="auto">
          <a:xfrm>
            <a:off x="467544" y="2938221"/>
            <a:ext cx="3096344" cy="580763"/>
            <a:chOff x="1224751" y="2276269"/>
            <a:chExt cx="4852003" cy="379817"/>
          </a:xfrm>
        </p:grpSpPr>
        <p:sp>
          <p:nvSpPr>
            <p:cNvPr id="29" name="Rounded Rectangle 28"/>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0" name="Rounded Rectangle 29"/>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1" name="TextBox 67"/>
            <p:cNvSpPr txBox="1">
              <a:spLocks noChangeArrowheads="1"/>
            </p:cNvSpPr>
            <p:nvPr/>
          </p:nvSpPr>
          <p:spPr bwMode="auto">
            <a:xfrm>
              <a:off x="1292999" y="2340667"/>
              <a:ext cx="232443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Competition</a:t>
              </a:r>
              <a:endParaRPr lang="en-US" sz="2000" dirty="0">
                <a:latin typeface="+mn-lt"/>
                <a:ea typeface="ＭＳ Ｐゴシック" pitchFamily="34" charset="-128"/>
              </a:endParaRPr>
            </a:p>
          </p:txBody>
        </p:sp>
      </p:grpSp>
      <p:grpSp>
        <p:nvGrpSpPr>
          <p:cNvPr id="32" name="Group 68"/>
          <p:cNvGrpSpPr>
            <a:grpSpLocks/>
          </p:cNvGrpSpPr>
          <p:nvPr/>
        </p:nvGrpSpPr>
        <p:grpSpPr bwMode="auto">
          <a:xfrm>
            <a:off x="467544" y="3531347"/>
            <a:ext cx="3096344" cy="580763"/>
            <a:chOff x="1224751" y="2276269"/>
            <a:chExt cx="4852003" cy="379817"/>
          </a:xfrm>
        </p:grpSpPr>
        <p:sp>
          <p:nvSpPr>
            <p:cNvPr id="33" name="Rounded Rectangle 32"/>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4" name="Rounded Rectangle 33"/>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5" name="TextBox 67"/>
            <p:cNvSpPr txBox="1">
              <a:spLocks noChangeArrowheads="1"/>
            </p:cNvSpPr>
            <p:nvPr/>
          </p:nvSpPr>
          <p:spPr bwMode="auto">
            <a:xfrm>
              <a:off x="1292999" y="2329508"/>
              <a:ext cx="2565376"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Society &amp; Law</a:t>
              </a:r>
              <a:endParaRPr lang="en-US" sz="2000" dirty="0">
                <a:latin typeface="+mn-lt"/>
                <a:ea typeface="ＭＳ Ｐゴシック" pitchFamily="34" charset="-128"/>
              </a:endParaRPr>
            </a:p>
          </p:txBody>
        </p:sp>
      </p:grpSp>
      <p:grpSp>
        <p:nvGrpSpPr>
          <p:cNvPr id="36" name="Group 68"/>
          <p:cNvGrpSpPr>
            <a:grpSpLocks/>
          </p:cNvGrpSpPr>
          <p:nvPr/>
        </p:nvGrpSpPr>
        <p:grpSpPr bwMode="auto">
          <a:xfrm>
            <a:off x="467544" y="4112110"/>
            <a:ext cx="3096344" cy="580763"/>
            <a:chOff x="1224751" y="2276269"/>
            <a:chExt cx="4852003" cy="379817"/>
          </a:xfrm>
        </p:grpSpPr>
        <p:sp>
          <p:nvSpPr>
            <p:cNvPr id="37" name="Rounded Rectangle 36"/>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8" name="Rounded Rectangle 37"/>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9" name="TextBox 67"/>
            <p:cNvSpPr txBox="1">
              <a:spLocks noChangeArrowheads="1"/>
            </p:cNvSpPr>
            <p:nvPr/>
          </p:nvSpPr>
          <p:spPr bwMode="auto">
            <a:xfrm>
              <a:off x="1292999" y="2326435"/>
              <a:ext cx="2521468"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Variant Prices</a:t>
              </a:r>
              <a:endParaRPr lang="en-US" sz="2000" dirty="0">
                <a:latin typeface="+mn-lt"/>
                <a:ea typeface="ＭＳ Ｐゴシック" pitchFamily="34" charset="-128"/>
              </a:endParaRPr>
            </a:p>
          </p:txBody>
        </p:sp>
      </p:grpSp>
      <p:grpSp>
        <p:nvGrpSpPr>
          <p:cNvPr id="40" name="Group 68"/>
          <p:cNvGrpSpPr>
            <a:grpSpLocks/>
          </p:cNvGrpSpPr>
          <p:nvPr/>
        </p:nvGrpSpPr>
        <p:grpSpPr bwMode="auto">
          <a:xfrm>
            <a:off x="467544" y="4692873"/>
            <a:ext cx="3096344" cy="580763"/>
            <a:chOff x="1224751" y="2276269"/>
            <a:chExt cx="4852003" cy="379817"/>
          </a:xfrm>
        </p:grpSpPr>
        <p:sp>
          <p:nvSpPr>
            <p:cNvPr id="41" name="Rounded Rectangle 4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2" name="Rounded Rectangle 4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3" name="TextBox 67"/>
            <p:cNvSpPr txBox="1">
              <a:spLocks noChangeArrowheads="1"/>
            </p:cNvSpPr>
            <p:nvPr/>
          </p:nvSpPr>
          <p:spPr bwMode="auto">
            <a:xfrm>
              <a:off x="1292999" y="2323362"/>
              <a:ext cx="275859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Discount Policy</a:t>
              </a:r>
              <a:endParaRPr lang="en-US" sz="2000" dirty="0">
                <a:latin typeface="+mn-lt"/>
                <a:ea typeface="ＭＳ Ｐゴシック" pitchFamily="34" charset="-128"/>
              </a:endParaRPr>
            </a:p>
          </p:txBody>
        </p:sp>
      </p:grpSp>
      <p:grpSp>
        <p:nvGrpSpPr>
          <p:cNvPr id="44" name="Group 69"/>
          <p:cNvGrpSpPr>
            <a:grpSpLocks/>
          </p:cNvGrpSpPr>
          <p:nvPr/>
        </p:nvGrpSpPr>
        <p:grpSpPr bwMode="auto">
          <a:xfrm>
            <a:off x="467544" y="3521790"/>
            <a:ext cx="3096344" cy="580762"/>
            <a:chOff x="1224751" y="2276269"/>
            <a:chExt cx="4852003" cy="379817"/>
          </a:xfrm>
        </p:grpSpPr>
        <p:sp>
          <p:nvSpPr>
            <p:cNvPr id="45" name="Rounded Rectangle 44"/>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Rounded Rectangle 45"/>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7" name="TextBox 67"/>
            <p:cNvSpPr txBox="1">
              <a:spLocks noChangeArrowheads="1"/>
            </p:cNvSpPr>
            <p:nvPr/>
          </p:nvSpPr>
          <p:spPr bwMode="auto">
            <a:xfrm>
              <a:off x="1292999" y="2323362"/>
              <a:ext cx="2565376"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Society &amp; Law</a:t>
              </a:r>
              <a:endParaRPr lang="en-US" sz="2000" dirty="0">
                <a:ea typeface="ＭＳ Ｐゴシック" pitchFamily="34" charset="-128"/>
              </a:endParaRPr>
            </a:p>
          </p:txBody>
        </p:sp>
      </p:grpSp>
      <p:grpSp>
        <p:nvGrpSpPr>
          <p:cNvPr id="48" name="Group 41"/>
          <p:cNvGrpSpPr>
            <a:grpSpLocks/>
          </p:cNvGrpSpPr>
          <p:nvPr/>
        </p:nvGrpSpPr>
        <p:grpSpPr bwMode="auto">
          <a:xfrm>
            <a:off x="2339752" y="5772993"/>
            <a:ext cx="4783138" cy="968375"/>
            <a:chOff x="4940193" y="4878304"/>
            <a:chExt cx="4783391" cy="968295"/>
          </a:xfrm>
        </p:grpSpPr>
        <p:sp>
          <p:nvSpPr>
            <p:cNvPr id="49" name="Oval 48"/>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0" name="Rectangle 49"/>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1" name="Rounded Rectangle 50"/>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52" name="Group 87"/>
            <p:cNvGrpSpPr>
              <a:grpSpLocks/>
            </p:cNvGrpSpPr>
            <p:nvPr/>
          </p:nvGrpSpPr>
          <p:grpSpPr bwMode="auto">
            <a:xfrm>
              <a:off x="4940193" y="4878304"/>
              <a:ext cx="4783391" cy="825387"/>
              <a:chOff x="4940193" y="4878304"/>
              <a:chExt cx="4783391" cy="825387"/>
            </a:xfrm>
          </p:grpSpPr>
          <p:sp>
            <p:nvSpPr>
              <p:cNvPr id="53" name="Oval 52"/>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4"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5" name="Rounded Rectangle 54"/>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6" name="TextBox 5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93571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4.12581E-6 L 0.05347 -0.27567 " pathEditMode="relative" rAng="0" ptsTypes="AA">
                                      <p:cBhvr>
                                        <p:cTn id="6" dur="500" fill="hold"/>
                                        <p:tgtEl>
                                          <p:spTgt spid="48"/>
                                        </p:tgtEl>
                                        <p:attrNameLst>
                                          <p:attrName>ppt_x</p:attrName>
                                          <p:attrName>ppt_y</p:attrName>
                                        </p:attrNameLst>
                                      </p:cBhvr>
                                      <p:rCtr x="2700" y="-138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8"/>
                                        </p:tgtEl>
                                      </p:cBhvr>
                                    </p:animEffect>
                                    <p:animScale>
                                      <p:cBhvr>
                                        <p:cTn id="10" dur="250" autoRev="1" fill="hold"/>
                                        <p:tgtEl>
                                          <p:spTgt spid="48"/>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xit" presetSubtype="0" fill="hold" nodeType="withEffect">
                                  <p:stCondLst>
                                    <p:cond delay="0"/>
                                  </p:stCondLst>
                                  <p:childTnLst>
                                    <p:animEffect transition="out" filter="fade">
                                      <p:cBhvr>
                                        <p:cTn id="16" dur="500"/>
                                        <p:tgtEl>
                                          <p:spTgt spid="48"/>
                                        </p:tgtEl>
                                      </p:cBhvr>
                                    </p:animEffect>
                                    <p:set>
                                      <p:cBhvr>
                                        <p:cTn id="17" dur="1" fill="hold">
                                          <p:stCondLst>
                                            <p:cond delay="499"/>
                                          </p:stCondLst>
                                        </p:cTn>
                                        <p:tgtEl>
                                          <p:spTgt spid="48"/>
                                        </p:tgtEl>
                                        <p:attrNameLst>
                                          <p:attrName>style.visibility</p:attrName>
                                        </p:attrNameLst>
                                      </p:cBhvr>
                                      <p:to>
                                        <p:strVal val="hidden"/>
                                      </p:to>
                                    </p:se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slide(fromLeft)">
                                      <p:cBhvr>
                                        <p:cTn id="21" dur="500"/>
                                        <p:tgtEl>
                                          <p:spTgt spid="19"/>
                                        </p:tgtEl>
                                      </p:cBhvr>
                                    </p:animEffect>
                                  </p:childTnLst>
                                </p:cTn>
                              </p:par>
                              <p:par>
                                <p:cTn id="22" presetID="1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lide(fromRigh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Variant Prices</a:t>
              </a:r>
              <a:endParaRPr lang="en-IN" sz="3200" dirty="0"/>
            </a:p>
          </p:txBody>
        </p:sp>
      </p:grpSp>
      <p:pic>
        <p:nvPicPr>
          <p:cNvPr id="6" name="Picture 5" descr="Price-wd.jpg"/>
          <p:cNvPicPr>
            <a:picLocks noGrp="1" noSelect="1" noRot="1" noMove="1" noResize="1" noEditPoints="1" noAdjustHandles="1" noChangeArrowheads="1" noChangeShapeType="1"/>
          </p:cNvPicPr>
          <p:nvPr>
            <p:custDataLst>
              <p:tags r:id="rId2"/>
            </p:custDataLst>
          </p:nvPr>
        </p:nvPicPr>
        <p:blipFill>
          <a:blip r:embed="rId6" cstate="print">
            <a:lum bright="40000" contrast="-40000"/>
          </a:blip>
          <a:stretch>
            <a:fillRect/>
          </a:stretch>
        </p:blipFill>
        <p:spPr>
          <a:xfrm>
            <a:off x="3779912" y="1052736"/>
            <a:ext cx="5364088" cy="5805264"/>
          </a:xfrm>
          <a:prstGeom prst="rect">
            <a:avLst/>
          </a:prstGeom>
        </p:spPr>
      </p:pic>
      <p:grpSp>
        <p:nvGrpSpPr>
          <p:cNvPr id="7" name="Group 65"/>
          <p:cNvGrpSpPr>
            <a:grpSpLocks/>
          </p:cNvGrpSpPr>
          <p:nvPr/>
        </p:nvGrpSpPr>
        <p:grpSpPr bwMode="auto">
          <a:xfrm rot="5400000">
            <a:off x="-540568" y="1956570"/>
            <a:ext cx="5040558" cy="3600401"/>
            <a:chOff x="471488" y="1165225"/>
            <a:chExt cx="7740650" cy="3713163"/>
          </a:xfrm>
        </p:grpSpPr>
        <p:grpSp>
          <p:nvGrpSpPr>
            <p:cNvPr id="8" name="Group 117"/>
            <p:cNvGrpSpPr>
              <a:grpSpLocks/>
            </p:cNvGrpSpPr>
            <p:nvPr/>
          </p:nvGrpSpPr>
          <p:grpSpPr bwMode="auto">
            <a:xfrm>
              <a:off x="471488" y="1165225"/>
              <a:ext cx="7740650" cy="3694113"/>
              <a:chOff x="471210" y="1164522"/>
              <a:chExt cx="7740358" cy="3694514"/>
            </a:xfrm>
          </p:grpSpPr>
          <p:sp>
            <p:nvSpPr>
              <p:cNvPr id="10"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ounded Rectangle 10"/>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2" name="Gruppe 61"/>
              <p:cNvGrpSpPr>
                <a:grpSpLocks/>
              </p:cNvGrpSpPr>
              <p:nvPr/>
            </p:nvGrpSpPr>
            <p:grpSpPr bwMode="auto">
              <a:xfrm flipH="1">
                <a:off x="7106981" y="2677560"/>
                <a:ext cx="763040" cy="791220"/>
                <a:chOff x="1729066" y="4033625"/>
                <a:chExt cx="1016456" cy="1016530"/>
              </a:xfrm>
            </p:grpSpPr>
            <p:grpSp>
              <p:nvGrpSpPr>
                <p:cNvPr id="15" name="Gruppe 59"/>
                <p:cNvGrpSpPr>
                  <a:grpSpLocks/>
                </p:cNvGrpSpPr>
                <p:nvPr/>
              </p:nvGrpSpPr>
              <p:grpSpPr bwMode="auto">
                <a:xfrm>
                  <a:off x="1729066" y="4033625"/>
                  <a:ext cx="1016456" cy="1016530"/>
                  <a:chOff x="3889813" y="1483645"/>
                  <a:chExt cx="496973" cy="497009"/>
                </a:xfrm>
              </p:grpSpPr>
              <p:sp>
                <p:nvSpPr>
                  <p:cNvPr id="17"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18"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16"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3"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4" name="Rounded Rectangle 13"/>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9"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sp>
        <p:nvSpPr>
          <p:cNvPr id="19" name="Rounded Rectangle 18"/>
          <p:cNvSpPr/>
          <p:nvPr/>
        </p:nvSpPr>
        <p:spPr>
          <a:xfrm>
            <a:off x="4067944" y="2636912"/>
            <a:ext cx="4536504" cy="2232248"/>
          </a:xfrm>
          <a:prstGeom prst="roundRect">
            <a:avLst>
              <a:gd name="adj" fmla="val 4269"/>
            </a:avLst>
          </a:prstGeom>
          <a:solidFill>
            <a:srgbClr val="FFFFFF">
              <a:alpha val="5019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Variant Prices: </a:t>
            </a:r>
          </a:p>
          <a:p>
            <a:r>
              <a:rPr lang="en-IN" sz="2000" dirty="0">
                <a:solidFill>
                  <a:schemeClr val="tx1"/>
                </a:solidFill>
              </a:rPr>
              <a:t>Prices across models and geographic regions have to be established.</a:t>
            </a:r>
          </a:p>
        </p:txBody>
      </p:sp>
      <p:grpSp>
        <p:nvGrpSpPr>
          <p:cNvPr id="20" name="Group 68"/>
          <p:cNvGrpSpPr>
            <a:grpSpLocks/>
          </p:cNvGrpSpPr>
          <p:nvPr/>
        </p:nvGrpSpPr>
        <p:grpSpPr bwMode="auto">
          <a:xfrm>
            <a:off x="467545" y="2345096"/>
            <a:ext cx="3096344" cy="580763"/>
            <a:chOff x="1224751" y="2276269"/>
            <a:chExt cx="4852003" cy="379817"/>
          </a:xfrm>
        </p:grpSpPr>
        <p:sp>
          <p:nvSpPr>
            <p:cNvPr id="21" name="Rounded Rectangle 2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2" name="Rounded Rectangle 2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3" name="TextBox 67"/>
            <p:cNvSpPr txBox="1">
              <a:spLocks noChangeArrowheads="1"/>
            </p:cNvSpPr>
            <p:nvPr/>
          </p:nvSpPr>
          <p:spPr bwMode="auto">
            <a:xfrm>
              <a:off x="1292999" y="2351825"/>
              <a:ext cx="3315335"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Cost of Production</a:t>
              </a:r>
              <a:endParaRPr lang="en-US" sz="2000" dirty="0">
                <a:latin typeface="+mn-lt"/>
                <a:ea typeface="ＭＳ Ｐゴシック" pitchFamily="34" charset="-128"/>
              </a:endParaRPr>
            </a:p>
          </p:txBody>
        </p:sp>
      </p:grpSp>
      <p:grpSp>
        <p:nvGrpSpPr>
          <p:cNvPr id="24" name="Group 69"/>
          <p:cNvGrpSpPr>
            <a:grpSpLocks/>
          </p:cNvGrpSpPr>
          <p:nvPr/>
        </p:nvGrpSpPr>
        <p:grpSpPr bwMode="auto">
          <a:xfrm>
            <a:off x="467545" y="1735236"/>
            <a:ext cx="3096344" cy="580762"/>
            <a:chOff x="1224751" y="2276269"/>
            <a:chExt cx="4852003" cy="379817"/>
          </a:xfrm>
        </p:grpSpPr>
        <p:sp>
          <p:nvSpPr>
            <p:cNvPr id="25" name="Rounded Rectangle 24"/>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6" name="Rounded Rectangle 25"/>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7" name="TextBox 67"/>
            <p:cNvSpPr txBox="1">
              <a:spLocks noChangeArrowheads="1"/>
            </p:cNvSpPr>
            <p:nvPr/>
          </p:nvSpPr>
          <p:spPr bwMode="auto">
            <a:xfrm>
              <a:off x="1292999" y="2326834"/>
              <a:ext cx="2833047"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Target Segment</a:t>
              </a:r>
              <a:endParaRPr lang="en-US" sz="2000" dirty="0">
                <a:ea typeface="ＭＳ Ｐゴシック" pitchFamily="34" charset="-128"/>
              </a:endParaRPr>
            </a:p>
          </p:txBody>
        </p:sp>
      </p:grpSp>
      <p:grpSp>
        <p:nvGrpSpPr>
          <p:cNvPr id="28" name="Group 68"/>
          <p:cNvGrpSpPr>
            <a:grpSpLocks/>
          </p:cNvGrpSpPr>
          <p:nvPr/>
        </p:nvGrpSpPr>
        <p:grpSpPr bwMode="auto">
          <a:xfrm>
            <a:off x="467544" y="2938221"/>
            <a:ext cx="3096344" cy="580763"/>
            <a:chOff x="1224751" y="2276269"/>
            <a:chExt cx="4852003" cy="379817"/>
          </a:xfrm>
        </p:grpSpPr>
        <p:sp>
          <p:nvSpPr>
            <p:cNvPr id="29" name="Rounded Rectangle 28"/>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0" name="Rounded Rectangle 29"/>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1" name="TextBox 67"/>
            <p:cNvSpPr txBox="1">
              <a:spLocks noChangeArrowheads="1"/>
            </p:cNvSpPr>
            <p:nvPr/>
          </p:nvSpPr>
          <p:spPr bwMode="auto">
            <a:xfrm>
              <a:off x="1292999" y="2340667"/>
              <a:ext cx="232443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Competition</a:t>
              </a:r>
              <a:endParaRPr lang="en-US" sz="2000" dirty="0">
                <a:latin typeface="+mn-lt"/>
                <a:ea typeface="ＭＳ Ｐゴシック" pitchFamily="34" charset="-128"/>
              </a:endParaRPr>
            </a:p>
          </p:txBody>
        </p:sp>
      </p:grpSp>
      <p:grpSp>
        <p:nvGrpSpPr>
          <p:cNvPr id="32" name="Group 68"/>
          <p:cNvGrpSpPr>
            <a:grpSpLocks/>
          </p:cNvGrpSpPr>
          <p:nvPr/>
        </p:nvGrpSpPr>
        <p:grpSpPr bwMode="auto">
          <a:xfrm>
            <a:off x="467544" y="3531347"/>
            <a:ext cx="3096344" cy="580763"/>
            <a:chOff x="1224751" y="2276269"/>
            <a:chExt cx="4852003" cy="379817"/>
          </a:xfrm>
        </p:grpSpPr>
        <p:sp>
          <p:nvSpPr>
            <p:cNvPr id="33" name="Rounded Rectangle 32"/>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4" name="Rounded Rectangle 33"/>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5" name="TextBox 67"/>
            <p:cNvSpPr txBox="1">
              <a:spLocks noChangeArrowheads="1"/>
            </p:cNvSpPr>
            <p:nvPr/>
          </p:nvSpPr>
          <p:spPr bwMode="auto">
            <a:xfrm>
              <a:off x="1292999" y="2329508"/>
              <a:ext cx="2565376"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Society &amp; Law</a:t>
              </a:r>
              <a:endParaRPr lang="en-US" sz="2000" dirty="0">
                <a:latin typeface="+mn-lt"/>
                <a:ea typeface="ＭＳ Ｐゴシック" pitchFamily="34" charset="-128"/>
              </a:endParaRPr>
            </a:p>
          </p:txBody>
        </p:sp>
      </p:grpSp>
      <p:grpSp>
        <p:nvGrpSpPr>
          <p:cNvPr id="36" name="Group 68"/>
          <p:cNvGrpSpPr>
            <a:grpSpLocks/>
          </p:cNvGrpSpPr>
          <p:nvPr/>
        </p:nvGrpSpPr>
        <p:grpSpPr bwMode="auto">
          <a:xfrm>
            <a:off x="467544" y="4112110"/>
            <a:ext cx="3096344" cy="580763"/>
            <a:chOff x="1224751" y="2276269"/>
            <a:chExt cx="4852003" cy="379817"/>
          </a:xfrm>
        </p:grpSpPr>
        <p:sp>
          <p:nvSpPr>
            <p:cNvPr id="37" name="Rounded Rectangle 36"/>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8" name="Rounded Rectangle 37"/>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9" name="TextBox 67"/>
            <p:cNvSpPr txBox="1">
              <a:spLocks noChangeArrowheads="1"/>
            </p:cNvSpPr>
            <p:nvPr/>
          </p:nvSpPr>
          <p:spPr bwMode="auto">
            <a:xfrm>
              <a:off x="1292999" y="2326435"/>
              <a:ext cx="2521468"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Variant Prices</a:t>
              </a:r>
              <a:endParaRPr lang="en-US" sz="2000" dirty="0">
                <a:latin typeface="+mn-lt"/>
                <a:ea typeface="ＭＳ Ｐゴシック" pitchFamily="34" charset="-128"/>
              </a:endParaRPr>
            </a:p>
          </p:txBody>
        </p:sp>
      </p:grpSp>
      <p:grpSp>
        <p:nvGrpSpPr>
          <p:cNvPr id="40" name="Group 68"/>
          <p:cNvGrpSpPr>
            <a:grpSpLocks/>
          </p:cNvGrpSpPr>
          <p:nvPr/>
        </p:nvGrpSpPr>
        <p:grpSpPr bwMode="auto">
          <a:xfrm>
            <a:off x="467544" y="4692873"/>
            <a:ext cx="3096344" cy="580763"/>
            <a:chOff x="1224751" y="2276269"/>
            <a:chExt cx="4852003" cy="379817"/>
          </a:xfrm>
        </p:grpSpPr>
        <p:sp>
          <p:nvSpPr>
            <p:cNvPr id="41" name="Rounded Rectangle 4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2" name="Rounded Rectangle 4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3" name="TextBox 67"/>
            <p:cNvSpPr txBox="1">
              <a:spLocks noChangeArrowheads="1"/>
            </p:cNvSpPr>
            <p:nvPr/>
          </p:nvSpPr>
          <p:spPr bwMode="auto">
            <a:xfrm>
              <a:off x="1292999" y="2323362"/>
              <a:ext cx="275859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Discount Policy</a:t>
              </a:r>
              <a:endParaRPr lang="en-US" sz="2000" dirty="0">
                <a:latin typeface="+mn-lt"/>
                <a:ea typeface="ＭＳ Ｐゴシック" pitchFamily="34" charset="-128"/>
              </a:endParaRPr>
            </a:p>
          </p:txBody>
        </p:sp>
      </p:grpSp>
      <p:grpSp>
        <p:nvGrpSpPr>
          <p:cNvPr id="44" name="Group 69"/>
          <p:cNvGrpSpPr>
            <a:grpSpLocks/>
          </p:cNvGrpSpPr>
          <p:nvPr/>
        </p:nvGrpSpPr>
        <p:grpSpPr bwMode="auto">
          <a:xfrm>
            <a:off x="467544" y="4108245"/>
            <a:ext cx="3096344" cy="580762"/>
            <a:chOff x="1224751" y="2276269"/>
            <a:chExt cx="4852003" cy="379817"/>
          </a:xfrm>
        </p:grpSpPr>
        <p:sp>
          <p:nvSpPr>
            <p:cNvPr id="45" name="Rounded Rectangle 44"/>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Rounded Rectangle 45"/>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7" name="TextBox 67"/>
            <p:cNvSpPr txBox="1">
              <a:spLocks noChangeArrowheads="1"/>
            </p:cNvSpPr>
            <p:nvPr/>
          </p:nvSpPr>
          <p:spPr bwMode="auto">
            <a:xfrm>
              <a:off x="1292999" y="2323362"/>
              <a:ext cx="2565376"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Variant Prices</a:t>
              </a:r>
              <a:endParaRPr lang="en-US" sz="2000" dirty="0">
                <a:ea typeface="ＭＳ Ｐゴシック" pitchFamily="34" charset="-128"/>
              </a:endParaRPr>
            </a:p>
          </p:txBody>
        </p:sp>
      </p:grpSp>
      <p:grpSp>
        <p:nvGrpSpPr>
          <p:cNvPr id="48" name="Group 41"/>
          <p:cNvGrpSpPr>
            <a:grpSpLocks/>
          </p:cNvGrpSpPr>
          <p:nvPr/>
        </p:nvGrpSpPr>
        <p:grpSpPr bwMode="auto">
          <a:xfrm>
            <a:off x="2339752" y="5772993"/>
            <a:ext cx="4783138" cy="968375"/>
            <a:chOff x="4940193" y="4878304"/>
            <a:chExt cx="4783391" cy="968295"/>
          </a:xfrm>
        </p:grpSpPr>
        <p:sp>
          <p:nvSpPr>
            <p:cNvPr id="49" name="Oval 48"/>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0" name="Rectangle 49"/>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1" name="Rounded Rectangle 50"/>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52" name="Group 87"/>
            <p:cNvGrpSpPr>
              <a:grpSpLocks/>
            </p:cNvGrpSpPr>
            <p:nvPr/>
          </p:nvGrpSpPr>
          <p:grpSpPr bwMode="auto">
            <a:xfrm>
              <a:off x="4940193" y="4878304"/>
              <a:ext cx="4783391" cy="825387"/>
              <a:chOff x="4940193" y="4878304"/>
              <a:chExt cx="4783391" cy="825387"/>
            </a:xfrm>
          </p:grpSpPr>
          <p:sp>
            <p:nvSpPr>
              <p:cNvPr id="53" name="Oval 52"/>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4"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5" name="Rounded Rectangle 54"/>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6" name="TextBox 5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68689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4.12581E-6 L 0.05347 -0.20236 " pathEditMode="relative" rAng="0" ptsTypes="AA">
                                      <p:cBhvr>
                                        <p:cTn id="6" dur="500" fill="hold"/>
                                        <p:tgtEl>
                                          <p:spTgt spid="48"/>
                                        </p:tgtEl>
                                        <p:attrNameLst>
                                          <p:attrName>ppt_x</p:attrName>
                                          <p:attrName>ppt_y</p:attrName>
                                        </p:attrNameLst>
                                      </p:cBhvr>
                                      <p:rCtr x="2700" y="-101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8"/>
                                        </p:tgtEl>
                                      </p:cBhvr>
                                    </p:animEffect>
                                    <p:animScale>
                                      <p:cBhvr>
                                        <p:cTn id="10" dur="250" autoRev="1" fill="hold"/>
                                        <p:tgtEl>
                                          <p:spTgt spid="48"/>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xit" presetSubtype="0" fill="hold" nodeType="withEffect">
                                  <p:stCondLst>
                                    <p:cond delay="0"/>
                                  </p:stCondLst>
                                  <p:childTnLst>
                                    <p:animEffect transition="out" filter="fade">
                                      <p:cBhvr>
                                        <p:cTn id="16" dur="500"/>
                                        <p:tgtEl>
                                          <p:spTgt spid="48"/>
                                        </p:tgtEl>
                                      </p:cBhvr>
                                    </p:animEffect>
                                    <p:set>
                                      <p:cBhvr>
                                        <p:cTn id="17" dur="1" fill="hold">
                                          <p:stCondLst>
                                            <p:cond delay="499"/>
                                          </p:stCondLst>
                                        </p:cTn>
                                        <p:tgtEl>
                                          <p:spTgt spid="48"/>
                                        </p:tgtEl>
                                        <p:attrNameLst>
                                          <p:attrName>style.visibility</p:attrName>
                                        </p:attrNameLst>
                                      </p:cBhvr>
                                      <p:to>
                                        <p:strVal val="hidden"/>
                                      </p:to>
                                    </p:se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slide(fromLeft)">
                                      <p:cBhvr>
                                        <p:cTn id="21" dur="500"/>
                                        <p:tgtEl>
                                          <p:spTgt spid="19"/>
                                        </p:tgtEl>
                                      </p:cBhvr>
                                    </p:animEffect>
                                  </p:childTnLst>
                                </p:cTn>
                              </p:par>
                              <p:par>
                                <p:cTn id="22" presetID="1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lide(fromRigh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83"/>
          <p:cNvGrpSpPr>
            <a:grpSpLocks/>
          </p:cNvGrpSpPr>
          <p:nvPr/>
        </p:nvGrpSpPr>
        <p:grpSpPr bwMode="auto">
          <a:xfrm>
            <a:off x="3951412" y="962055"/>
            <a:ext cx="6300670" cy="5812818"/>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15" name="Picture 14"/>
          <p:cNvPicPr>
            <a:picLocks noGrp="1" noSelect="1" noRot="1" noMove="1" noResize="1" noEditPoints="1" noAdjustHandles="1" noChangeArrowheads="1" noChangeShapeType="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4191788" y="1234281"/>
            <a:ext cx="4644000" cy="4326266"/>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Introduction</a:t>
              </a:r>
              <a:endParaRPr lang="en-IN" sz="3200" dirty="0"/>
            </a:p>
          </p:txBody>
        </p:sp>
      </p:grpSp>
      <p:sp>
        <p:nvSpPr>
          <p:cNvPr id="12" name="Line 36"/>
          <p:cNvSpPr>
            <a:spLocks noChangeShapeType="1"/>
          </p:cNvSpPr>
          <p:nvPr/>
        </p:nvSpPr>
        <p:spPr bwMode="auto">
          <a:xfrm rot="16200000" flipV="1">
            <a:off x="3792340" y="176213"/>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1" y="1191518"/>
            <a:ext cx="3636818" cy="3908762"/>
          </a:xfrm>
          <a:prstGeom prst="rect">
            <a:avLst/>
          </a:prstGeom>
          <a:noFill/>
          <a:ln w="9525">
            <a:noFill/>
            <a:miter lim="800000"/>
            <a:headEnd/>
            <a:tailEnd/>
          </a:ln>
        </p:spPr>
        <p:txBody>
          <a:bodyPr wrap="square">
            <a:spAutoFit/>
          </a:bodyPr>
          <a:lstStyle/>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However, owing to the nominal discount, the demand was far less than what the Managers had predicted.</a:t>
            </a:r>
          </a:p>
          <a:p>
            <a:pPr marL="457200" indent="-457200" defTabSz="801688">
              <a:spcBef>
                <a:spcPct val="20000"/>
              </a:spcBef>
              <a:buFont typeface="Arial" pitchFamily="34" charset="0"/>
              <a:buChar char="•"/>
            </a:pPr>
            <a:endParaRPr lang="en-IN" sz="2000" noProof="1">
              <a:solidFill>
                <a:srgbClr val="080808"/>
              </a:solidFill>
              <a:latin typeface="Calibri" pitchFamily="34" charset="0"/>
              <a:cs typeface="Arial" pitchFamily="34" charset="0"/>
            </a:endParaRPr>
          </a:p>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Zen also incurred huge losses due to the vast amount of inventory of winter wear that it had maintained for the winter season. </a:t>
            </a:r>
          </a:p>
        </p:txBody>
      </p:sp>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91038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Right)">
                                      <p:cBhvr>
                                        <p:cTn id="15" dur="500"/>
                                        <p:tgtEl>
                                          <p:spTgt spid="12"/>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Discount Policy</a:t>
              </a:r>
              <a:endParaRPr lang="en-IN" sz="3200" dirty="0"/>
            </a:p>
          </p:txBody>
        </p:sp>
      </p:grpSp>
      <p:pic>
        <p:nvPicPr>
          <p:cNvPr id="6" name="Picture 5" descr="discount-shopping-720.jpg"/>
          <p:cNvPicPr>
            <a:picLocks noGrp="1" noSelect="1" noRot="1" noMove="1" noResize="1" noEditPoints="1" noAdjustHandles="1" noChangeArrowheads="1" noChangeShapeType="1"/>
          </p:cNvPicPr>
          <p:nvPr>
            <p:custDataLst>
              <p:tags r:id="rId2"/>
            </p:custDataLst>
          </p:nvPr>
        </p:nvPicPr>
        <p:blipFill>
          <a:blip r:embed="rId6" cstate="print"/>
          <a:stretch>
            <a:fillRect/>
          </a:stretch>
        </p:blipFill>
        <p:spPr>
          <a:xfrm>
            <a:off x="3779912" y="1052736"/>
            <a:ext cx="5364088" cy="5805264"/>
          </a:xfrm>
          <a:prstGeom prst="rect">
            <a:avLst/>
          </a:prstGeom>
        </p:spPr>
      </p:pic>
      <p:grpSp>
        <p:nvGrpSpPr>
          <p:cNvPr id="7" name="Group 65"/>
          <p:cNvGrpSpPr>
            <a:grpSpLocks/>
          </p:cNvGrpSpPr>
          <p:nvPr/>
        </p:nvGrpSpPr>
        <p:grpSpPr bwMode="auto">
          <a:xfrm rot="5400000">
            <a:off x="-540568" y="1956570"/>
            <a:ext cx="5040558" cy="3600401"/>
            <a:chOff x="471488" y="1165225"/>
            <a:chExt cx="7740650" cy="3713163"/>
          </a:xfrm>
        </p:grpSpPr>
        <p:grpSp>
          <p:nvGrpSpPr>
            <p:cNvPr id="8" name="Group 117"/>
            <p:cNvGrpSpPr>
              <a:grpSpLocks/>
            </p:cNvGrpSpPr>
            <p:nvPr/>
          </p:nvGrpSpPr>
          <p:grpSpPr bwMode="auto">
            <a:xfrm>
              <a:off x="471488" y="1165225"/>
              <a:ext cx="7740650" cy="3694113"/>
              <a:chOff x="471210" y="1164522"/>
              <a:chExt cx="7740358" cy="3694514"/>
            </a:xfrm>
          </p:grpSpPr>
          <p:sp>
            <p:nvSpPr>
              <p:cNvPr id="10"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ounded Rectangle 10"/>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2" name="Gruppe 61"/>
              <p:cNvGrpSpPr>
                <a:grpSpLocks/>
              </p:cNvGrpSpPr>
              <p:nvPr/>
            </p:nvGrpSpPr>
            <p:grpSpPr bwMode="auto">
              <a:xfrm flipH="1">
                <a:off x="7106981" y="2677560"/>
                <a:ext cx="763040" cy="791220"/>
                <a:chOff x="1729066" y="4033625"/>
                <a:chExt cx="1016456" cy="1016530"/>
              </a:xfrm>
            </p:grpSpPr>
            <p:grpSp>
              <p:nvGrpSpPr>
                <p:cNvPr id="15" name="Gruppe 59"/>
                <p:cNvGrpSpPr>
                  <a:grpSpLocks/>
                </p:cNvGrpSpPr>
                <p:nvPr/>
              </p:nvGrpSpPr>
              <p:grpSpPr bwMode="auto">
                <a:xfrm>
                  <a:off x="1729066" y="4033625"/>
                  <a:ext cx="1016456" cy="1016530"/>
                  <a:chOff x="3889813" y="1483645"/>
                  <a:chExt cx="496973" cy="497009"/>
                </a:xfrm>
              </p:grpSpPr>
              <p:sp>
                <p:nvSpPr>
                  <p:cNvPr id="17"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18"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16"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3"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4" name="Rounded Rectangle 13"/>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9"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sp>
        <p:nvSpPr>
          <p:cNvPr id="19" name="Rounded Rectangle 18"/>
          <p:cNvSpPr/>
          <p:nvPr/>
        </p:nvSpPr>
        <p:spPr>
          <a:xfrm>
            <a:off x="4067944" y="2636912"/>
            <a:ext cx="4536504" cy="2232248"/>
          </a:xfrm>
          <a:prstGeom prst="roundRect">
            <a:avLst>
              <a:gd name="adj" fmla="val 4269"/>
            </a:avLst>
          </a:prstGeom>
          <a:solidFill>
            <a:srgbClr val="FFFFFF">
              <a:alpha val="5019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Discount Policy: </a:t>
            </a:r>
          </a:p>
          <a:p>
            <a:r>
              <a:rPr lang="en-IN" sz="2000" dirty="0">
                <a:solidFill>
                  <a:schemeClr val="tx1"/>
                </a:solidFill>
              </a:rPr>
              <a:t>The price should be set after taking into account and also framing the policies on discounts.</a:t>
            </a:r>
          </a:p>
        </p:txBody>
      </p:sp>
      <p:grpSp>
        <p:nvGrpSpPr>
          <p:cNvPr id="20" name="Group 68"/>
          <p:cNvGrpSpPr>
            <a:grpSpLocks/>
          </p:cNvGrpSpPr>
          <p:nvPr/>
        </p:nvGrpSpPr>
        <p:grpSpPr bwMode="auto">
          <a:xfrm>
            <a:off x="467545" y="2345096"/>
            <a:ext cx="3096344" cy="580763"/>
            <a:chOff x="1224751" y="2276269"/>
            <a:chExt cx="4852003" cy="379817"/>
          </a:xfrm>
        </p:grpSpPr>
        <p:sp>
          <p:nvSpPr>
            <p:cNvPr id="21" name="Rounded Rectangle 2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2" name="Rounded Rectangle 2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3" name="TextBox 67"/>
            <p:cNvSpPr txBox="1">
              <a:spLocks noChangeArrowheads="1"/>
            </p:cNvSpPr>
            <p:nvPr/>
          </p:nvSpPr>
          <p:spPr bwMode="auto">
            <a:xfrm>
              <a:off x="1292999" y="2351825"/>
              <a:ext cx="3315335"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Cost of Production</a:t>
              </a:r>
              <a:endParaRPr lang="en-US" sz="2000" dirty="0">
                <a:latin typeface="+mn-lt"/>
                <a:ea typeface="ＭＳ Ｐゴシック" pitchFamily="34" charset="-128"/>
              </a:endParaRPr>
            </a:p>
          </p:txBody>
        </p:sp>
      </p:grpSp>
      <p:grpSp>
        <p:nvGrpSpPr>
          <p:cNvPr id="24" name="Group 69"/>
          <p:cNvGrpSpPr>
            <a:grpSpLocks/>
          </p:cNvGrpSpPr>
          <p:nvPr/>
        </p:nvGrpSpPr>
        <p:grpSpPr bwMode="auto">
          <a:xfrm>
            <a:off x="467545" y="1735236"/>
            <a:ext cx="3096344" cy="580762"/>
            <a:chOff x="1224751" y="2276269"/>
            <a:chExt cx="4852003" cy="379817"/>
          </a:xfrm>
        </p:grpSpPr>
        <p:sp>
          <p:nvSpPr>
            <p:cNvPr id="25" name="Rounded Rectangle 24"/>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6" name="Rounded Rectangle 25"/>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27" name="TextBox 67"/>
            <p:cNvSpPr txBox="1">
              <a:spLocks noChangeArrowheads="1"/>
            </p:cNvSpPr>
            <p:nvPr/>
          </p:nvSpPr>
          <p:spPr bwMode="auto">
            <a:xfrm>
              <a:off x="1292999" y="2326834"/>
              <a:ext cx="2833047"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Target Segment</a:t>
              </a:r>
              <a:endParaRPr lang="en-US" sz="2000" dirty="0">
                <a:ea typeface="ＭＳ Ｐゴシック" pitchFamily="34" charset="-128"/>
              </a:endParaRPr>
            </a:p>
          </p:txBody>
        </p:sp>
      </p:grpSp>
      <p:grpSp>
        <p:nvGrpSpPr>
          <p:cNvPr id="28" name="Group 68"/>
          <p:cNvGrpSpPr>
            <a:grpSpLocks/>
          </p:cNvGrpSpPr>
          <p:nvPr/>
        </p:nvGrpSpPr>
        <p:grpSpPr bwMode="auto">
          <a:xfrm>
            <a:off x="467544" y="2938221"/>
            <a:ext cx="3096344" cy="580763"/>
            <a:chOff x="1224751" y="2276269"/>
            <a:chExt cx="4852003" cy="379817"/>
          </a:xfrm>
        </p:grpSpPr>
        <p:sp>
          <p:nvSpPr>
            <p:cNvPr id="29" name="Rounded Rectangle 28"/>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0" name="Rounded Rectangle 29"/>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1" name="TextBox 67"/>
            <p:cNvSpPr txBox="1">
              <a:spLocks noChangeArrowheads="1"/>
            </p:cNvSpPr>
            <p:nvPr/>
          </p:nvSpPr>
          <p:spPr bwMode="auto">
            <a:xfrm>
              <a:off x="1292999" y="2340667"/>
              <a:ext cx="232443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Competition</a:t>
              </a:r>
              <a:endParaRPr lang="en-US" sz="2000" dirty="0">
                <a:latin typeface="+mn-lt"/>
                <a:ea typeface="ＭＳ Ｐゴシック" pitchFamily="34" charset="-128"/>
              </a:endParaRPr>
            </a:p>
          </p:txBody>
        </p:sp>
      </p:grpSp>
      <p:grpSp>
        <p:nvGrpSpPr>
          <p:cNvPr id="32" name="Group 68"/>
          <p:cNvGrpSpPr>
            <a:grpSpLocks/>
          </p:cNvGrpSpPr>
          <p:nvPr/>
        </p:nvGrpSpPr>
        <p:grpSpPr bwMode="auto">
          <a:xfrm>
            <a:off x="467544" y="3531347"/>
            <a:ext cx="3096344" cy="580763"/>
            <a:chOff x="1224751" y="2276269"/>
            <a:chExt cx="4852003" cy="379817"/>
          </a:xfrm>
        </p:grpSpPr>
        <p:sp>
          <p:nvSpPr>
            <p:cNvPr id="33" name="Rounded Rectangle 32"/>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4" name="Rounded Rectangle 33"/>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5" name="TextBox 67"/>
            <p:cNvSpPr txBox="1">
              <a:spLocks noChangeArrowheads="1"/>
            </p:cNvSpPr>
            <p:nvPr/>
          </p:nvSpPr>
          <p:spPr bwMode="auto">
            <a:xfrm>
              <a:off x="1292999" y="2329508"/>
              <a:ext cx="2565376"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Society &amp; Law</a:t>
              </a:r>
              <a:endParaRPr lang="en-US" sz="2000" dirty="0">
                <a:latin typeface="+mn-lt"/>
                <a:ea typeface="ＭＳ Ｐゴシック" pitchFamily="34" charset="-128"/>
              </a:endParaRPr>
            </a:p>
          </p:txBody>
        </p:sp>
      </p:grpSp>
      <p:grpSp>
        <p:nvGrpSpPr>
          <p:cNvPr id="36" name="Group 68"/>
          <p:cNvGrpSpPr>
            <a:grpSpLocks/>
          </p:cNvGrpSpPr>
          <p:nvPr/>
        </p:nvGrpSpPr>
        <p:grpSpPr bwMode="auto">
          <a:xfrm>
            <a:off x="467544" y="4112110"/>
            <a:ext cx="3096344" cy="580763"/>
            <a:chOff x="1224751" y="2276269"/>
            <a:chExt cx="4852003" cy="379817"/>
          </a:xfrm>
        </p:grpSpPr>
        <p:sp>
          <p:nvSpPr>
            <p:cNvPr id="37" name="Rounded Rectangle 36"/>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8" name="Rounded Rectangle 37"/>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39" name="TextBox 67"/>
            <p:cNvSpPr txBox="1">
              <a:spLocks noChangeArrowheads="1"/>
            </p:cNvSpPr>
            <p:nvPr/>
          </p:nvSpPr>
          <p:spPr bwMode="auto">
            <a:xfrm>
              <a:off x="1292999" y="2326435"/>
              <a:ext cx="2521468"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Variant Prices</a:t>
              </a:r>
              <a:endParaRPr lang="en-US" sz="2000" dirty="0">
                <a:latin typeface="+mn-lt"/>
                <a:ea typeface="ＭＳ Ｐゴシック" pitchFamily="34" charset="-128"/>
              </a:endParaRPr>
            </a:p>
          </p:txBody>
        </p:sp>
      </p:grpSp>
      <p:grpSp>
        <p:nvGrpSpPr>
          <p:cNvPr id="40" name="Group 68"/>
          <p:cNvGrpSpPr>
            <a:grpSpLocks/>
          </p:cNvGrpSpPr>
          <p:nvPr/>
        </p:nvGrpSpPr>
        <p:grpSpPr bwMode="auto">
          <a:xfrm>
            <a:off x="467544" y="4692873"/>
            <a:ext cx="3096344" cy="580763"/>
            <a:chOff x="1224751" y="2276269"/>
            <a:chExt cx="4852003" cy="379817"/>
          </a:xfrm>
        </p:grpSpPr>
        <p:sp>
          <p:nvSpPr>
            <p:cNvPr id="41" name="Rounded Rectangle 4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2" name="Rounded Rectangle 4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3" name="TextBox 67"/>
            <p:cNvSpPr txBox="1">
              <a:spLocks noChangeArrowheads="1"/>
            </p:cNvSpPr>
            <p:nvPr/>
          </p:nvSpPr>
          <p:spPr bwMode="auto">
            <a:xfrm>
              <a:off x="1292999" y="2323362"/>
              <a:ext cx="275859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Discount Policy</a:t>
              </a:r>
              <a:endParaRPr lang="en-US" sz="2000" dirty="0">
                <a:latin typeface="+mn-lt"/>
                <a:ea typeface="ＭＳ Ｐゴシック" pitchFamily="34" charset="-128"/>
              </a:endParaRPr>
            </a:p>
          </p:txBody>
        </p:sp>
      </p:grpSp>
      <p:grpSp>
        <p:nvGrpSpPr>
          <p:cNvPr id="44" name="Group 69"/>
          <p:cNvGrpSpPr>
            <a:grpSpLocks/>
          </p:cNvGrpSpPr>
          <p:nvPr/>
        </p:nvGrpSpPr>
        <p:grpSpPr bwMode="auto">
          <a:xfrm>
            <a:off x="467544" y="4710055"/>
            <a:ext cx="3096344" cy="580762"/>
            <a:chOff x="1224751" y="2276269"/>
            <a:chExt cx="4852003" cy="379817"/>
          </a:xfrm>
        </p:grpSpPr>
        <p:sp>
          <p:nvSpPr>
            <p:cNvPr id="45" name="Rounded Rectangle 44"/>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Rounded Rectangle 45"/>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7" name="TextBox 67"/>
            <p:cNvSpPr txBox="1">
              <a:spLocks noChangeArrowheads="1"/>
            </p:cNvSpPr>
            <p:nvPr/>
          </p:nvSpPr>
          <p:spPr bwMode="auto">
            <a:xfrm>
              <a:off x="1292999" y="2323362"/>
              <a:ext cx="2758593" cy="261671"/>
            </a:xfrm>
            <a:prstGeom prst="rect">
              <a:avLst/>
            </a:prstGeom>
            <a:noFill/>
            <a:ln w="9525">
              <a:noFill/>
              <a:miter lim="800000"/>
              <a:headEnd/>
              <a:tailEnd/>
            </a:ln>
          </p:spPr>
          <p:txBody>
            <a:bodyPr wrap="none">
              <a:spAutoFit/>
            </a:bodyPr>
            <a:lstStyle/>
            <a:p>
              <a:pPr>
                <a:defRPr/>
              </a:pPr>
              <a:r>
                <a:rPr lang="en-IN" sz="2000" dirty="0">
                  <a:ea typeface="ＭＳ Ｐゴシック" pitchFamily="34" charset="-128"/>
                </a:rPr>
                <a:t>Discount Policy</a:t>
              </a:r>
              <a:endParaRPr lang="en-US" sz="2000" dirty="0">
                <a:ea typeface="ＭＳ Ｐゴシック" pitchFamily="34" charset="-128"/>
              </a:endParaRPr>
            </a:p>
          </p:txBody>
        </p:sp>
      </p:grpSp>
      <p:grpSp>
        <p:nvGrpSpPr>
          <p:cNvPr id="48" name="Group 41"/>
          <p:cNvGrpSpPr>
            <a:grpSpLocks/>
          </p:cNvGrpSpPr>
          <p:nvPr/>
        </p:nvGrpSpPr>
        <p:grpSpPr bwMode="auto">
          <a:xfrm>
            <a:off x="2339752" y="5772993"/>
            <a:ext cx="4783138" cy="968375"/>
            <a:chOff x="4940193" y="4878304"/>
            <a:chExt cx="4783391" cy="968295"/>
          </a:xfrm>
        </p:grpSpPr>
        <p:sp>
          <p:nvSpPr>
            <p:cNvPr id="49" name="Oval 48"/>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0" name="Rectangle 49"/>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1" name="Rounded Rectangle 50"/>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52" name="Group 87"/>
            <p:cNvGrpSpPr>
              <a:grpSpLocks/>
            </p:cNvGrpSpPr>
            <p:nvPr/>
          </p:nvGrpSpPr>
          <p:grpSpPr bwMode="auto">
            <a:xfrm>
              <a:off x="4940193" y="4878304"/>
              <a:ext cx="4783391" cy="825387"/>
              <a:chOff x="4940193" y="4878304"/>
              <a:chExt cx="4783391" cy="825387"/>
            </a:xfrm>
          </p:grpSpPr>
          <p:sp>
            <p:nvSpPr>
              <p:cNvPr id="53" name="Oval 52"/>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4"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5" name="Rounded Rectangle 54"/>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6" name="TextBox 5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27174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4.12581E-6 L 0.02986 -0.11841 " pathEditMode="relative" rAng="0" ptsTypes="AA">
                                      <p:cBhvr>
                                        <p:cTn id="6" dur="500" fill="hold"/>
                                        <p:tgtEl>
                                          <p:spTgt spid="48"/>
                                        </p:tgtEl>
                                        <p:attrNameLst>
                                          <p:attrName>ppt_x</p:attrName>
                                          <p:attrName>ppt_y</p:attrName>
                                        </p:attrNameLst>
                                      </p:cBhvr>
                                      <p:rCtr x="1500" y="-59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8"/>
                                        </p:tgtEl>
                                      </p:cBhvr>
                                    </p:animEffect>
                                    <p:animScale>
                                      <p:cBhvr>
                                        <p:cTn id="10" dur="250" autoRev="1" fill="hold"/>
                                        <p:tgtEl>
                                          <p:spTgt spid="48"/>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xit" presetSubtype="0" fill="hold" nodeType="withEffect">
                                  <p:stCondLst>
                                    <p:cond delay="0"/>
                                  </p:stCondLst>
                                  <p:childTnLst>
                                    <p:animEffect transition="out" filter="fade">
                                      <p:cBhvr>
                                        <p:cTn id="16" dur="500"/>
                                        <p:tgtEl>
                                          <p:spTgt spid="48"/>
                                        </p:tgtEl>
                                      </p:cBhvr>
                                    </p:animEffect>
                                    <p:set>
                                      <p:cBhvr>
                                        <p:cTn id="17" dur="1" fill="hold">
                                          <p:stCondLst>
                                            <p:cond delay="499"/>
                                          </p:stCondLst>
                                        </p:cTn>
                                        <p:tgtEl>
                                          <p:spTgt spid="48"/>
                                        </p:tgtEl>
                                        <p:attrNameLst>
                                          <p:attrName>style.visibility</p:attrName>
                                        </p:attrNameLst>
                                      </p:cBhvr>
                                      <p:to>
                                        <p:strVal val="hidden"/>
                                      </p:to>
                                    </p:set>
                                  </p:childTnLst>
                                </p:cTn>
                              </p:par>
                            </p:childTnLst>
                          </p:cTn>
                        </p:par>
                        <p:par>
                          <p:cTn id="18" fill="hold">
                            <p:stCondLst>
                              <p:cond delay="1500"/>
                            </p:stCondLst>
                            <p:childTnLst>
                              <p:par>
                                <p:cTn id="19" presetID="1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slide(fromLeft)">
                                      <p:cBhvr>
                                        <p:cTn id="21" dur="500"/>
                                        <p:tgtEl>
                                          <p:spTgt spid="19"/>
                                        </p:tgtEl>
                                      </p:cBhvr>
                                    </p:animEffect>
                                  </p:childTnLst>
                                </p:cTn>
                              </p:par>
                              <p:par>
                                <p:cTn id="22" presetID="1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lide(fromRigh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Price – Discounts and Rebates</a:t>
              </a:r>
              <a:endParaRPr lang="en-IN" sz="3200" dirty="0"/>
            </a:p>
          </p:txBody>
        </p:sp>
      </p:grpSp>
      <p:pic>
        <p:nvPicPr>
          <p:cNvPr id="6" name="Picture 5" descr="discount-shopping-720.jpg"/>
          <p:cNvPicPr>
            <a:picLocks noGrp="1" noSelect="1" noRot="1" noMove="1" noResize="1" noEditPoints="1" noAdjustHandles="1" noChangeArrowheads="1" noChangeShapeType="1"/>
          </p:cNvPicPr>
          <p:nvPr>
            <p:custDataLst>
              <p:tags r:id="rId2"/>
            </p:custDataLst>
          </p:nvPr>
        </p:nvPicPr>
        <p:blipFill>
          <a:blip r:embed="rId6" cstate="print"/>
          <a:stretch>
            <a:fillRect/>
          </a:stretch>
        </p:blipFill>
        <p:spPr>
          <a:xfrm>
            <a:off x="0" y="883227"/>
            <a:ext cx="9144000" cy="5974773"/>
          </a:xfrm>
          <a:prstGeom prst="rect">
            <a:avLst/>
          </a:prstGeom>
        </p:spPr>
      </p:pic>
      <p:sp>
        <p:nvSpPr>
          <p:cNvPr id="7" name="Rounded Rectangle 6"/>
          <p:cNvSpPr/>
          <p:nvPr/>
        </p:nvSpPr>
        <p:spPr>
          <a:xfrm>
            <a:off x="4355976" y="1268760"/>
            <a:ext cx="4536504" cy="5112568"/>
          </a:xfrm>
          <a:prstGeom prst="roundRect">
            <a:avLst>
              <a:gd name="adj" fmla="val 4269"/>
            </a:avLst>
          </a:prstGeom>
          <a:solidFill>
            <a:srgbClr val="FFFFFF">
              <a:alpha val="50196"/>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rPr>
              <a:t>Some of the different kinds of discounts or rebates that are offered to consumers to lure them to buy the product and help increase sales volumes are:</a:t>
            </a:r>
          </a:p>
          <a:p>
            <a:pPr marL="457200" indent="-457200">
              <a:buFont typeface="Arial" pitchFamily="34" charset="0"/>
              <a:buChar char="•"/>
            </a:pPr>
            <a:r>
              <a:rPr lang="en-IN" sz="2000" dirty="0">
                <a:solidFill>
                  <a:schemeClr val="tx1"/>
                </a:solidFill>
              </a:rPr>
              <a:t>Innovative Discounts</a:t>
            </a:r>
          </a:p>
          <a:p>
            <a:pPr marL="457200" indent="-457200">
              <a:buFont typeface="Arial" pitchFamily="34" charset="0"/>
              <a:buChar char="•"/>
            </a:pPr>
            <a:r>
              <a:rPr lang="en-IN" sz="2000" dirty="0">
                <a:solidFill>
                  <a:schemeClr val="tx1"/>
                </a:solidFill>
              </a:rPr>
              <a:t>Discount sales in shopping malls</a:t>
            </a:r>
          </a:p>
          <a:p>
            <a:pPr marL="457200" indent="-457200">
              <a:buFont typeface="Arial" pitchFamily="34" charset="0"/>
              <a:buChar char="•"/>
            </a:pPr>
            <a:r>
              <a:rPr lang="en-IN" sz="2000" dirty="0">
                <a:solidFill>
                  <a:schemeClr val="tx1"/>
                </a:solidFill>
              </a:rPr>
              <a:t>Off season sales</a:t>
            </a:r>
          </a:p>
          <a:p>
            <a:pPr marL="457200" indent="-457200">
              <a:buFont typeface="Arial" pitchFamily="34" charset="0"/>
              <a:buChar char="•"/>
            </a:pPr>
            <a:r>
              <a:rPr lang="en-IN" sz="2000" dirty="0">
                <a:solidFill>
                  <a:schemeClr val="tx1"/>
                </a:solidFill>
              </a:rPr>
              <a:t>Closing down sales</a:t>
            </a:r>
          </a:p>
          <a:p>
            <a:pPr marL="457200" indent="-457200">
              <a:buFont typeface="Arial" pitchFamily="34" charset="0"/>
              <a:buChar char="•"/>
            </a:pPr>
            <a:r>
              <a:rPr lang="en-IN" sz="2000" dirty="0">
                <a:solidFill>
                  <a:schemeClr val="tx1"/>
                </a:solidFill>
              </a:rPr>
              <a:t>Credit points</a:t>
            </a:r>
          </a:p>
          <a:p>
            <a:pPr marL="457200" indent="-457200">
              <a:buFont typeface="Arial" pitchFamily="34" charset="0"/>
              <a:buChar char="•"/>
            </a:pPr>
            <a:r>
              <a:rPr lang="en-IN" sz="2000" dirty="0">
                <a:solidFill>
                  <a:schemeClr val="tx1"/>
                </a:solidFill>
              </a:rPr>
              <a:t>Exchange offers – mobiles, cookers, cars</a:t>
            </a:r>
          </a:p>
          <a:p>
            <a:pPr marL="457200" indent="-457200">
              <a:buFont typeface="Arial" pitchFamily="34" charset="0"/>
              <a:buChar char="•"/>
            </a:pPr>
            <a:r>
              <a:rPr lang="en-IN" sz="2000" dirty="0">
                <a:solidFill>
                  <a:schemeClr val="tx1"/>
                </a:solidFill>
              </a:rPr>
              <a:t>Festive Sales: Christmas &amp; New Year Sales</a:t>
            </a:r>
          </a:p>
          <a:p>
            <a:pPr marL="457200" indent="-457200">
              <a:buFont typeface="Arial" pitchFamily="34" charset="0"/>
              <a:buChar char="•"/>
            </a:pPr>
            <a:r>
              <a:rPr lang="en-IN" sz="2000" dirty="0">
                <a:solidFill>
                  <a:schemeClr val="tx1"/>
                </a:solidFill>
              </a:rPr>
              <a:t>End of season sale</a:t>
            </a:r>
          </a:p>
          <a:p>
            <a:pPr marL="457200" indent="-457200">
              <a:buFont typeface="Arial" pitchFamily="34" charset="0"/>
              <a:buChar char="•"/>
            </a:pPr>
            <a:r>
              <a:rPr lang="en-IN" sz="2000" dirty="0">
                <a:solidFill>
                  <a:schemeClr val="tx1"/>
                </a:solidFill>
              </a:rPr>
              <a:t>Special Sales</a:t>
            </a:r>
          </a:p>
        </p:txBody>
      </p:sp>
      <p:pic>
        <p:nvPicPr>
          <p:cNvPr id="8" name="Picture 7" descr="tip_icon.png">
            <a:hlinkHover r:id="" action="ppaction://hlinkshowjump?jump=nextslide"/>
          </p:cNvPr>
          <p:cNvPicPr>
            <a:picLocks noChangeAspect="1"/>
          </p:cNvPicPr>
          <p:nvPr/>
        </p:nvPicPr>
        <p:blipFill>
          <a:blip r:embed="rId7" cstate="email"/>
          <a:stretch>
            <a:fillRect/>
          </a:stretch>
        </p:blipFill>
        <p:spPr>
          <a:xfrm>
            <a:off x="57291" y="5914508"/>
            <a:ext cx="1413798" cy="933640"/>
          </a:xfrm>
          <a:prstGeom prst="rect">
            <a:avLst/>
          </a:prstGeom>
        </p:spPr>
      </p:pic>
      <p:sp>
        <p:nvSpPr>
          <p:cNvPr id="9" name="Rounded Rectangular Callout 8"/>
          <p:cNvSpPr/>
          <p:nvPr/>
        </p:nvSpPr>
        <p:spPr>
          <a:xfrm>
            <a:off x="138242" y="5269648"/>
            <a:ext cx="2232248" cy="836712"/>
          </a:xfrm>
          <a:prstGeom prst="wedgeRoundRectCallout">
            <a:avLst>
              <a:gd name="adj1" fmla="val -23050"/>
              <a:gd name="adj2" fmla="val 89570"/>
              <a:gd name="adj3" fmla="val 16667"/>
            </a:avLst>
          </a:prstGeom>
          <a:solidFill>
            <a:srgbClr val="FF979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Roll your mouse over the icon, to learn more.</a:t>
            </a:r>
            <a:endParaRPr lang="en-IN" dirty="0">
              <a:solidFill>
                <a:schemeClr val="tx1"/>
              </a:solidFill>
            </a:endParaRPr>
          </a:p>
        </p:txBody>
      </p:sp>
      <p:sp>
        <p:nvSpPr>
          <p:cNvPr id="10" name="TextBox 9"/>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23906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Left)">
                                      <p:cBhvr>
                                        <p:cTn id="7" dur="500"/>
                                        <p:tgtEl>
                                          <p:spTgt spid="6"/>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Right)">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9715702_xl.jpg"/>
          <p:cNvPicPr>
            <a:picLocks noGrp="1" noSelect="1" noRot="1" noMove="1" noResize="1" noEditPoints="1" noAdjustHandles="1" noChangeArrowheads="1" noChangeShapeType="1"/>
          </p:cNvPicPr>
          <p:nvPr>
            <p:custDataLst>
              <p:tags r:id="rId2"/>
            </p:custDataLst>
          </p:nvPr>
        </p:nvPicPr>
        <p:blipFill>
          <a:blip r:embed="rId5" cstate="email"/>
          <a:stretch>
            <a:fillRect/>
          </a:stretch>
        </p:blipFill>
        <p:spPr>
          <a:xfrm>
            <a:off x="0" y="782967"/>
            <a:ext cx="9144000" cy="6102417"/>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Tip!</a:t>
              </a:r>
              <a:endParaRPr lang="en-IN" sz="3200" dirty="0"/>
            </a:p>
          </p:txBody>
        </p:sp>
      </p:grpSp>
      <p:sp>
        <p:nvSpPr>
          <p:cNvPr id="7" name="TextBox 6"/>
          <p:cNvSpPr txBox="1"/>
          <p:nvPr/>
        </p:nvSpPr>
        <p:spPr>
          <a:xfrm rot="20706142">
            <a:off x="1911901" y="2089371"/>
            <a:ext cx="5107177" cy="3477875"/>
          </a:xfrm>
          <a:prstGeom prst="rect">
            <a:avLst/>
          </a:prstGeom>
          <a:noFill/>
        </p:spPr>
        <p:txBody>
          <a:bodyPr wrap="square" rtlCol="0">
            <a:spAutoFit/>
          </a:bodyPr>
          <a:lstStyle/>
          <a:p>
            <a:r>
              <a:rPr lang="en-IN" sz="2000" b="1" dirty="0">
                <a:solidFill>
                  <a:schemeClr val="bg1"/>
                </a:solidFill>
              </a:rPr>
              <a:t>You can use a ‘Combined Leverage’ to help determine the most optimal level of financial and operating leverage to use in any firm.</a:t>
            </a:r>
          </a:p>
          <a:p>
            <a:endParaRPr lang="en-IN" sz="2000" b="1" dirty="0">
              <a:solidFill>
                <a:schemeClr val="bg1"/>
              </a:solidFill>
            </a:endParaRPr>
          </a:p>
          <a:p>
            <a:r>
              <a:rPr lang="en-IN" sz="2000" b="1" dirty="0">
                <a:solidFill>
                  <a:schemeClr val="bg1"/>
                </a:solidFill>
              </a:rPr>
              <a:t>A ‘Combined Leverage’  is a ratio that summarizes the combined effect that the degree of operating leverage (DOL), and the degree of financial leverage has on earnings per share(EPS), given a particular change in sales. </a:t>
            </a:r>
          </a:p>
          <a:p>
            <a:endParaRPr lang="en-IN" sz="2000" b="1" dirty="0">
              <a:solidFill>
                <a:schemeClr val="bg1"/>
              </a:solidFill>
            </a:endParaRP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37984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Market Structures</a:t>
              </a:r>
              <a:endParaRPr lang="en-IN" sz="3200" dirty="0"/>
            </a:p>
          </p:txBody>
        </p:sp>
      </p:grpSp>
      <p:pic>
        <p:nvPicPr>
          <p:cNvPr id="6" name="Picture 2"/>
          <p:cNvPicPr>
            <a:picLocks noGrp="1" noSelect="1" noRot="1" noMove="1" noResize="1" noEditPoints="1" noAdjustHandles="1" noChangeArrowheads="1" noChangeShapeType="1"/>
          </p:cNvPicPr>
          <p:nvPr>
            <p:custDataLst>
              <p:tags r:id="rId2"/>
            </p:custDataLst>
          </p:nvPr>
        </p:nvPicPr>
        <p:blipFill>
          <a:blip r:embed="rId6" cstate="print"/>
          <a:srcRect/>
          <a:stretch>
            <a:fillRect/>
          </a:stretch>
        </p:blipFill>
        <p:spPr bwMode="auto">
          <a:xfrm>
            <a:off x="0" y="902159"/>
            <a:ext cx="9144000" cy="5301208"/>
          </a:xfrm>
          <a:prstGeom prst="rect">
            <a:avLst/>
          </a:prstGeom>
          <a:noFill/>
          <a:ln w="9525">
            <a:noFill/>
            <a:miter lim="800000"/>
            <a:headEnd/>
            <a:tailEnd/>
          </a:ln>
        </p:spPr>
      </p:pic>
      <p:sp>
        <p:nvSpPr>
          <p:cNvPr id="7" name="Rounded Rectangle 6"/>
          <p:cNvSpPr/>
          <p:nvPr/>
        </p:nvSpPr>
        <p:spPr>
          <a:xfrm>
            <a:off x="107504" y="4437112"/>
            <a:ext cx="8784976" cy="2232248"/>
          </a:xfrm>
          <a:prstGeom prst="roundRect">
            <a:avLst>
              <a:gd name="adj" fmla="val 2743"/>
            </a:avLst>
          </a:prstGeom>
          <a:solidFill>
            <a:srgbClr val="FFB7B7">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b="1" dirty="0">
                <a:solidFill>
                  <a:schemeClr val="tx1"/>
                </a:solidFill>
              </a:rPr>
              <a:t>An understanding of ‘Market Structures’ will help to provide an understanding of the structure of the industry and the products offered by all existing players in the market. </a:t>
            </a:r>
          </a:p>
          <a:p>
            <a:endParaRPr lang="en-IN" sz="2200" b="1" dirty="0">
              <a:solidFill>
                <a:schemeClr val="tx1"/>
              </a:solidFill>
            </a:endParaRPr>
          </a:p>
          <a:p>
            <a:r>
              <a:rPr lang="en-IN" sz="2200" b="1" dirty="0">
                <a:solidFill>
                  <a:schemeClr val="tx1"/>
                </a:solidFill>
              </a:rPr>
              <a:t>Also, a ‘Market Structure’ is defined as a group of organizations whose products and services are close substitutes of each other. </a:t>
            </a:r>
          </a:p>
        </p:txBody>
      </p:sp>
      <p:pic>
        <p:nvPicPr>
          <p:cNvPr id="8" name="Picture 7" descr="icon-didyouknow.png">
            <a:hlinkHover r:id="" action="ppaction://hlinkshowjump?jump=nextslide"/>
          </p:cNvPr>
          <p:cNvPicPr>
            <a:picLocks noChangeAspect="1"/>
          </p:cNvPicPr>
          <p:nvPr/>
        </p:nvPicPr>
        <p:blipFill>
          <a:blip r:embed="rId7" cstate="print"/>
          <a:stretch>
            <a:fillRect/>
          </a:stretch>
        </p:blipFill>
        <p:spPr>
          <a:xfrm>
            <a:off x="8136957" y="962055"/>
            <a:ext cx="864096" cy="86409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9" name="Rounded Rectangular Callout 8"/>
          <p:cNvSpPr/>
          <p:nvPr/>
        </p:nvSpPr>
        <p:spPr>
          <a:xfrm>
            <a:off x="6259797" y="1016851"/>
            <a:ext cx="1764000" cy="836712"/>
          </a:xfrm>
          <a:prstGeom prst="wedgeRoundRectCallout">
            <a:avLst>
              <a:gd name="adj1" fmla="val 68115"/>
              <a:gd name="adj2" fmla="val -33927"/>
              <a:gd name="adj3" fmla="val 16667"/>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Roll your mouse over the icon, to learn more.</a:t>
            </a:r>
            <a:endParaRPr lang="en-IN" dirty="0">
              <a:solidFill>
                <a:schemeClr val="tx1"/>
              </a:solidFill>
            </a:endParaRPr>
          </a:p>
        </p:txBody>
      </p:sp>
      <p:sp>
        <p:nvSpPr>
          <p:cNvPr id="10" name="TextBox 9"/>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27049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2000"/>
                            </p:stCondLst>
                            <p:childTnLst>
                              <p:par>
                                <p:cTn id="17" presetID="26" presetClass="emph" presetSubtype="0" fill="hold" nodeType="afterEffect">
                                  <p:stCondLst>
                                    <p:cond delay="0"/>
                                  </p:stCondLst>
                                  <p:childTnLst>
                                    <p:animEffect transition="out" filter="fade">
                                      <p:cBhvr>
                                        <p:cTn id="18" dur="1000" tmFilter="0, 0; .2, .5; .8, .5; 1, 0"/>
                                        <p:tgtEl>
                                          <p:spTgt spid="8"/>
                                        </p:tgtEl>
                                      </p:cBhvr>
                                    </p:animEffect>
                                    <p:animScale>
                                      <p:cBhvr>
                                        <p:cTn id="19" dur="500" autoRev="1" fill="hold"/>
                                        <p:tgtEl>
                                          <p:spTgt spid="8"/>
                                        </p:tgtEl>
                                      </p:cBhvr>
                                      <p:by x="105000" y="105000"/>
                                    </p:animScale>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IN" sz="3200" dirty="0"/>
                <a:t>Did You Know?</a:t>
              </a:r>
            </a:p>
          </p:txBody>
        </p:sp>
      </p:grpSp>
      <p:pic>
        <p:nvPicPr>
          <p:cNvPr id="10" name="Picture 9" descr="8164650_x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a:off x="5183560" y="842403"/>
            <a:ext cx="3924944" cy="6015597"/>
          </a:xfrm>
          <a:prstGeom prst="rect">
            <a:avLst/>
          </a:prstGeom>
        </p:spPr>
      </p:pic>
      <p:sp>
        <p:nvSpPr>
          <p:cNvPr id="11" name="TextBox 10"/>
          <p:cNvSpPr txBox="1"/>
          <p:nvPr/>
        </p:nvSpPr>
        <p:spPr>
          <a:xfrm>
            <a:off x="323528" y="2060848"/>
            <a:ext cx="4104456" cy="2554545"/>
          </a:xfrm>
          <a:prstGeom prst="rect">
            <a:avLst/>
          </a:prstGeom>
          <a:solidFill>
            <a:schemeClr val="accent5">
              <a:lumMod val="20000"/>
              <a:lumOff val="80000"/>
            </a:schemeClr>
          </a:solidFill>
          <a:ln w="28575">
            <a:solidFill>
              <a:schemeClr val="accent5"/>
            </a:solidFill>
          </a:ln>
        </p:spPr>
        <p:txBody>
          <a:bodyPr wrap="square" rtlCol="0">
            <a:spAutoFit/>
          </a:bodyPr>
          <a:lstStyle/>
          <a:p>
            <a:r>
              <a:rPr lang="en-IN" sz="2000" b="1" dirty="0"/>
              <a:t>Some factors characterizing a market’s  structure are:</a:t>
            </a:r>
          </a:p>
          <a:p>
            <a:r>
              <a:rPr lang="en-IN" sz="2000" b="1" dirty="0"/>
              <a:t>
							</a:t>
            </a:r>
          </a:p>
          <a:p>
            <a:pPr marL="342900" indent="-342900">
              <a:buFont typeface="Arial" panose="020B0604020202020204" pitchFamily="34" charset="0"/>
              <a:buChar char="•"/>
            </a:pPr>
            <a:r>
              <a:rPr lang="en-IN" sz="2000" b="1" dirty="0"/>
              <a:t>Entry/exit barriers</a:t>
            </a:r>
          </a:p>
          <a:p>
            <a:pPr marL="342900" indent="-342900">
              <a:buFont typeface="Arial" panose="020B0604020202020204" pitchFamily="34" charset="0"/>
              <a:buChar char="•"/>
            </a:pPr>
            <a:r>
              <a:rPr lang="en-IN" sz="2000" b="1" dirty="0"/>
              <a:t>Cost structure</a:t>
            </a:r>
          </a:p>
          <a:p>
            <a:pPr marL="342900" indent="-342900">
              <a:buFont typeface="Arial" panose="020B0604020202020204" pitchFamily="34" charset="0"/>
              <a:buChar char="•"/>
            </a:pPr>
            <a:r>
              <a:rPr lang="en-IN" sz="2000" b="1" dirty="0"/>
              <a:t>Degree of vertical integration</a:t>
            </a:r>
          </a:p>
          <a:p>
            <a:pPr marL="342900" indent="-342900">
              <a:buFont typeface="Arial" panose="020B0604020202020204" pitchFamily="34" charset="0"/>
              <a:buChar char="•"/>
            </a:pPr>
            <a:r>
              <a:rPr lang="en-IN" sz="2000" b="1" dirty="0"/>
              <a:t>Extent of globalization.</a:t>
            </a:r>
          </a:p>
          <a:p>
            <a:endParaRPr lang="en-IN" sz="2000" b="1" dirty="0"/>
          </a:p>
        </p:txBody>
      </p:sp>
      <p:sp>
        <p:nvSpPr>
          <p:cNvPr id="12" name="Oval 11"/>
          <p:cNvSpPr/>
          <p:nvPr/>
        </p:nvSpPr>
        <p:spPr>
          <a:xfrm>
            <a:off x="4572000" y="1844824"/>
            <a:ext cx="504056" cy="504056"/>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Oval 12"/>
          <p:cNvSpPr/>
          <p:nvPr/>
        </p:nvSpPr>
        <p:spPr>
          <a:xfrm>
            <a:off x="5220112" y="1556792"/>
            <a:ext cx="360000" cy="36000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p:cNvSpPr/>
          <p:nvPr/>
        </p:nvSpPr>
        <p:spPr>
          <a:xfrm>
            <a:off x="5724128" y="1340792"/>
            <a:ext cx="216000" cy="21600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p:cNvSpPr/>
          <p:nvPr/>
        </p:nvSpPr>
        <p:spPr>
          <a:xfrm>
            <a:off x="6372200" y="1268776"/>
            <a:ext cx="144000" cy="144000"/>
          </a:xfrm>
          <a:prstGeom prst="ellipse">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0897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450" decel="100000" fill="hold"/>
                                        <p:tgtEl>
                                          <p:spTgt spid="10"/>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ures_00384104.jpg"/>
          <p:cNvPicPr>
            <a:picLocks noChangeAspect="1"/>
          </p:cNvPicPr>
          <p:nvPr/>
        </p:nvPicPr>
        <p:blipFill>
          <a:blip r:embed="rId5" cstate="email"/>
          <a:stretch>
            <a:fillRect/>
          </a:stretch>
        </p:blipFill>
        <p:spPr>
          <a:xfrm>
            <a:off x="1" y="908720"/>
            <a:ext cx="9144000" cy="5976008"/>
          </a:xfrm>
          <a:prstGeom prst="rect">
            <a:avLst/>
          </a:prstGeom>
        </p:spPr>
      </p:pic>
      <p:pic>
        <p:nvPicPr>
          <p:cNvPr id="8" name="Picture 7" descr="chalk_2_1_2.png"/>
          <p:cNvPicPr>
            <a:picLocks noGrp="1" noSelect="1" noRot="1" noMove="1" noResize="1" noEditPoints="1" noAdjustHandles="1" noChangeArrowheads="1" noChangeShapeType="1"/>
          </p:cNvPicPr>
          <p:nvPr>
            <p:custDataLst>
              <p:tags r:id="rId2"/>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3940456"/>
            <a:ext cx="3026775" cy="2808312"/>
          </a:xfrm>
          <a:prstGeom prst="rect">
            <a:avLst/>
          </a:prstGeom>
        </p:spPr>
      </p:pic>
      <p:pic>
        <p:nvPicPr>
          <p:cNvPr id="9" name="Picture 8" descr="chalk_2_1_2.png"/>
          <p:cNvPicPr>
            <a:picLocks noGrp="1" noSelect="1" noRot="1" noMove="1" noResize="1" noEditPoints="1" noAdjustHandles="1" noChangeArrowheads="1" noChangeShapeType="1"/>
          </p:cNvPicPr>
          <p:nvPr>
            <p:custDataLst>
              <p:tags r:id="rId3"/>
            </p:custDataLst>
          </p:nvPr>
        </p:nvPicPr>
        <p:blipFill>
          <a:blip r:embed="rId6" cstate="email">
            <a:extLst>
              <a:ext uri="{28A0092B-C50C-407E-A947-70E740481C1C}">
                <a14:useLocalDpi xmlns:a14="http://schemas.microsoft.com/office/drawing/2010/main"/>
              </a:ext>
            </a:extLst>
          </a:blip>
          <a:srcRect l="7623" r="29218"/>
          <a:stretch>
            <a:fillRect/>
          </a:stretch>
        </p:blipFill>
        <p:spPr>
          <a:xfrm rot="16200000">
            <a:off x="6911041" y="1018274"/>
            <a:ext cx="3026775" cy="2808312"/>
          </a:xfrm>
          <a:prstGeom prst="rect">
            <a:avLst/>
          </a:prstGeom>
        </p:spPr>
      </p:pic>
      <p:sp>
        <p:nvSpPr>
          <p:cNvPr id="10" name="TextBox 9"/>
          <p:cNvSpPr txBox="1"/>
          <p:nvPr/>
        </p:nvSpPr>
        <p:spPr>
          <a:xfrm>
            <a:off x="107504" y="980728"/>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Managerial Economics</a:t>
            </a:r>
          </a:p>
        </p:txBody>
      </p:sp>
      <p:sp>
        <p:nvSpPr>
          <p:cNvPr id="11" name="TextBox 10"/>
          <p:cNvSpPr txBox="1"/>
          <p:nvPr/>
        </p:nvSpPr>
        <p:spPr>
          <a:xfrm>
            <a:off x="107504" y="1412776"/>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Purpose of Managerial Economics</a:t>
            </a:r>
          </a:p>
        </p:txBody>
      </p:sp>
      <p:sp>
        <p:nvSpPr>
          <p:cNvPr id="12" name="TextBox 11"/>
          <p:cNvSpPr txBox="1"/>
          <p:nvPr/>
        </p:nvSpPr>
        <p:spPr>
          <a:xfrm>
            <a:off x="107504" y="184772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Principles of Managerial Economics</a:t>
            </a:r>
          </a:p>
        </p:txBody>
      </p:sp>
      <p:sp>
        <p:nvSpPr>
          <p:cNvPr id="13" name="TextBox 12"/>
          <p:cNvSpPr txBox="1"/>
          <p:nvPr/>
        </p:nvSpPr>
        <p:spPr>
          <a:xfrm>
            <a:off x="107504" y="2204864"/>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Objectives of a Business Firm</a:t>
            </a:r>
          </a:p>
        </p:txBody>
      </p:sp>
      <p:sp>
        <p:nvSpPr>
          <p:cNvPr id="14" name="TextBox 13"/>
          <p:cNvSpPr txBox="1"/>
          <p:nvPr/>
        </p:nvSpPr>
        <p:spPr>
          <a:xfrm>
            <a:off x="107504" y="2574195"/>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the Role of Environmental Analysis in ME</a:t>
            </a:r>
          </a:p>
        </p:txBody>
      </p:sp>
      <p:sp>
        <p:nvSpPr>
          <p:cNvPr id="15" name="TextBox 14"/>
          <p:cNvSpPr txBox="1"/>
          <p:nvPr/>
        </p:nvSpPr>
        <p:spPr>
          <a:xfrm>
            <a:off x="107504" y="2943527"/>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Role of Cost Analysis in ME</a:t>
            </a:r>
          </a:p>
        </p:txBody>
      </p:sp>
      <p:sp>
        <p:nvSpPr>
          <p:cNvPr id="16" name="TextBox 15"/>
          <p:cNvSpPr txBox="1"/>
          <p:nvPr/>
        </p:nvSpPr>
        <p:spPr>
          <a:xfrm>
            <a:off x="107504" y="331285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Classification of Market Structures</a:t>
            </a:r>
          </a:p>
        </p:txBody>
      </p:sp>
      <p:sp>
        <p:nvSpPr>
          <p:cNvPr id="17" name="TextBox 16"/>
          <p:cNvSpPr txBox="1"/>
          <p:nvPr/>
        </p:nvSpPr>
        <p:spPr>
          <a:xfrm>
            <a:off x="107504" y="368219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What is Demand</a:t>
            </a:r>
          </a:p>
        </p:txBody>
      </p:sp>
      <p:sp>
        <p:nvSpPr>
          <p:cNvPr id="18" name="TextBox 17"/>
          <p:cNvSpPr txBox="1"/>
          <p:nvPr/>
        </p:nvSpPr>
        <p:spPr>
          <a:xfrm>
            <a:off x="107504" y="4064883"/>
            <a:ext cx="763284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Law of Demand</a:t>
            </a:r>
          </a:p>
        </p:txBody>
      </p:sp>
      <p:sp>
        <p:nvSpPr>
          <p:cNvPr id="19" name="TextBox 18"/>
          <p:cNvSpPr txBox="1"/>
          <p:nvPr/>
        </p:nvSpPr>
        <p:spPr>
          <a:xfrm>
            <a:off x="107503" y="4492863"/>
            <a:ext cx="7924669"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the Why Demand Curve has Negative Slope</a:t>
            </a:r>
          </a:p>
        </p:txBody>
      </p:sp>
      <p:sp>
        <p:nvSpPr>
          <p:cNvPr id="20" name="TextBox 19"/>
          <p:cNvSpPr txBox="1"/>
          <p:nvPr/>
        </p:nvSpPr>
        <p:spPr>
          <a:xfrm>
            <a:off x="107504" y="4856971"/>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Exceptions to Law of Demand</a:t>
            </a:r>
          </a:p>
        </p:txBody>
      </p:sp>
      <p:sp>
        <p:nvSpPr>
          <p:cNvPr id="21" name="TextBox 20"/>
          <p:cNvSpPr txBox="1"/>
          <p:nvPr/>
        </p:nvSpPr>
        <p:spPr>
          <a:xfrm>
            <a:off x="107504" y="52890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Price Elasticity of Supply &amp; Supply Curve</a:t>
            </a:r>
          </a:p>
        </p:txBody>
      </p:sp>
      <p:sp>
        <p:nvSpPr>
          <p:cNvPr id="22" name="TextBox 21"/>
          <p:cNvSpPr txBox="1"/>
          <p:nvPr/>
        </p:nvSpPr>
        <p:spPr>
          <a:xfrm>
            <a:off x="107503" y="5672866"/>
            <a:ext cx="7727241"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Describe Determinants of Price Elasticity of Supply</a:t>
            </a:r>
          </a:p>
        </p:txBody>
      </p:sp>
      <p:sp>
        <p:nvSpPr>
          <p:cNvPr id="23" name="TextBox 22"/>
          <p:cNvSpPr txBox="1"/>
          <p:nvPr/>
        </p:nvSpPr>
        <p:spPr>
          <a:xfrm>
            <a:off x="107504" y="6423719"/>
            <a:ext cx="7308304"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List the Benefits of Managerial Economics</a:t>
            </a:r>
          </a:p>
        </p:txBody>
      </p:sp>
      <p:sp>
        <p:nvSpPr>
          <p:cNvPr id="24" name="TextBox 23"/>
          <p:cNvSpPr txBox="1"/>
          <p:nvPr/>
        </p:nvSpPr>
        <p:spPr>
          <a:xfrm>
            <a:off x="107504" y="6042198"/>
            <a:ext cx="8142878" cy="461665"/>
          </a:xfrm>
          <a:prstGeom prst="rect">
            <a:avLst/>
          </a:prstGeom>
          <a:noFill/>
        </p:spPr>
        <p:txBody>
          <a:bodyPr wrap="square" rtlCol="0">
            <a:spAutoFit/>
          </a:bodyPr>
          <a:lstStyle/>
          <a:p>
            <a:pPr marL="457200" indent="-457200">
              <a:buFont typeface="Arial" pitchFamily="34" charset="0"/>
              <a:buChar char="•"/>
            </a:pPr>
            <a:r>
              <a:rPr lang="en-IN" sz="2400" b="1" dirty="0">
                <a:solidFill>
                  <a:schemeClr val="bg1"/>
                </a:solidFill>
                <a:latin typeface="Bradley Hand ITC" pitchFamily="66" charset="0"/>
              </a:rPr>
              <a:t>Explain How Managers can Apply ME</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Objective</a:t>
              </a:r>
              <a:endParaRPr lang="en-IN" sz="3200" dirty="0"/>
            </a:p>
          </p:txBody>
        </p:sp>
      </p:grpSp>
      <p:sp>
        <p:nvSpPr>
          <p:cNvPr id="25" name="Rectangle 24"/>
          <p:cNvSpPr/>
          <p:nvPr/>
        </p:nvSpPr>
        <p:spPr>
          <a:xfrm>
            <a:off x="99249" y="3712976"/>
            <a:ext cx="7452000" cy="45719"/>
          </a:xfrm>
          <a:prstGeom prst="rect">
            <a:avLst/>
          </a:prstGeom>
          <a:solidFill>
            <a:srgbClr val="FFFF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50687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Lef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bwMode="auto">
          <a:xfrm>
            <a:off x="3635896" y="1556792"/>
            <a:ext cx="5508104" cy="5301208"/>
          </a:xfrm>
          <a:prstGeom prst="rect">
            <a:avLst/>
          </a:prstGeom>
          <a:noFill/>
          <a:ln w="9525">
            <a:noFill/>
            <a:miter lim="800000"/>
            <a:headEnd/>
            <a:tailEnd/>
          </a:ln>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rgbClr val="FF7C80">
              <a:alpha val="69804"/>
            </a:srgb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sp>
        <p:nvSpPr>
          <p:cNvPr id="23" name="TextBox 22"/>
          <p:cNvSpPr txBox="1"/>
          <p:nvPr/>
        </p:nvSpPr>
        <p:spPr>
          <a:xfrm>
            <a:off x="3707512" y="6341258"/>
            <a:ext cx="5436000" cy="400110"/>
          </a:xfrm>
          <a:prstGeom prst="rect">
            <a:avLst/>
          </a:prstGeom>
          <a:solidFill>
            <a:srgbClr val="FF7C80">
              <a:alpha val="69804"/>
            </a:srgbClr>
          </a:solidFill>
        </p:spPr>
        <p:txBody>
          <a:bodyPr wrap="square" rtlCol="0">
            <a:spAutoFit/>
          </a:bodyPr>
          <a:lstStyle/>
          <a:p>
            <a:pPr algn="r"/>
            <a:r>
              <a:rPr lang="en-IN" sz="2000" b="1" dirty="0"/>
              <a:t>Let us look at each in detail.</a:t>
            </a:r>
          </a:p>
        </p:txBody>
      </p:sp>
      <p:grpSp>
        <p:nvGrpSpPr>
          <p:cNvPr id="24" name="Group 68"/>
          <p:cNvGrpSpPr>
            <a:grpSpLocks/>
          </p:cNvGrpSpPr>
          <p:nvPr/>
        </p:nvGrpSpPr>
        <p:grpSpPr bwMode="auto">
          <a:xfrm>
            <a:off x="323137" y="2928759"/>
            <a:ext cx="3096344" cy="692612"/>
            <a:chOff x="1224751" y="2276269"/>
            <a:chExt cx="4852003" cy="379817"/>
          </a:xfrm>
        </p:grpSpPr>
        <p:sp>
          <p:nvSpPr>
            <p:cNvPr id="25" name="Rounded Rectangle 24"/>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Rounded Rectangle 25"/>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7"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8" name="Group 69"/>
          <p:cNvGrpSpPr>
            <a:grpSpLocks/>
          </p:cNvGrpSpPr>
          <p:nvPr/>
        </p:nvGrpSpPr>
        <p:grpSpPr bwMode="auto">
          <a:xfrm>
            <a:off x="323137" y="2200105"/>
            <a:ext cx="3096344" cy="693229"/>
            <a:chOff x="1224751" y="2276269"/>
            <a:chExt cx="4852003" cy="379817"/>
          </a:xfrm>
        </p:grpSpPr>
        <p:sp>
          <p:nvSpPr>
            <p:cNvPr id="29" name="Rounded Rectangle 28"/>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Rounded Rectangle 29"/>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1"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2" name="Group 68"/>
          <p:cNvGrpSpPr>
            <a:grpSpLocks/>
          </p:cNvGrpSpPr>
          <p:nvPr/>
        </p:nvGrpSpPr>
        <p:grpSpPr bwMode="auto">
          <a:xfrm>
            <a:off x="323136" y="3656797"/>
            <a:ext cx="3096344" cy="692612"/>
            <a:chOff x="1224751" y="2276269"/>
            <a:chExt cx="4852003" cy="379817"/>
          </a:xfrm>
        </p:grpSpPr>
        <p:sp>
          <p:nvSpPr>
            <p:cNvPr id="33" name="Rounded Rectangle 32"/>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Rounded Rectangle 33"/>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5"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6" name="Group 68"/>
          <p:cNvGrpSpPr>
            <a:grpSpLocks/>
          </p:cNvGrpSpPr>
          <p:nvPr/>
        </p:nvGrpSpPr>
        <p:grpSpPr bwMode="auto">
          <a:xfrm>
            <a:off x="323136" y="4373028"/>
            <a:ext cx="3096736" cy="692612"/>
            <a:chOff x="1224751" y="2276269"/>
            <a:chExt cx="4852618" cy="379817"/>
          </a:xfrm>
        </p:grpSpPr>
        <p:sp>
          <p:nvSpPr>
            <p:cNvPr id="37" name="Rounded Rectangle 36"/>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Rounded Rectangle 37"/>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9"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40" name="Group 68"/>
          <p:cNvGrpSpPr>
            <a:grpSpLocks/>
          </p:cNvGrpSpPr>
          <p:nvPr/>
        </p:nvGrpSpPr>
        <p:grpSpPr bwMode="auto">
          <a:xfrm>
            <a:off x="323136" y="5112652"/>
            <a:ext cx="3096344" cy="692612"/>
            <a:chOff x="1224751" y="2276269"/>
            <a:chExt cx="4852003" cy="379817"/>
          </a:xfrm>
        </p:grpSpPr>
        <p:sp>
          <p:nvSpPr>
            <p:cNvPr id="41" name="Rounded Rectangle 40"/>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Rounded Rectangle 41"/>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3"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Classification of Market Structures</a:t>
              </a:r>
              <a:endParaRPr lang="en-IN" sz="3200" dirty="0"/>
            </a:p>
          </p:txBody>
        </p:sp>
      </p:grpSp>
      <p:sp>
        <p:nvSpPr>
          <p:cNvPr id="44" name="TextBox 43"/>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90706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1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2000"/>
                            </p:stCondLst>
                            <p:childTnLst>
                              <p:par>
                                <p:cTn id="18" presetID="12" presetClass="entr" presetSubtype="4" fill="hold" nodeType="afterEffect">
                                  <p:stCondLst>
                                    <p:cond delay="3000"/>
                                  </p:stCondLst>
                                  <p:childTnLst>
                                    <p:set>
                                      <p:cBhvr>
                                        <p:cTn id="19" dur="1" fill="hold">
                                          <p:stCondLst>
                                            <p:cond delay="0"/>
                                          </p:stCondLst>
                                        </p:cTn>
                                        <p:tgtEl>
                                          <p:spTgt spid="6"/>
                                        </p:tgtEl>
                                        <p:attrNameLst>
                                          <p:attrName>style.visibility</p:attrName>
                                        </p:attrNameLst>
                                      </p:cBhvr>
                                      <p:to>
                                        <p:strVal val="visible"/>
                                      </p:to>
                                    </p:set>
                                    <p:animEffect transition="in" filter="slide(fromBottom)">
                                      <p:cBhvr>
                                        <p:cTn id="20" dur="500"/>
                                        <p:tgtEl>
                                          <p:spTgt spid="6"/>
                                        </p:tgtEl>
                                      </p:cBhvr>
                                    </p:animEffect>
                                  </p:childTnLst>
                                </p:cTn>
                              </p:par>
                            </p:childTnLst>
                          </p:cTn>
                        </p:par>
                        <p:par>
                          <p:cTn id="21" fill="hold">
                            <p:stCondLst>
                              <p:cond delay="5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60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6500"/>
                            </p:stCondLst>
                            <p:childTnLst>
                              <p:par>
                                <p:cTn id="30" presetID="10" presetClass="entr" presetSubtype="0" fill="hold" nodeType="afterEffect">
                                  <p:stCondLst>
                                    <p:cond delay="75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7750"/>
                            </p:stCondLst>
                            <p:childTnLst>
                              <p:par>
                                <p:cTn id="34" presetID="10" presetClass="entr" presetSubtype="0" fill="hold" nodeType="afterEffect">
                                  <p:stCondLst>
                                    <p:cond delay="75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9000"/>
                            </p:stCondLst>
                            <p:childTnLst>
                              <p:par>
                                <p:cTn id="38" presetID="10" presetClass="entr" presetSubtype="0" fill="hold" nodeType="afterEffect">
                                  <p:stCondLst>
                                    <p:cond delay="75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par>
                          <p:cTn id="41" fill="hold">
                            <p:stCondLst>
                              <p:cond delay="10250"/>
                            </p:stCondLst>
                            <p:childTnLst>
                              <p:par>
                                <p:cTn id="42" presetID="10" presetClass="entr" presetSubtype="0" fill="hold" nodeType="afterEffect">
                                  <p:stCondLst>
                                    <p:cond delay="75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par>
                          <p:cTn id="45" fill="hold">
                            <p:stCondLst>
                              <p:cond delay="11500"/>
                            </p:stCondLst>
                            <p:childTnLst>
                              <p:par>
                                <p:cTn id="46" presetID="10" presetClass="entr" presetSubtype="0" fill="hold" grpId="0" nodeType="afterEffect">
                                  <p:stCondLst>
                                    <p:cond delay="7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558217_xl.jpg"/>
          <p:cNvPicPr>
            <a:picLocks noGrp="1" noSelect="1" noRot="1" noMove="1" noResize="1" noEditPoints="1" noAdjustHandles="1" noChangeArrowheads="1" noChangeShapeType="1"/>
          </p:cNvPicPr>
          <p:nvPr>
            <p:custDataLst>
              <p:tags r:id="rId2"/>
            </p:custDataLst>
          </p:nvPr>
        </p:nvPicPr>
        <p:blipFill>
          <a:blip r:embed="rId6" cstate="email"/>
          <a:stretch>
            <a:fillRect/>
          </a:stretch>
        </p:blipFill>
        <p:spPr>
          <a:xfrm>
            <a:off x="3707904" y="1628800"/>
            <a:ext cx="5436096"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rgbClr val="FF7C80">
              <a:alpha val="69804"/>
            </a:srgb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2204864"/>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397327" y="2345334"/>
              <a:ext cx="4566589"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47" name="Group 41"/>
          <p:cNvGrpSpPr>
            <a:grpSpLocks/>
          </p:cNvGrpSpPr>
          <p:nvPr/>
        </p:nvGrpSpPr>
        <p:grpSpPr bwMode="auto">
          <a:xfrm>
            <a:off x="2195736" y="5845001"/>
            <a:ext cx="4783138" cy="968375"/>
            <a:chOff x="4940193" y="4878304"/>
            <a:chExt cx="4783391" cy="968295"/>
          </a:xfrm>
        </p:grpSpPr>
        <p:sp>
          <p:nvSpPr>
            <p:cNvPr id="48" name="Oval 47"/>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9" name="Rectangle 48"/>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0" name="Rounded Rectangle 49"/>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51" name="Group 87"/>
            <p:cNvGrpSpPr>
              <a:grpSpLocks/>
            </p:cNvGrpSpPr>
            <p:nvPr/>
          </p:nvGrpSpPr>
          <p:grpSpPr bwMode="auto">
            <a:xfrm>
              <a:off x="4940193" y="4878304"/>
              <a:ext cx="4783391" cy="825387"/>
              <a:chOff x="4940193" y="4878304"/>
              <a:chExt cx="4783391" cy="825387"/>
            </a:xfrm>
          </p:grpSpPr>
          <p:sp>
            <p:nvSpPr>
              <p:cNvPr id="52" name="Oval 51"/>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3"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4" name="Rounded Rectangle 53"/>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5" name="Rounded Rectangle 54"/>
          <p:cNvSpPr/>
          <p:nvPr/>
        </p:nvSpPr>
        <p:spPr>
          <a:xfrm>
            <a:off x="3851920" y="3140968"/>
            <a:ext cx="4968552" cy="3528392"/>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Monopoly:</a:t>
            </a:r>
          </a:p>
          <a:p>
            <a:endParaRPr lang="en-IN" sz="2000" b="1" dirty="0">
              <a:solidFill>
                <a:schemeClr val="tx1"/>
              </a:solidFill>
            </a:endParaRPr>
          </a:p>
          <a:p>
            <a:r>
              <a:rPr lang="en-IN" sz="2000" b="1" dirty="0">
                <a:solidFill>
                  <a:schemeClr val="tx1"/>
                </a:solidFill>
              </a:rPr>
              <a:t>It is said that ‘Monopoly’ exists when only one or single organization supplies a given product/service in a certain country or area. Such organizations that enjoy an unregulated monopoly position try to increase their profits by charging a higher price due to the fact that customers have no other option but to buy their services/products. </a:t>
            </a:r>
            <a:endParaRPr lang="en-IN" sz="2000" dirty="0">
              <a:solidFill>
                <a:schemeClr val="tx1"/>
              </a:solidFill>
            </a:endParaRP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Monopoly</a:t>
              </a:r>
              <a:endParaRPr lang="en-IN" sz="3200" dirty="0"/>
            </a:p>
          </p:txBody>
        </p:sp>
      </p:grpSp>
      <p:sp>
        <p:nvSpPr>
          <p:cNvPr id="56" name="TextBox 55"/>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78075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3.33333E-6 L 0.04566 -0.47547 " pathEditMode="relative" rAng="0" ptsTypes="AA">
                                      <p:cBhvr>
                                        <p:cTn id="6" dur="500" fill="hold"/>
                                        <p:tgtEl>
                                          <p:spTgt spid="47"/>
                                        </p:tgtEl>
                                        <p:attrNameLst>
                                          <p:attrName>ppt_x</p:attrName>
                                          <p:attrName>ppt_y</p:attrName>
                                        </p:attrNameLst>
                                      </p:cBhvr>
                                      <p:rCtr x="2300" y="-238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7"/>
                                        </p:tgtEl>
                                      </p:cBhvr>
                                    </p:animEffect>
                                    <p:animScale>
                                      <p:cBhvr>
                                        <p:cTn id="10" dur="250" autoRev="1" fill="hold"/>
                                        <p:tgtEl>
                                          <p:spTgt spid="47"/>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xit" presetSubtype="0" fill="hold" nodeType="withEffect">
                                  <p:stCondLst>
                                    <p:cond delay="0"/>
                                  </p:stCondLst>
                                  <p:childTnLst>
                                    <p:animEffect transition="out" filter="fade">
                                      <p:cBhvr>
                                        <p:cTn id="16" dur="500"/>
                                        <p:tgtEl>
                                          <p:spTgt spid="47"/>
                                        </p:tgtEl>
                                      </p:cBhvr>
                                    </p:animEffect>
                                    <p:set>
                                      <p:cBhvr>
                                        <p:cTn id="17" dur="1" fill="hold">
                                          <p:stCondLst>
                                            <p:cond delay="499"/>
                                          </p:stCondLst>
                                        </p:cTn>
                                        <p:tgtEl>
                                          <p:spTgt spid="47"/>
                                        </p:tgtEl>
                                        <p:attrNameLst>
                                          <p:attrName>style.visibility</p:attrName>
                                        </p:attrNameLst>
                                      </p:cBhvr>
                                      <p:to>
                                        <p:strVal val="hidden"/>
                                      </p:to>
                                    </p:se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Bottom)">
                                      <p:cBhvr>
                                        <p:cTn id="21" dur="500"/>
                                        <p:tgtEl>
                                          <p:spTgt spid="6"/>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slide(fromLeft)">
                                      <p:cBhvr>
                                        <p:cTn id="2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558217_xl.jpg"/>
          <p:cNvPicPr>
            <a:picLocks noGrp="1" noSelect="1" noRot="1" noMove="1" noResize="1" noEditPoints="1" noAdjustHandles="1" noChangeArrowheads="1" noChangeShapeType="1"/>
          </p:cNvPicPr>
          <p:nvPr>
            <p:custDataLst>
              <p:tags r:id="rId2"/>
            </p:custDataLst>
          </p:nvPr>
        </p:nvPicPr>
        <p:blipFill>
          <a:blip r:embed="rId6" cstate="email">
            <a:grayscl/>
          </a:blip>
          <a:stretch>
            <a:fillRect/>
          </a:stretch>
        </p:blipFill>
        <p:spPr>
          <a:xfrm>
            <a:off x="3707904" y="1628800"/>
            <a:ext cx="5436096"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grayscl/>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chemeClr val="bg1">
              <a:lumMod val="50000"/>
              <a:alpha val="69804"/>
            </a:scheme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2204864"/>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chemeClr val="bg1">
                <a:lumMod val="5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397327" y="2345334"/>
              <a:ext cx="4566589"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sp>
        <p:nvSpPr>
          <p:cNvPr id="47" name="Rounded Rectangle 46"/>
          <p:cNvSpPr/>
          <p:nvPr/>
        </p:nvSpPr>
        <p:spPr>
          <a:xfrm>
            <a:off x="3851920" y="3140968"/>
            <a:ext cx="4968552" cy="3528392"/>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Monopoly:</a:t>
            </a:r>
          </a:p>
          <a:p>
            <a:endParaRPr lang="en-IN" sz="2000" b="1" dirty="0">
              <a:solidFill>
                <a:schemeClr val="tx1"/>
              </a:solidFill>
            </a:endParaRPr>
          </a:p>
          <a:p>
            <a:r>
              <a:rPr lang="en-IN" sz="2000" b="1" dirty="0">
                <a:solidFill>
                  <a:schemeClr val="tx1"/>
                </a:solidFill>
              </a:rPr>
              <a:t>It is said that ‘Monopoly’ exists when only one or single organization supplies a given product/service in a certain country or area. Such organizations that enjoy an unregulated monopoly position try to increase their profits by charging a higher price due to the fact that customers have no other option but to buy their services/products. </a:t>
            </a:r>
            <a:endParaRPr lang="en-IN" sz="2000" dirty="0">
              <a:solidFill>
                <a:schemeClr val="tx1"/>
              </a:solidFill>
            </a:endParaRPr>
          </a:p>
        </p:txBody>
      </p:sp>
      <p:grpSp>
        <p:nvGrpSpPr>
          <p:cNvPr id="48" name="Gruppieren 20"/>
          <p:cNvGrpSpPr/>
          <p:nvPr/>
        </p:nvGrpSpPr>
        <p:grpSpPr>
          <a:xfrm rot="857414">
            <a:off x="3420522" y="2478200"/>
            <a:ext cx="5529840" cy="3829461"/>
            <a:chOff x="3981606" y="-981440"/>
            <a:chExt cx="10487858" cy="4736382"/>
          </a:xfrm>
        </p:grpSpPr>
        <p:sp>
          <p:nvSpPr>
            <p:cNvPr id="49" name="Rechteck 21"/>
            <p:cNvSpPr/>
            <p:nvPr/>
          </p:nvSpPr>
          <p:spPr bwMode="auto">
            <a:xfrm rot="20948909">
              <a:off x="5168028" y="-981440"/>
              <a:ext cx="9301436" cy="4736382"/>
            </a:xfrm>
            <a:prstGeom prst="rect">
              <a:avLst/>
            </a:prstGeom>
            <a:solidFill>
              <a:srgbClr val="FFB7B7"/>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sz="2000" b="1" dirty="0">
                  <a:cs typeface="MV Boli" pitchFamily="2" charset="0"/>
                </a:rPr>
                <a:t>Also, such firms require to spend very little or almost no advertising expenses and at the same time offer minimal service to customers. </a:t>
              </a:r>
            </a:p>
            <a:p>
              <a:pPr marL="457200" indent="-457200">
                <a:spcAft>
                  <a:spcPts val="1200"/>
                </a:spcAft>
                <a:buFont typeface="Arial" pitchFamily="34" charset="0"/>
                <a:buChar char="•"/>
              </a:pPr>
              <a:r>
                <a:rPr lang="en-IN" sz="2000" b="1" dirty="0">
                  <a:cs typeface="MV Boli" pitchFamily="2" charset="0"/>
                </a:rPr>
                <a:t>On the other hand, a regulated monopoly is required to charge lower prices. </a:t>
              </a:r>
            </a:p>
            <a:p>
              <a:pPr marL="457200" indent="-457200">
                <a:spcAft>
                  <a:spcPts val="1200"/>
                </a:spcAft>
                <a:buFont typeface="Arial" pitchFamily="34" charset="0"/>
                <a:buChar char="•"/>
              </a:pPr>
              <a:r>
                <a:rPr lang="en-IN" sz="2000" b="1" dirty="0">
                  <a:cs typeface="MV Boli" pitchFamily="2" charset="0"/>
                </a:rPr>
                <a:t>Also, such organizations strive to provide more services in the public interest. </a:t>
              </a:r>
            </a:p>
          </p:txBody>
        </p:sp>
        <p:pic>
          <p:nvPicPr>
            <p:cNvPr id="50" name="Picture 5" descr="Tessafilm_4"/>
            <p:cNvPicPr>
              <a:picLocks noChangeAspect="1" noChangeArrowheads="1"/>
            </p:cNvPicPr>
            <p:nvPr/>
          </p:nvPicPr>
          <p:blipFill>
            <a:blip r:embed="rId8" cstate="email"/>
            <a:srcRect/>
            <a:stretch>
              <a:fillRect/>
            </a:stretch>
          </p:blipFill>
          <p:spPr bwMode="gray">
            <a:xfrm rot="19913375">
              <a:off x="3981606" y="-583771"/>
              <a:ext cx="2229620" cy="525903"/>
            </a:xfrm>
            <a:prstGeom prst="rect">
              <a:avLst/>
            </a:prstGeom>
            <a:noFill/>
          </p:spPr>
        </p:pic>
      </p:gr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Monopoly</a:t>
              </a:r>
              <a:endParaRPr lang="en-IN" sz="3200" dirty="0"/>
            </a:p>
          </p:txBody>
        </p:sp>
      </p:grpSp>
      <p:sp>
        <p:nvSpPr>
          <p:cNvPr id="51" name="TextBox 5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70309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558217_xl.jpg"/>
          <p:cNvPicPr>
            <a:picLocks noGrp="1" noSelect="1" noRot="1" noMove="1" noResize="1" noEditPoints="1" noAdjustHandles="1" noChangeArrowheads="1" noChangeShapeType="1"/>
          </p:cNvPicPr>
          <p:nvPr>
            <p:custDataLst>
              <p:tags r:id="rId2"/>
            </p:custDataLst>
          </p:nvPr>
        </p:nvPicPr>
        <p:blipFill>
          <a:blip r:embed="rId6" cstate="email">
            <a:grayscl/>
          </a:blip>
          <a:stretch>
            <a:fillRect/>
          </a:stretch>
        </p:blipFill>
        <p:spPr>
          <a:xfrm>
            <a:off x="3707904" y="1628800"/>
            <a:ext cx="5436096"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grayscl/>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chemeClr val="bg1">
              <a:lumMod val="50000"/>
              <a:alpha val="69804"/>
            </a:scheme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2204864"/>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chemeClr val="bg1">
                <a:lumMod val="5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397327" y="2345334"/>
              <a:ext cx="4566589"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sp>
        <p:nvSpPr>
          <p:cNvPr id="47" name="Rounded Rectangle 46"/>
          <p:cNvSpPr/>
          <p:nvPr/>
        </p:nvSpPr>
        <p:spPr>
          <a:xfrm>
            <a:off x="3851920" y="3140968"/>
            <a:ext cx="4968552" cy="3528392"/>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Monopoly:</a:t>
            </a:r>
          </a:p>
          <a:p>
            <a:endParaRPr lang="en-IN" sz="2000" b="1" dirty="0">
              <a:solidFill>
                <a:schemeClr val="tx1"/>
              </a:solidFill>
            </a:endParaRPr>
          </a:p>
          <a:p>
            <a:r>
              <a:rPr lang="en-IN" sz="2000" b="1" dirty="0">
                <a:solidFill>
                  <a:schemeClr val="tx1"/>
                </a:solidFill>
              </a:rPr>
              <a:t>It is said that ‘Monopoly’ exists when only one or single organization supplies a given product/service in a certain country or area. Such organizations that enjoy an unregulated monopoly position try to increase their profits by charging a higher price due to the fact that customers have no other option but to buy their services/products. </a:t>
            </a:r>
            <a:endParaRPr lang="en-IN" sz="2000" dirty="0">
              <a:solidFill>
                <a:schemeClr val="tx1"/>
              </a:solidFill>
            </a:endParaRPr>
          </a:p>
        </p:txBody>
      </p:sp>
      <p:grpSp>
        <p:nvGrpSpPr>
          <p:cNvPr id="48" name="Gruppieren 20"/>
          <p:cNvGrpSpPr/>
          <p:nvPr/>
        </p:nvGrpSpPr>
        <p:grpSpPr>
          <a:xfrm rot="857414">
            <a:off x="3420522" y="2478200"/>
            <a:ext cx="5529840" cy="3829461"/>
            <a:chOff x="3981606" y="-981440"/>
            <a:chExt cx="10487858" cy="4736382"/>
          </a:xfrm>
        </p:grpSpPr>
        <p:sp>
          <p:nvSpPr>
            <p:cNvPr id="49" name="Rechteck 21"/>
            <p:cNvSpPr/>
            <p:nvPr/>
          </p:nvSpPr>
          <p:spPr bwMode="auto">
            <a:xfrm rot="20948909">
              <a:off x="5168028" y="-981440"/>
              <a:ext cx="9301436" cy="4736382"/>
            </a:xfrm>
            <a:prstGeom prst="rect">
              <a:avLst/>
            </a:prstGeom>
            <a:solidFill>
              <a:schemeClr val="bg1">
                <a:lumMod val="75000"/>
              </a:schemeClr>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sz="2000" b="1" dirty="0">
                  <a:cs typeface="MV Boli" pitchFamily="2" charset="0"/>
                </a:rPr>
                <a:t>Also, such firms require to spend very little or almost no advertising expenses and at the same time offer minimal service to customers. </a:t>
              </a:r>
            </a:p>
            <a:p>
              <a:pPr marL="457200" indent="-457200">
                <a:spcAft>
                  <a:spcPts val="1200"/>
                </a:spcAft>
                <a:buFont typeface="Arial" pitchFamily="34" charset="0"/>
                <a:buChar char="•"/>
              </a:pPr>
              <a:r>
                <a:rPr lang="en-IN" sz="2000" b="1" dirty="0">
                  <a:cs typeface="MV Boli" pitchFamily="2" charset="0"/>
                </a:rPr>
                <a:t>On the other hand, a regulated monopoly is required to charge lower prices. </a:t>
              </a:r>
            </a:p>
            <a:p>
              <a:pPr marL="457200" indent="-457200">
                <a:spcAft>
                  <a:spcPts val="1200"/>
                </a:spcAft>
                <a:buFont typeface="Arial" pitchFamily="34" charset="0"/>
                <a:buChar char="•"/>
              </a:pPr>
              <a:r>
                <a:rPr lang="en-IN" sz="2000" b="1" dirty="0">
                  <a:cs typeface="MV Boli" pitchFamily="2" charset="0"/>
                </a:rPr>
                <a:t>Also, such organizations strive to provide more services in the public interest. </a:t>
              </a:r>
            </a:p>
          </p:txBody>
        </p:sp>
        <p:pic>
          <p:nvPicPr>
            <p:cNvPr id="50" name="Picture 5" descr="Tessafilm_4"/>
            <p:cNvPicPr>
              <a:picLocks noChangeAspect="1" noChangeArrowheads="1"/>
            </p:cNvPicPr>
            <p:nvPr/>
          </p:nvPicPr>
          <p:blipFill>
            <a:blip r:embed="rId8" cstate="email"/>
            <a:srcRect/>
            <a:stretch>
              <a:fillRect/>
            </a:stretch>
          </p:blipFill>
          <p:spPr bwMode="gray">
            <a:xfrm rot="19913375">
              <a:off x="3981606" y="-583771"/>
              <a:ext cx="2229620" cy="525903"/>
            </a:xfrm>
            <a:prstGeom prst="rect">
              <a:avLst/>
            </a:prstGeom>
            <a:noFill/>
          </p:spPr>
        </p:pic>
      </p:grpSp>
      <p:grpSp>
        <p:nvGrpSpPr>
          <p:cNvPr id="51" name="Gruppieren 20"/>
          <p:cNvGrpSpPr/>
          <p:nvPr/>
        </p:nvGrpSpPr>
        <p:grpSpPr>
          <a:xfrm rot="426640">
            <a:off x="3404300" y="2603879"/>
            <a:ext cx="5504812" cy="3563576"/>
            <a:chOff x="3981606" y="-978499"/>
            <a:chExt cx="10440390" cy="4407528"/>
          </a:xfrm>
        </p:grpSpPr>
        <p:sp>
          <p:nvSpPr>
            <p:cNvPr id="52" name="Rechteck 21"/>
            <p:cNvSpPr/>
            <p:nvPr/>
          </p:nvSpPr>
          <p:spPr bwMode="auto">
            <a:xfrm rot="20948909">
              <a:off x="5120560" y="-978499"/>
              <a:ext cx="9301436" cy="4407528"/>
            </a:xfrm>
            <a:prstGeom prst="rect">
              <a:avLst/>
            </a:prstGeom>
            <a:solidFill>
              <a:srgbClr val="FFB7B7"/>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sz="2000" b="1" dirty="0">
                  <a:cs typeface="MV Boli" pitchFamily="2" charset="0"/>
                </a:rPr>
                <a:t>In certain situations, if partial substitutes for their products or services are available or when there exists approaching competition, then such monopolists may make some investment in service and technology. </a:t>
              </a:r>
            </a:p>
            <a:p>
              <a:pPr marL="457200" indent="-457200">
                <a:spcAft>
                  <a:spcPts val="1200"/>
                </a:spcAft>
                <a:buFont typeface="Arial" pitchFamily="34" charset="0"/>
                <a:buChar char="•"/>
              </a:pPr>
              <a:r>
                <a:rPr lang="en-IN" sz="2000" b="1" dirty="0">
                  <a:cs typeface="MV Boli" pitchFamily="2" charset="0"/>
                </a:rPr>
                <a:t>An example of a monopoly is the Electric power generation and distribution.</a:t>
              </a:r>
            </a:p>
          </p:txBody>
        </p:sp>
        <p:pic>
          <p:nvPicPr>
            <p:cNvPr id="53" name="Picture 5" descr="Tessafilm_4"/>
            <p:cNvPicPr>
              <a:picLocks noChangeAspect="1" noChangeArrowheads="1"/>
            </p:cNvPicPr>
            <p:nvPr/>
          </p:nvPicPr>
          <p:blipFill>
            <a:blip r:embed="rId8" cstate="email"/>
            <a:srcRect/>
            <a:stretch>
              <a:fillRect/>
            </a:stretch>
          </p:blipFill>
          <p:spPr bwMode="gray">
            <a:xfrm rot="19913375">
              <a:off x="3981606" y="-583771"/>
              <a:ext cx="2229620" cy="525903"/>
            </a:xfrm>
            <a:prstGeom prst="rect">
              <a:avLst/>
            </a:prstGeom>
            <a:noFill/>
          </p:spPr>
        </p:pic>
      </p:gr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Monopoly</a:t>
              </a:r>
              <a:endParaRPr lang="en-IN" sz="3200" dirty="0"/>
            </a:p>
          </p:txBody>
        </p:sp>
      </p:grpSp>
      <p:sp>
        <p:nvSpPr>
          <p:cNvPr id="54" name="TextBox 53"/>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01489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83"/>
          <p:cNvGrpSpPr>
            <a:grpSpLocks/>
          </p:cNvGrpSpPr>
          <p:nvPr/>
        </p:nvGrpSpPr>
        <p:grpSpPr bwMode="auto">
          <a:xfrm>
            <a:off x="96385" y="962055"/>
            <a:ext cx="6300670" cy="5812818"/>
            <a:chOff x="819574" y="1558714"/>
            <a:chExt cx="3535680" cy="2881207"/>
          </a:xfrm>
        </p:grpSpPr>
        <p:sp>
          <p:nvSpPr>
            <p:cNvPr id="9" name="Kombinationstegning 58"/>
            <p:cNvSpPr/>
            <p:nvPr/>
          </p:nvSpPr>
          <p:spPr>
            <a:xfrm>
              <a:off x="3425257" y="3890376"/>
              <a:ext cx="929997"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0" name="Rektangel 62"/>
            <p:cNvSpPr>
              <a:spLocks noChangeArrowheads="1"/>
            </p:cNvSpPr>
            <p:nvPr/>
          </p:nvSpPr>
          <p:spPr bwMode="auto">
            <a:xfrm>
              <a:off x="819574" y="1558714"/>
              <a:ext cx="2859648" cy="2860570"/>
            </a:xfrm>
            <a:prstGeom prst="rect">
              <a:avLst/>
            </a:prstGeom>
            <a:gradFill rotWithShape="1">
              <a:gsLst>
                <a:gs pos="0">
                  <a:srgbClr val="E6E6E6"/>
                </a:gs>
                <a:gs pos="100000">
                  <a:srgbClr val="F3F3F3"/>
                </a:gs>
              </a:gsLst>
              <a:lin ang="16200000"/>
            </a:gradFill>
            <a:ln w="9525">
              <a:solidFill>
                <a:srgbClr val="D9D9D9"/>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rgbClr val="FFFFFF"/>
                </a:solidFill>
                <a:latin typeface="Calibri" pitchFamily="-112" charset="0"/>
                <a:ea typeface="ＭＳ Ｐゴシック" pitchFamily="-112" charset="-128"/>
              </a:endParaRPr>
            </a:p>
          </p:txBody>
        </p:sp>
        <p:sp>
          <p:nvSpPr>
            <p:cNvPr id="11" name="Rektangel 63"/>
            <p:cNvSpPr>
              <a:spLocks noChangeArrowheads="1"/>
            </p:cNvSpPr>
            <p:nvPr/>
          </p:nvSpPr>
          <p:spPr bwMode="auto">
            <a:xfrm>
              <a:off x="954463" y="1693647"/>
              <a:ext cx="2599391" cy="2117647"/>
            </a:xfrm>
            <a:prstGeom prst="rect">
              <a:avLst/>
            </a:prstGeom>
            <a:gradFill rotWithShape="1">
              <a:gsLst>
                <a:gs pos="0">
                  <a:srgbClr val="69BED9"/>
                </a:gs>
                <a:gs pos="100000">
                  <a:srgbClr val="1F88C8"/>
                </a:gs>
              </a:gsLst>
              <a:lin ang="5400000" scaled="1"/>
            </a:gradFill>
            <a:ln w="9525">
              <a:solidFill>
                <a:srgbClr val="93CDDD"/>
              </a:solidFill>
              <a:miter lim="800000"/>
              <a:headEnd/>
              <a:tailEnd/>
            </a:ln>
          </p:spPr>
          <p:txBody>
            <a:bodyPr anchor="ctr"/>
            <a:lstStyle/>
            <a:p>
              <a:pPr algn="ctr" defTabSz="914400"/>
              <a:endParaRPr lang="en-US" sz="1600" b="1" dirty="0">
                <a:solidFill>
                  <a:srgbClr val="FFFFFF"/>
                </a:solidFill>
                <a:latin typeface="Calibri" pitchFamily="34" charset="0"/>
              </a:endParaRPr>
            </a:p>
          </p:txBody>
        </p:sp>
      </p:grpSp>
      <p:pic>
        <p:nvPicPr>
          <p:cNvPr id="18" name="Picture 17"/>
          <p:cNvPicPr>
            <a:picLocks noGrp="1" noSelect="1" noRot="1" noMove="1" noResize="1" noEditPoints="1" noAdjustHandles="1" noChangeArrowheads="1" noChangeShapeType="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336761" y="1234281"/>
            <a:ext cx="4644000" cy="4325676"/>
          </a:xfrm>
          <a:prstGeom prst="rect">
            <a:avLst/>
          </a:prstGeom>
        </p:spPr>
      </p:pic>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Introduction</a:t>
              </a:r>
              <a:endParaRPr lang="en-IN" sz="3200" dirty="0"/>
            </a:p>
          </p:txBody>
        </p:sp>
      </p:grpSp>
      <p:sp>
        <p:nvSpPr>
          <p:cNvPr id="12" name="Line 36"/>
          <p:cNvSpPr>
            <a:spLocks noChangeShapeType="1"/>
          </p:cNvSpPr>
          <p:nvPr/>
        </p:nvSpPr>
        <p:spPr bwMode="auto">
          <a:xfrm rot="16200000" flipV="1">
            <a:off x="5688308" y="133452"/>
            <a:ext cx="0" cy="1897063"/>
          </a:xfrm>
          <a:prstGeom prst="line">
            <a:avLst/>
          </a:prstGeom>
          <a:noFill/>
          <a:ln w="19050">
            <a:solidFill>
              <a:schemeClr val="bg2">
                <a:lumMod val="25000"/>
              </a:schemeClr>
            </a:solidFill>
            <a:prstDash val="sysDot"/>
            <a:round/>
            <a:headEnd/>
            <a:tailEnd/>
          </a:ln>
          <a:effectLst/>
        </p:spPr>
        <p:txBody>
          <a:bodyPr/>
          <a:lstStyle/>
          <a:p>
            <a:pPr defTabSz="914400" fontAlgn="auto">
              <a:spcBef>
                <a:spcPts val="0"/>
              </a:spcBef>
              <a:spcAft>
                <a:spcPts val="0"/>
              </a:spcAft>
              <a:defRPr/>
            </a:pPr>
            <a:endParaRPr lang="da-DK" kern="0">
              <a:solidFill>
                <a:sysClr val="windowText" lastClr="000000"/>
              </a:solidFill>
              <a:ea typeface="ＭＳ Ｐゴシック" pitchFamily="-97" charset="-128"/>
            </a:endParaRPr>
          </a:p>
        </p:txBody>
      </p:sp>
      <p:sp>
        <p:nvSpPr>
          <p:cNvPr id="13" name="Rektangel 35"/>
          <p:cNvSpPr>
            <a:spLocks noChangeArrowheads="1"/>
          </p:cNvSpPr>
          <p:nvPr/>
        </p:nvSpPr>
        <p:spPr bwMode="auto">
          <a:xfrm>
            <a:off x="5349865" y="1192577"/>
            <a:ext cx="3658909" cy="2862322"/>
          </a:xfrm>
          <a:prstGeom prst="rect">
            <a:avLst/>
          </a:prstGeom>
          <a:noFill/>
          <a:ln w="9525">
            <a:noFill/>
            <a:miter lim="800000"/>
            <a:headEnd/>
            <a:tailEnd/>
          </a:ln>
        </p:spPr>
        <p:txBody>
          <a:bodyPr wrap="square">
            <a:spAutoFit/>
          </a:bodyPr>
          <a:lstStyle/>
          <a:p>
            <a:pPr marL="457200" indent="-457200" defTabSz="801688">
              <a:spcBef>
                <a:spcPct val="20000"/>
              </a:spcBef>
              <a:buFont typeface="Arial" pitchFamily="34" charset="0"/>
              <a:buChar char="•"/>
            </a:pPr>
            <a:r>
              <a:rPr lang="en-IN" sz="2000" noProof="1">
                <a:solidFill>
                  <a:srgbClr val="080808"/>
                </a:solidFill>
                <a:latin typeface="Calibri" pitchFamily="34" charset="0"/>
                <a:cs typeface="Arial" pitchFamily="34" charset="0"/>
              </a:rPr>
              <a:t>Hence, you can understand that understanding the concepts of demand and supply and other concepts of microeconomics are crucial for the efficient working of Managers to ensure the smooth and successful running of any business. </a:t>
            </a:r>
          </a:p>
        </p:txBody>
      </p:sp>
      <p:sp>
        <p:nvSpPr>
          <p:cNvPr id="14" name="TextBox 13"/>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0492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Left)">
                                      <p:cBhvr>
                                        <p:cTn id="15" dur="500"/>
                                        <p:tgtEl>
                                          <p:spTgt spid="12"/>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666944_xl.jpg"/>
          <p:cNvPicPr>
            <a:picLocks noGrp="1" noSelect="1" noRot="1" noMove="1" noResize="1" noEditPoints="1" noAdjustHandles="1" noChangeArrowheads="1" noChangeShapeType="1"/>
          </p:cNvPicPr>
          <p:nvPr>
            <p:custDataLst>
              <p:tags r:id="rId2"/>
            </p:custDataLst>
          </p:nvPr>
        </p:nvPicPr>
        <p:blipFill>
          <a:blip r:embed="rId6" cstate="email"/>
          <a:srcRect/>
          <a:stretch>
            <a:fillRect/>
          </a:stretch>
        </p:blipFill>
        <p:spPr>
          <a:xfrm>
            <a:off x="3707904" y="1628800"/>
            <a:ext cx="5436096"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rgbClr val="FF7C80">
              <a:alpha val="69804"/>
            </a:srgb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2924944"/>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397327" y="2345334"/>
              <a:ext cx="4566589"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47" name="Group 41"/>
          <p:cNvGrpSpPr>
            <a:grpSpLocks/>
          </p:cNvGrpSpPr>
          <p:nvPr/>
        </p:nvGrpSpPr>
        <p:grpSpPr bwMode="auto">
          <a:xfrm>
            <a:off x="2195736" y="5845001"/>
            <a:ext cx="4783138" cy="968375"/>
            <a:chOff x="4940193" y="4878304"/>
            <a:chExt cx="4783391" cy="968295"/>
          </a:xfrm>
        </p:grpSpPr>
        <p:sp>
          <p:nvSpPr>
            <p:cNvPr id="48" name="Oval 47"/>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9" name="Rectangle 48"/>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0" name="Rounded Rectangle 49"/>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51" name="Group 87"/>
            <p:cNvGrpSpPr>
              <a:grpSpLocks/>
            </p:cNvGrpSpPr>
            <p:nvPr/>
          </p:nvGrpSpPr>
          <p:grpSpPr bwMode="auto">
            <a:xfrm>
              <a:off x="4940193" y="4878304"/>
              <a:ext cx="4783391" cy="825387"/>
              <a:chOff x="4940193" y="4878304"/>
              <a:chExt cx="4783391" cy="825387"/>
            </a:xfrm>
          </p:grpSpPr>
          <p:sp>
            <p:nvSpPr>
              <p:cNvPr id="52" name="Oval 51"/>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3"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4" name="Rounded Rectangle 53"/>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5" name="Rounded Rectangle 54"/>
          <p:cNvSpPr/>
          <p:nvPr/>
        </p:nvSpPr>
        <p:spPr>
          <a:xfrm>
            <a:off x="3851920" y="3645024"/>
            <a:ext cx="4968552" cy="2952328"/>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Oligopoly:</a:t>
            </a:r>
          </a:p>
          <a:p>
            <a:endParaRPr lang="en-IN" sz="2000" b="1" dirty="0">
              <a:solidFill>
                <a:schemeClr val="tx1"/>
              </a:solidFill>
            </a:endParaRPr>
          </a:p>
          <a:p>
            <a:r>
              <a:rPr lang="en-IN" sz="2000" b="1" dirty="0">
                <a:solidFill>
                  <a:schemeClr val="tx1"/>
                </a:solidFill>
              </a:rPr>
              <a:t>An ‘Oligopoly’ consists of a few organizations that basically produce the same commodity. </a:t>
            </a:r>
          </a:p>
          <a:p>
            <a:endParaRPr lang="en-US" sz="2000" b="1" dirty="0">
              <a:solidFill>
                <a:schemeClr val="tx1"/>
              </a:solidFill>
            </a:endParaRPr>
          </a:p>
          <a:p>
            <a:r>
              <a:rPr lang="en-IN" sz="2000" b="1" dirty="0">
                <a:solidFill>
                  <a:schemeClr val="tx1"/>
                </a:solidFill>
              </a:rPr>
              <a:t>An example of oligopoly is the fuel industry with market players such as: Mobil and Shell. </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Oligopoly</a:t>
              </a:r>
              <a:endParaRPr lang="en-IN" sz="3200" dirty="0"/>
            </a:p>
          </p:txBody>
        </p:sp>
      </p:grpSp>
      <p:sp>
        <p:nvSpPr>
          <p:cNvPr id="56" name="TextBox 55"/>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93277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3.33333E-6 L 0.03785 -0.40186 " pathEditMode="relative" rAng="0" ptsTypes="AA">
                                      <p:cBhvr>
                                        <p:cTn id="6" dur="500" fill="hold"/>
                                        <p:tgtEl>
                                          <p:spTgt spid="47"/>
                                        </p:tgtEl>
                                        <p:attrNameLst>
                                          <p:attrName>ppt_x</p:attrName>
                                          <p:attrName>ppt_y</p:attrName>
                                        </p:attrNameLst>
                                      </p:cBhvr>
                                      <p:rCtr x="1900" y="-201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7"/>
                                        </p:tgtEl>
                                      </p:cBhvr>
                                    </p:animEffect>
                                    <p:animScale>
                                      <p:cBhvr>
                                        <p:cTn id="10" dur="250" autoRev="1" fill="hold"/>
                                        <p:tgtEl>
                                          <p:spTgt spid="47"/>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xit" presetSubtype="0" fill="hold" nodeType="withEffect">
                                  <p:stCondLst>
                                    <p:cond delay="0"/>
                                  </p:stCondLst>
                                  <p:childTnLst>
                                    <p:animEffect transition="out" filter="fade">
                                      <p:cBhvr>
                                        <p:cTn id="16" dur="500"/>
                                        <p:tgtEl>
                                          <p:spTgt spid="47"/>
                                        </p:tgtEl>
                                      </p:cBhvr>
                                    </p:animEffect>
                                    <p:set>
                                      <p:cBhvr>
                                        <p:cTn id="17" dur="1" fill="hold">
                                          <p:stCondLst>
                                            <p:cond delay="499"/>
                                          </p:stCondLst>
                                        </p:cTn>
                                        <p:tgtEl>
                                          <p:spTgt spid="47"/>
                                        </p:tgtEl>
                                        <p:attrNameLst>
                                          <p:attrName>style.visibility</p:attrName>
                                        </p:attrNameLst>
                                      </p:cBhvr>
                                      <p:to>
                                        <p:strVal val="hidden"/>
                                      </p:to>
                                    </p:se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Bottom)">
                                      <p:cBhvr>
                                        <p:cTn id="21" dur="500"/>
                                        <p:tgtEl>
                                          <p:spTgt spid="6"/>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slide(fromLeft)">
                                      <p:cBhvr>
                                        <p:cTn id="2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666944_xl.jpg"/>
          <p:cNvPicPr>
            <a:picLocks noGrp="1" noSelect="1" noRot="1" noMove="1" noResize="1" noEditPoints="1" noAdjustHandles="1" noChangeArrowheads="1" noChangeShapeType="1"/>
          </p:cNvPicPr>
          <p:nvPr>
            <p:custDataLst>
              <p:tags r:id="rId2"/>
            </p:custDataLst>
          </p:nvPr>
        </p:nvPicPr>
        <p:blipFill>
          <a:blip r:embed="rId6" cstate="email">
            <a:grayscl/>
          </a:blip>
          <a:srcRect/>
          <a:stretch>
            <a:fillRect/>
          </a:stretch>
        </p:blipFill>
        <p:spPr>
          <a:xfrm>
            <a:off x="3707904" y="1628800"/>
            <a:ext cx="5436096"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grayscl/>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chemeClr val="bg1">
              <a:lumMod val="50000"/>
              <a:alpha val="69804"/>
            </a:scheme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2924944"/>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chemeClr val="bg1">
                <a:lumMod val="5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397327" y="2345334"/>
              <a:ext cx="4566589"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sp>
        <p:nvSpPr>
          <p:cNvPr id="47" name="Rounded Rectangle 46"/>
          <p:cNvSpPr/>
          <p:nvPr/>
        </p:nvSpPr>
        <p:spPr>
          <a:xfrm>
            <a:off x="3851920" y="3645024"/>
            <a:ext cx="4968552" cy="2952328"/>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Oligopoly:</a:t>
            </a:r>
          </a:p>
          <a:p>
            <a:endParaRPr lang="en-IN" sz="2000" b="1" dirty="0">
              <a:solidFill>
                <a:schemeClr val="tx1"/>
              </a:solidFill>
            </a:endParaRPr>
          </a:p>
          <a:p>
            <a:r>
              <a:rPr lang="en-IN" sz="2000" b="1" dirty="0">
                <a:solidFill>
                  <a:schemeClr val="tx1"/>
                </a:solidFill>
              </a:rPr>
              <a:t>An ‘Oligopoly’ consists of a few organizations that basically produce the same commodity. </a:t>
            </a:r>
          </a:p>
          <a:p>
            <a:endParaRPr lang="en-US" sz="2000" b="1" dirty="0">
              <a:solidFill>
                <a:schemeClr val="tx1"/>
              </a:solidFill>
            </a:endParaRPr>
          </a:p>
          <a:p>
            <a:r>
              <a:rPr lang="en-IN" sz="2000" b="1" dirty="0">
                <a:solidFill>
                  <a:schemeClr val="tx1"/>
                </a:solidFill>
              </a:rPr>
              <a:t>An example of oligopoly is the fuel industry with market players such as: Mobil and Shell. </a:t>
            </a:r>
          </a:p>
        </p:txBody>
      </p:sp>
      <p:grpSp>
        <p:nvGrpSpPr>
          <p:cNvPr id="48" name="Gruppieren 20"/>
          <p:cNvGrpSpPr/>
          <p:nvPr/>
        </p:nvGrpSpPr>
        <p:grpSpPr>
          <a:xfrm rot="857414">
            <a:off x="3568004" y="2751081"/>
            <a:ext cx="5112841" cy="2607529"/>
            <a:chOff x="3981606" y="-932452"/>
            <a:chExt cx="9696980" cy="3225063"/>
          </a:xfrm>
        </p:grpSpPr>
        <p:sp>
          <p:nvSpPr>
            <p:cNvPr id="49" name="Rechteck 21"/>
            <p:cNvSpPr/>
            <p:nvPr/>
          </p:nvSpPr>
          <p:spPr bwMode="auto">
            <a:xfrm rot="20948909">
              <a:off x="4955041" y="-932452"/>
              <a:ext cx="8723545" cy="3225063"/>
            </a:xfrm>
            <a:prstGeom prst="rect">
              <a:avLst/>
            </a:prstGeom>
            <a:solidFill>
              <a:srgbClr val="FFB7B7"/>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sz="2000" b="1" dirty="0">
                  <a:cs typeface="MV Boli" pitchFamily="2" charset="0"/>
                </a:rPr>
                <a:t>You should understand here that none of the companies in an oligopoly can sell fuel products above the going price unless it differentiates its product line in some way.</a:t>
              </a:r>
            </a:p>
          </p:txBody>
        </p:sp>
        <p:pic>
          <p:nvPicPr>
            <p:cNvPr id="50" name="Picture 5" descr="Tessafilm_4"/>
            <p:cNvPicPr>
              <a:picLocks noChangeAspect="1" noChangeArrowheads="1"/>
            </p:cNvPicPr>
            <p:nvPr/>
          </p:nvPicPr>
          <p:blipFill>
            <a:blip r:embed="rId8" cstate="email"/>
            <a:srcRect/>
            <a:stretch>
              <a:fillRect/>
            </a:stretch>
          </p:blipFill>
          <p:spPr bwMode="gray">
            <a:xfrm rot="19913375">
              <a:off x="3981606" y="-583771"/>
              <a:ext cx="2229620" cy="525903"/>
            </a:xfrm>
            <a:prstGeom prst="rect">
              <a:avLst/>
            </a:prstGeom>
            <a:noFill/>
          </p:spPr>
        </p:pic>
      </p:gr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Oligopoly</a:t>
              </a:r>
              <a:endParaRPr lang="en-IN" sz="3200" dirty="0"/>
            </a:p>
          </p:txBody>
        </p:sp>
      </p:grpSp>
      <p:sp>
        <p:nvSpPr>
          <p:cNvPr id="51" name="TextBox 5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93723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8542661_xl.jpg"/>
          <p:cNvPicPr>
            <a:picLocks noGrp="1" noSelect="1" noRot="1" noMove="1" noResize="1" noEditPoints="1" noAdjustHandles="1" noChangeArrowheads="1" noChangeShapeType="1"/>
          </p:cNvPicPr>
          <p:nvPr>
            <p:custDataLst>
              <p:tags r:id="rId2"/>
            </p:custDataLst>
          </p:nvPr>
        </p:nvPicPr>
        <p:blipFill>
          <a:blip r:embed="rId6" cstate="email"/>
          <a:stretch>
            <a:fillRect/>
          </a:stretch>
        </p:blipFill>
        <p:spPr>
          <a:xfrm>
            <a:off x="3635896" y="1628800"/>
            <a:ext cx="5508104"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rgbClr val="FF7C80">
              <a:alpha val="69804"/>
            </a:srgb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3645024"/>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397327" y="2345334"/>
              <a:ext cx="4566589"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47" name="Group 41"/>
          <p:cNvGrpSpPr>
            <a:grpSpLocks/>
          </p:cNvGrpSpPr>
          <p:nvPr/>
        </p:nvGrpSpPr>
        <p:grpSpPr bwMode="auto">
          <a:xfrm>
            <a:off x="2195736" y="5845001"/>
            <a:ext cx="4783138" cy="968375"/>
            <a:chOff x="4940193" y="4878304"/>
            <a:chExt cx="4783391" cy="968295"/>
          </a:xfrm>
        </p:grpSpPr>
        <p:sp>
          <p:nvSpPr>
            <p:cNvPr id="48" name="Oval 47"/>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9" name="Rectangle 48"/>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0" name="Rounded Rectangle 49"/>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51" name="Group 87"/>
            <p:cNvGrpSpPr>
              <a:grpSpLocks/>
            </p:cNvGrpSpPr>
            <p:nvPr/>
          </p:nvGrpSpPr>
          <p:grpSpPr bwMode="auto">
            <a:xfrm>
              <a:off x="4940193" y="4878304"/>
              <a:ext cx="4783391" cy="825387"/>
              <a:chOff x="4940193" y="4878304"/>
              <a:chExt cx="4783391" cy="825387"/>
            </a:xfrm>
          </p:grpSpPr>
          <p:sp>
            <p:nvSpPr>
              <p:cNvPr id="52" name="Oval 51"/>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3"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4" name="Rounded Rectangle 53"/>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5" name="Rounded Rectangle 54"/>
          <p:cNvSpPr/>
          <p:nvPr/>
        </p:nvSpPr>
        <p:spPr>
          <a:xfrm>
            <a:off x="3851920" y="4293096"/>
            <a:ext cx="4968552" cy="2160240"/>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Differentiated Oligopoly:</a:t>
            </a:r>
          </a:p>
          <a:p>
            <a:endParaRPr lang="en-IN" sz="2000" b="1" dirty="0">
              <a:solidFill>
                <a:schemeClr val="tx1"/>
              </a:solidFill>
            </a:endParaRPr>
          </a:p>
          <a:p>
            <a:r>
              <a:rPr lang="en-IN" sz="2000" b="1" dirty="0">
                <a:solidFill>
                  <a:schemeClr val="tx1"/>
                </a:solidFill>
              </a:rPr>
              <a:t>A ‘Differentiated Oligopoly’ is an industry in which a few organizations produce partially differentiated products. </a:t>
            </a:r>
            <a:endParaRPr lang="en-IN" sz="2000" dirty="0">
              <a:solidFill>
                <a:schemeClr val="tx1"/>
              </a:solidFill>
            </a:endParaRP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Differentiated Oligopoly</a:t>
              </a:r>
              <a:endParaRPr lang="en-IN" sz="3200" dirty="0"/>
            </a:p>
          </p:txBody>
        </p:sp>
      </p:grpSp>
      <p:sp>
        <p:nvSpPr>
          <p:cNvPr id="56" name="TextBox 55"/>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47304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3.33333E-6 L 0.02986 -0.29699 " pathEditMode="relative" rAng="0" ptsTypes="AA">
                                      <p:cBhvr>
                                        <p:cTn id="6" dur="500" fill="hold"/>
                                        <p:tgtEl>
                                          <p:spTgt spid="47"/>
                                        </p:tgtEl>
                                        <p:attrNameLst>
                                          <p:attrName>ppt_x</p:attrName>
                                          <p:attrName>ppt_y</p:attrName>
                                        </p:attrNameLst>
                                      </p:cBhvr>
                                      <p:rCtr x="1500" y="-149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7"/>
                                        </p:tgtEl>
                                      </p:cBhvr>
                                    </p:animEffect>
                                    <p:animScale>
                                      <p:cBhvr>
                                        <p:cTn id="10" dur="250" autoRev="1" fill="hold"/>
                                        <p:tgtEl>
                                          <p:spTgt spid="47"/>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xit" presetSubtype="0" fill="hold" nodeType="withEffect">
                                  <p:stCondLst>
                                    <p:cond delay="0"/>
                                  </p:stCondLst>
                                  <p:childTnLst>
                                    <p:animEffect transition="out" filter="fade">
                                      <p:cBhvr>
                                        <p:cTn id="16" dur="500"/>
                                        <p:tgtEl>
                                          <p:spTgt spid="47"/>
                                        </p:tgtEl>
                                      </p:cBhvr>
                                    </p:animEffect>
                                    <p:set>
                                      <p:cBhvr>
                                        <p:cTn id="17" dur="1" fill="hold">
                                          <p:stCondLst>
                                            <p:cond delay="499"/>
                                          </p:stCondLst>
                                        </p:cTn>
                                        <p:tgtEl>
                                          <p:spTgt spid="47"/>
                                        </p:tgtEl>
                                        <p:attrNameLst>
                                          <p:attrName>style.visibility</p:attrName>
                                        </p:attrNameLst>
                                      </p:cBhvr>
                                      <p:to>
                                        <p:strVal val="hidden"/>
                                      </p:to>
                                    </p:se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Bottom)">
                                      <p:cBhvr>
                                        <p:cTn id="21" dur="500"/>
                                        <p:tgtEl>
                                          <p:spTgt spid="6"/>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slide(fromLeft)">
                                      <p:cBhvr>
                                        <p:cTn id="2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8542661_xl.jpg"/>
          <p:cNvPicPr>
            <a:picLocks noGrp="1" noSelect="1" noRot="1" noMove="1" noResize="1" noEditPoints="1" noAdjustHandles="1" noChangeArrowheads="1" noChangeShapeType="1"/>
          </p:cNvPicPr>
          <p:nvPr>
            <p:custDataLst>
              <p:tags r:id="rId2"/>
            </p:custDataLst>
          </p:nvPr>
        </p:nvPicPr>
        <p:blipFill>
          <a:blip r:embed="rId6" cstate="email">
            <a:grayscl/>
          </a:blip>
          <a:stretch>
            <a:fillRect/>
          </a:stretch>
        </p:blipFill>
        <p:spPr>
          <a:xfrm>
            <a:off x="3635896" y="1628800"/>
            <a:ext cx="5508104"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grayscl/>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chemeClr val="bg1">
              <a:lumMod val="50000"/>
              <a:alpha val="69804"/>
            </a:scheme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3645024"/>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chemeClr val="bg1">
                <a:lumMod val="5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397327" y="2345334"/>
              <a:ext cx="4566589"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sp>
        <p:nvSpPr>
          <p:cNvPr id="47" name="Rounded Rectangle 46"/>
          <p:cNvSpPr/>
          <p:nvPr/>
        </p:nvSpPr>
        <p:spPr>
          <a:xfrm>
            <a:off x="3851920" y="4293096"/>
            <a:ext cx="4968552" cy="2160240"/>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Differentiated Oligopoly:</a:t>
            </a:r>
          </a:p>
          <a:p>
            <a:endParaRPr lang="en-IN" sz="2000" b="1" dirty="0">
              <a:solidFill>
                <a:schemeClr val="tx1"/>
              </a:solidFill>
            </a:endParaRPr>
          </a:p>
          <a:p>
            <a:r>
              <a:rPr lang="en-IN" sz="2000" b="1" dirty="0">
                <a:solidFill>
                  <a:schemeClr val="tx1"/>
                </a:solidFill>
              </a:rPr>
              <a:t>A ‘Differentiated Oligopoly’ is an industry in which a few organizations produce partially differentiated products. </a:t>
            </a:r>
            <a:endParaRPr lang="en-IN" sz="2000" dirty="0">
              <a:solidFill>
                <a:schemeClr val="tx1"/>
              </a:solidFill>
            </a:endParaRPr>
          </a:p>
        </p:txBody>
      </p:sp>
      <p:grpSp>
        <p:nvGrpSpPr>
          <p:cNvPr id="48" name="Gruppieren 20"/>
          <p:cNvGrpSpPr/>
          <p:nvPr/>
        </p:nvGrpSpPr>
        <p:grpSpPr>
          <a:xfrm rot="857414">
            <a:off x="3454223" y="2475635"/>
            <a:ext cx="5306278" cy="3541948"/>
            <a:chOff x="3981606" y="-955175"/>
            <a:chExt cx="10063853" cy="4380778"/>
          </a:xfrm>
        </p:grpSpPr>
        <p:sp>
          <p:nvSpPr>
            <p:cNvPr id="49" name="Rechteck 21"/>
            <p:cNvSpPr/>
            <p:nvPr/>
          </p:nvSpPr>
          <p:spPr bwMode="auto">
            <a:xfrm rot="20948909">
              <a:off x="5120058" y="-955175"/>
              <a:ext cx="8925401" cy="4380778"/>
            </a:xfrm>
            <a:prstGeom prst="rect">
              <a:avLst/>
            </a:prstGeom>
            <a:solidFill>
              <a:srgbClr val="FFB7B7"/>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sz="2000" b="1" dirty="0">
                  <a:cs typeface="MV Boli" pitchFamily="2" charset="0"/>
                </a:rPr>
                <a:t>An example of a differentiated oligopoly is the digital camera industry with market players such as: Canon, Nikon and Sony. </a:t>
              </a:r>
            </a:p>
            <a:p>
              <a:pPr marL="457200" indent="-457200">
                <a:spcAft>
                  <a:spcPts val="1200"/>
                </a:spcAft>
                <a:buFont typeface="Arial" pitchFamily="34" charset="0"/>
                <a:buChar char="•"/>
              </a:pPr>
              <a:r>
                <a:rPr lang="en-IN" sz="2000" b="1" dirty="0">
                  <a:cs typeface="MV Boli" pitchFamily="2" charset="0"/>
                </a:rPr>
                <a:t>The differentiation in the products occurs due to variance in certain specific product attributes such as quality, special features, styling or services.</a:t>
              </a:r>
            </a:p>
          </p:txBody>
        </p:sp>
        <p:pic>
          <p:nvPicPr>
            <p:cNvPr id="50" name="Picture 5" descr="Tessafilm_4"/>
            <p:cNvPicPr>
              <a:picLocks noChangeAspect="1" noChangeArrowheads="1"/>
            </p:cNvPicPr>
            <p:nvPr/>
          </p:nvPicPr>
          <p:blipFill>
            <a:blip r:embed="rId8" cstate="email"/>
            <a:srcRect/>
            <a:stretch>
              <a:fillRect/>
            </a:stretch>
          </p:blipFill>
          <p:spPr bwMode="gray">
            <a:xfrm rot="19913375">
              <a:off x="3981606" y="-583771"/>
              <a:ext cx="2229620" cy="525903"/>
            </a:xfrm>
            <a:prstGeom prst="rect">
              <a:avLst/>
            </a:prstGeom>
            <a:noFill/>
          </p:spPr>
        </p:pic>
      </p:gr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Differentiated Oligopoly</a:t>
              </a:r>
              <a:endParaRPr lang="en-IN" sz="3200" dirty="0"/>
            </a:p>
          </p:txBody>
        </p:sp>
      </p:grpSp>
      <p:sp>
        <p:nvSpPr>
          <p:cNvPr id="51" name="TextBox 5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48770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8542661_xl.jpg"/>
          <p:cNvPicPr>
            <a:picLocks noGrp="1" noSelect="1" noRot="1" noMove="1" noResize="1" noEditPoints="1" noAdjustHandles="1" noChangeArrowheads="1" noChangeShapeType="1"/>
          </p:cNvPicPr>
          <p:nvPr>
            <p:custDataLst>
              <p:tags r:id="rId2"/>
            </p:custDataLst>
          </p:nvPr>
        </p:nvPicPr>
        <p:blipFill>
          <a:blip r:embed="rId6" cstate="email">
            <a:grayscl/>
          </a:blip>
          <a:stretch>
            <a:fillRect/>
          </a:stretch>
        </p:blipFill>
        <p:spPr>
          <a:xfrm>
            <a:off x="3635896" y="1628800"/>
            <a:ext cx="5508104"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grayscl/>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chemeClr val="bg1">
              <a:lumMod val="50000"/>
              <a:alpha val="69804"/>
            </a:scheme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3645024"/>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chemeClr val="bg1">
                <a:lumMod val="5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397327" y="2345334"/>
              <a:ext cx="4566589"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sp>
        <p:nvSpPr>
          <p:cNvPr id="47" name="Rounded Rectangle 46"/>
          <p:cNvSpPr/>
          <p:nvPr/>
        </p:nvSpPr>
        <p:spPr>
          <a:xfrm>
            <a:off x="3851920" y="4293096"/>
            <a:ext cx="4968552" cy="2160240"/>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Differentiated Oligopoly:</a:t>
            </a:r>
          </a:p>
          <a:p>
            <a:endParaRPr lang="en-IN" sz="2000" b="1" dirty="0">
              <a:solidFill>
                <a:schemeClr val="tx1"/>
              </a:solidFill>
            </a:endParaRPr>
          </a:p>
          <a:p>
            <a:r>
              <a:rPr lang="en-IN" sz="2000" b="1" dirty="0">
                <a:solidFill>
                  <a:schemeClr val="tx1"/>
                </a:solidFill>
              </a:rPr>
              <a:t>A ‘Differentiated Oligopoly’ is an industry in which a few organizations produce partially differentiated products. </a:t>
            </a:r>
            <a:endParaRPr lang="en-IN" sz="2000" dirty="0">
              <a:solidFill>
                <a:schemeClr val="tx1"/>
              </a:solidFill>
            </a:endParaRPr>
          </a:p>
        </p:txBody>
      </p:sp>
      <p:grpSp>
        <p:nvGrpSpPr>
          <p:cNvPr id="48" name="Gruppieren 20"/>
          <p:cNvGrpSpPr/>
          <p:nvPr/>
        </p:nvGrpSpPr>
        <p:grpSpPr>
          <a:xfrm rot="857414">
            <a:off x="3454223" y="2475635"/>
            <a:ext cx="5306278" cy="3541948"/>
            <a:chOff x="3981606" y="-955175"/>
            <a:chExt cx="10063853" cy="4380778"/>
          </a:xfrm>
        </p:grpSpPr>
        <p:sp>
          <p:nvSpPr>
            <p:cNvPr id="49" name="Rechteck 21"/>
            <p:cNvSpPr/>
            <p:nvPr/>
          </p:nvSpPr>
          <p:spPr bwMode="auto">
            <a:xfrm rot="20948909">
              <a:off x="5120058" y="-955175"/>
              <a:ext cx="8925401" cy="4380778"/>
            </a:xfrm>
            <a:prstGeom prst="rect">
              <a:avLst/>
            </a:prstGeom>
            <a:solidFill>
              <a:schemeClr val="bg1">
                <a:lumMod val="75000"/>
              </a:schemeClr>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sz="2000" b="1" dirty="0">
                  <a:cs typeface="MV Boli" pitchFamily="2" charset="0"/>
                </a:rPr>
                <a:t>An example of a differentiated oligopoly is the digital camera industry with market players such as: Canon, Nikon and Sony. </a:t>
              </a:r>
            </a:p>
            <a:p>
              <a:pPr marL="457200" indent="-457200">
                <a:spcAft>
                  <a:spcPts val="1200"/>
                </a:spcAft>
                <a:buFont typeface="Arial" pitchFamily="34" charset="0"/>
                <a:buChar char="•"/>
              </a:pPr>
              <a:r>
                <a:rPr lang="en-IN" sz="2000" b="1" dirty="0">
                  <a:cs typeface="MV Boli" pitchFamily="2" charset="0"/>
                </a:rPr>
                <a:t>The differentiation in the products occurs due to variance in certain specific product attributes such as quality, special features, styling or services.</a:t>
              </a:r>
            </a:p>
          </p:txBody>
        </p:sp>
        <p:pic>
          <p:nvPicPr>
            <p:cNvPr id="50" name="Picture 5" descr="Tessafilm_4"/>
            <p:cNvPicPr>
              <a:picLocks noChangeAspect="1" noChangeArrowheads="1"/>
            </p:cNvPicPr>
            <p:nvPr/>
          </p:nvPicPr>
          <p:blipFill>
            <a:blip r:embed="rId8" cstate="email"/>
            <a:srcRect/>
            <a:stretch>
              <a:fillRect/>
            </a:stretch>
          </p:blipFill>
          <p:spPr bwMode="gray">
            <a:xfrm rot="19913375">
              <a:off x="3981606" y="-583771"/>
              <a:ext cx="2229620" cy="525903"/>
            </a:xfrm>
            <a:prstGeom prst="rect">
              <a:avLst/>
            </a:prstGeom>
            <a:noFill/>
          </p:spPr>
        </p:pic>
      </p:grpSp>
      <p:grpSp>
        <p:nvGrpSpPr>
          <p:cNvPr id="51" name="Gruppieren 20"/>
          <p:cNvGrpSpPr/>
          <p:nvPr/>
        </p:nvGrpSpPr>
        <p:grpSpPr>
          <a:xfrm rot="426640">
            <a:off x="3427452" y="2613955"/>
            <a:ext cx="5241847" cy="3155892"/>
            <a:chOff x="3981606" y="-947608"/>
            <a:chExt cx="9941653" cy="3903293"/>
          </a:xfrm>
        </p:grpSpPr>
        <p:sp>
          <p:nvSpPr>
            <p:cNvPr id="52" name="Rechteck 21"/>
            <p:cNvSpPr/>
            <p:nvPr/>
          </p:nvSpPr>
          <p:spPr bwMode="auto">
            <a:xfrm rot="20948909">
              <a:off x="5051621" y="-947608"/>
              <a:ext cx="8871638" cy="3903293"/>
            </a:xfrm>
            <a:prstGeom prst="rect">
              <a:avLst/>
            </a:prstGeom>
            <a:solidFill>
              <a:srgbClr val="FFB7B7"/>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sz="2000" b="1" dirty="0">
                  <a:cs typeface="MV Boli" pitchFamily="2" charset="0"/>
                </a:rPr>
                <a:t>Generally, organizations in such an industry would strive to be a leader for a certain attribute. </a:t>
              </a:r>
            </a:p>
            <a:p>
              <a:pPr marL="457200" indent="-457200">
                <a:spcAft>
                  <a:spcPts val="1200"/>
                </a:spcAft>
                <a:buFont typeface="Arial" pitchFamily="34" charset="0"/>
                <a:buChar char="•"/>
              </a:pPr>
              <a:r>
                <a:rPr lang="en-IN" sz="2000" b="1" dirty="0">
                  <a:cs typeface="MV Boli" pitchFamily="2" charset="0"/>
                </a:rPr>
                <a:t>They then try to attract customers who value that particular attribute and charge a higher price for their products or features.</a:t>
              </a:r>
            </a:p>
          </p:txBody>
        </p:sp>
        <p:pic>
          <p:nvPicPr>
            <p:cNvPr id="53" name="Picture 5" descr="Tessafilm_4"/>
            <p:cNvPicPr>
              <a:picLocks noChangeAspect="1" noChangeArrowheads="1"/>
            </p:cNvPicPr>
            <p:nvPr/>
          </p:nvPicPr>
          <p:blipFill>
            <a:blip r:embed="rId8" cstate="email"/>
            <a:srcRect/>
            <a:stretch>
              <a:fillRect/>
            </a:stretch>
          </p:blipFill>
          <p:spPr bwMode="gray">
            <a:xfrm rot="19913375">
              <a:off x="3981606" y="-583771"/>
              <a:ext cx="2229620" cy="525903"/>
            </a:xfrm>
            <a:prstGeom prst="rect">
              <a:avLst/>
            </a:prstGeom>
            <a:noFill/>
          </p:spPr>
        </p:pic>
      </p:gr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Differentiated Oligopoly</a:t>
              </a:r>
              <a:endParaRPr lang="en-IN" sz="3200" dirty="0"/>
            </a:p>
          </p:txBody>
        </p:sp>
      </p:grpSp>
      <p:sp>
        <p:nvSpPr>
          <p:cNvPr id="54" name="TextBox 53"/>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71939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5451805_xl.jpg"/>
          <p:cNvPicPr>
            <a:picLocks noGrp="1" noSelect="1" noRot="1" noMove="1" noResize="1" noEditPoints="1" noAdjustHandles="1" noChangeArrowheads="1" noChangeShapeType="1"/>
          </p:cNvPicPr>
          <p:nvPr>
            <p:custDataLst>
              <p:tags r:id="rId2"/>
            </p:custDataLst>
          </p:nvPr>
        </p:nvPicPr>
        <p:blipFill>
          <a:blip r:embed="rId6" cstate="email"/>
          <a:stretch>
            <a:fillRect/>
          </a:stretch>
        </p:blipFill>
        <p:spPr>
          <a:xfrm>
            <a:off x="3707904" y="1628800"/>
            <a:ext cx="5436096"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rgbClr val="FF7C80">
              <a:alpha val="69804"/>
            </a:srgb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4365105"/>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224751" y="2345334"/>
              <a:ext cx="4739166"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47" name="Group 41"/>
          <p:cNvGrpSpPr>
            <a:grpSpLocks/>
          </p:cNvGrpSpPr>
          <p:nvPr/>
        </p:nvGrpSpPr>
        <p:grpSpPr bwMode="auto">
          <a:xfrm>
            <a:off x="2195736" y="5845001"/>
            <a:ext cx="4783138" cy="968375"/>
            <a:chOff x="4940193" y="4878304"/>
            <a:chExt cx="4783391" cy="968295"/>
          </a:xfrm>
        </p:grpSpPr>
        <p:sp>
          <p:nvSpPr>
            <p:cNvPr id="48" name="Oval 47"/>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9" name="Rectangle 48"/>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0" name="Rounded Rectangle 49"/>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51" name="Group 87"/>
            <p:cNvGrpSpPr>
              <a:grpSpLocks/>
            </p:cNvGrpSpPr>
            <p:nvPr/>
          </p:nvGrpSpPr>
          <p:grpSpPr bwMode="auto">
            <a:xfrm>
              <a:off x="4940193" y="4878304"/>
              <a:ext cx="4783391" cy="825387"/>
              <a:chOff x="4940193" y="4878304"/>
              <a:chExt cx="4783391" cy="825387"/>
            </a:xfrm>
          </p:grpSpPr>
          <p:sp>
            <p:nvSpPr>
              <p:cNvPr id="52" name="Oval 51"/>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3"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4" name="Rounded Rectangle 53"/>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5" name="Rounded Rectangle 54"/>
          <p:cNvSpPr/>
          <p:nvPr/>
        </p:nvSpPr>
        <p:spPr>
          <a:xfrm>
            <a:off x="3851920" y="4437112"/>
            <a:ext cx="4968552" cy="2160240"/>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Monopolistic Competition:</a:t>
            </a:r>
          </a:p>
          <a:p>
            <a:endParaRPr lang="en-IN" sz="2000" b="1" dirty="0">
              <a:solidFill>
                <a:schemeClr val="tx1"/>
              </a:solidFill>
            </a:endParaRPr>
          </a:p>
          <a:p>
            <a:r>
              <a:rPr lang="en-IN" sz="2000" b="1" dirty="0">
                <a:solidFill>
                  <a:schemeClr val="tx1"/>
                </a:solidFill>
              </a:rPr>
              <a:t>A ‘Monopolistic Competition’ is a situation where several competing organizations in an industry are able to differentiate their offer in whole or in part. </a:t>
            </a:r>
            <a:endParaRPr lang="en-IN" sz="2000" dirty="0">
              <a:solidFill>
                <a:schemeClr val="tx1"/>
              </a:solidFill>
            </a:endParaRP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Monopolistic Competition</a:t>
              </a:r>
              <a:endParaRPr lang="en-IN" sz="3200" dirty="0"/>
            </a:p>
          </p:txBody>
        </p:sp>
      </p:grpSp>
      <p:sp>
        <p:nvSpPr>
          <p:cNvPr id="56" name="TextBox 55"/>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36917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3.33333E-6 L 0.01406 -0.1919 " pathEditMode="relative" rAng="0" ptsTypes="AA">
                                      <p:cBhvr>
                                        <p:cTn id="6" dur="500" fill="hold"/>
                                        <p:tgtEl>
                                          <p:spTgt spid="47"/>
                                        </p:tgtEl>
                                        <p:attrNameLst>
                                          <p:attrName>ppt_x</p:attrName>
                                          <p:attrName>ppt_y</p:attrName>
                                        </p:attrNameLst>
                                      </p:cBhvr>
                                      <p:rCtr x="700" y="-96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7"/>
                                        </p:tgtEl>
                                      </p:cBhvr>
                                    </p:animEffect>
                                    <p:animScale>
                                      <p:cBhvr>
                                        <p:cTn id="10" dur="250" autoRev="1" fill="hold"/>
                                        <p:tgtEl>
                                          <p:spTgt spid="47"/>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xit" presetSubtype="0" fill="hold" nodeType="withEffect">
                                  <p:stCondLst>
                                    <p:cond delay="0"/>
                                  </p:stCondLst>
                                  <p:childTnLst>
                                    <p:animEffect transition="out" filter="fade">
                                      <p:cBhvr>
                                        <p:cTn id="16" dur="500"/>
                                        <p:tgtEl>
                                          <p:spTgt spid="47"/>
                                        </p:tgtEl>
                                      </p:cBhvr>
                                    </p:animEffect>
                                    <p:set>
                                      <p:cBhvr>
                                        <p:cTn id="17" dur="1" fill="hold">
                                          <p:stCondLst>
                                            <p:cond delay="499"/>
                                          </p:stCondLst>
                                        </p:cTn>
                                        <p:tgtEl>
                                          <p:spTgt spid="47"/>
                                        </p:tgtEl>
                                        <p:attrNameLst>
                                          <p:attrName>style.visibility</p:attrName>
                                        </p:attrNameLst>
                                      </p:cBhvr>
                                      <p:to>
                                        <p:strVal val="hidden"/>
                                      </p:to>
                                    </p:se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Bottom)">
                                      <p:cBhvr>
                                        <p:cTn id="21" dur="500"/>
                                        <p:tgtEl>
                                          <p:spTgt spid="6"/>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slide(fromLeft)">
                                      <p:cBhvr>
                                        <p:cTn id="2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5451805_xl.jpg"/>
          <p:cNvPicPr>
            <a:picLocks noGrp="1" noSelect="1" noRot="1" noMove="1" noResize="1" noEditPoints="1" noAdjustHandles="1" noChangeArrowheads="1" noChangeShapeType="1"/>
          </p:cNvPicPr>
          <p:nvPr>
            <p:custDataLst>
              <p:tags r:id="rId2"/>
            </p:custDataLst>
          </p:nvPr>
        </p:nvPicPr>
        <p:blipFill>
          <a:blip r:embed="rId6" cstate="email">
            <a:grayscl/>
          </a:blip>
          <a:stretch>
            <a:fillRect/>
          </a:stretch>
        </p:blipFill>
        <p:spPr>
          <a:xfrm>
            <a:off x="3707904" y="1628800"/>
            <a:ext cx="5436096"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grayscl/>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chemeClr val="bg1">
              <a:lumMod val="50000"/>
              <a:alpha val="69804"/>
            </a:scheme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4365105"/>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chemeClr val="bg1">
                <a:lumMod val="5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224751" y="2345334"/>
              <a:ext cx="4739166"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sp>
        <p:nvSpPr>
          <p:cNvPr id="47" name="Rounded Rectangle 46"/>
          <p:cNvSpPr/>
          <p:nvPr/>
        </p:nvSpPr>
        <p:spPr>
          <a:xfrm>
            <a:off x="3851920" y="4437112"/>
            <a:ext cx="4968552" cy="2160240"/>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Monopolistic Competition:</a:t>
            </a:r>
          </a:p>
          <a:p>
            <a:endParaRPr lang="en-IN" sz="2000" b="1" dirty="0">
              <a:solidFill>
                <a:schemeClr val="tx1"/>
              </a:solidFill>
            </a:endParaRPr>
          </a:p>
          <a:p>
            <a:r>
              <a:rPr lang="en-IN" sz="2000" b="1" dirty="0">
                <a:solidFill>
                  <a:schemeClr val="tx1"/>
                </a:solidFill>
              </a:rPr>
              <a:t>A ‘Monopolistic Competition’ is a situation where several competing organizations in an industry are able to differentiate their offer in whole or in part. </a:t>
            </a:r>
            <a:endParaRPr lang="en-IN" sz="2000" dirty="0">
              <a:solidFill>
                <a:schemeClr val="tx1"/>
              </a:solidFill>
            </a:endParaRPr>
          </a:p>
        </p:txBody>
      </p:sp>
      <p:grpSp>
        <p:nvGrpSpPr>
          <p:cNvPr id="48" name="Gruppieren 20"/>
          <p:cNvGrpSpPr/>
          <p:nvPr/>
        </p:nvGrpSpPr>
        <p:grpSpPr>
          <a:xfrm rot="857414">
            <a:off x="3426713" y="2745669"/>
            <a:ext cx="5517819" cy="3778519"/>
            <a:chOff x="3981606" y="-980029"/>
            <a:chExt cx="10465059" cy="4673376"/>
          </a:xfrm>
        </p:grpSpPr>
        <p:sp>
          <p:nvSpPr>
            <p:cNvPr id="49" name="Rechteck 21"/>
            <p:cNvSpPr/>
            <p:nvPr/>
          </p:nvSpPr>
          <p:spPr bwMode="auto">
            <a:xfrm rot="20948909">
              <a:off x="5159056" y="-980029"/>
              <a:ext cx="9287609" cy="4673376"/>
            </a:xfrm>
            <a:prstGeom prst="rect">
              <a:avLst/>
            </a:prstGeom>
            <a:solidFill>
              <a:srgbClr val="FFB7B7"/>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sz="2000" b="1" dirty="0">
                  <a:cs typeface="MV Boli" pitchFamily="2" charset="0"/>
                </a:rPr>
                <a:t>An example of a monopolistic competition is the supermarket industry with market players such as: Wal-mart, Ikea and Wegmans.</a:t>
              </a:r>
            </a:p>
            <a:p>
              <a:pPr marL="457200" indent="-457200">
                <a:spcAft>
                  <a:spcPts val="1200"/>
                </a:spcAft>
                <a:buFont typeface="Arial" pitchFamily="34" charset="0"/>
                <a:buChar char="•"/>
              </a:pPr>
              <a:r>
                <a:rPr lang="en-IN" sz="2000" b="1" dirty="0">
                  <a:cs typeface="MV Boli" pitchFamily="2" charset="0"/>
                </a:rPr>
                <a:t>Generally, the companies in such an industry target those market segments where they can better meet the customer’s needs. </a:t>
              </a:r>
            </a:p>
            <a:p>
              <a:pPr marL="457200" indent="-457200">
                <a:spcAft>
                  <a:spcPts val="1200"/>
                </a:spcAft>
                <a:buFont typeface="Arial" pitchFamily="34" charset="0"/>
                <a:buChar char="•"/>
              </a:pPr>
              <a:r>
                <a:rPr lang="en-IN" sz="2000" b="1" dirty="0">
                  <a:cs typeface="MV Boli" pitchFamily="2" charset="0"/>
                </a:rPr>
                <a:t>Then, they charge a higher price for their products or services.</a:t>
              </a:r>
            </a:p>
          </p:txBody>
        </p:sp>
        <p:pic>
          <p:nvPicPr>
            <p:cNvPr id="50" name="Picture 5" descr="Tessafilm_4"/>
            <p:cNvPicPr>
              <a:picLocks noChangeAspect="1" noChangeArrowheads="1"/>
            </p:cNvPicPr>
            <p:nvPr/>
          </p:nvPicPr>
          <p:blipFill>
            <a:blip r:embed="rId8" cstate="email"/>
            <a:srcRect/>
            <a:stretch>
              <a:fillRect/>
            </a:stretch>
          </p:blipFill>
          <p:spPr bwMode="gray">
            <a:xfrm rot="19913375">
              <a:off x="3981606" y="-583771"/>
              <a:ext cx="2229620" cy="525903"/>
            </a:xfrm>
            <a:prstGeom prst="rect">
              <a:avLst/>
            </a:prstGeom>
            <a:noFill/>
          </p:spPr>
        </p:pic>
      </p:gr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Monopolistic Competition</a:t>
              </a:r>
              <a:endParaRPr lang="en-IN" sz="3200" dirty="0"/>
            </a:p>
          </p:txBody>
        </p:sp>
      </p:grpSp>
      <p:sp>
        <p:nvSpPr>
          <p:cNvPr id="51" name="TextBox 5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277416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758306_xl.jpg"/>
          <p:cNvPicPr>
            <a:picLocks noGrp="1" noSelect="1" noRot="1" noMove="1" noResize="1" noEditPoints="1" noAdjustHandles="1" noChangeArrowheads="1" noChangeShapeType="1"/>
          </p:cNvPicPr>
          <p:nvPr>
            <p:custDataLst>
              <p:tags r:id="rId2"/>
            </p:custDataLst>
          </p:nvPr>
        </p:nvPicPr>
        <p:blipFill>
          <a:blip r:embed="rId6" cstate="email"/>
          <a:stretch>
            <a:fillRect/>
          </a:stretch>
        </p:blipFill>
        <p:spPr>
          <a:xfrm>
            <a:off x="3707904" y="1628800"/>
            <a:ext cx="5436096"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rgbClr val="FF7C80">
              <a:alpha val="69804"/>
            </a:srgb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5085184"/>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rgbClr val="FF2F83"/>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397327" y="2345334"/>
              <a:ext cx="4566589"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7" name="Group 41"/>
          <p:cNvGrpSpPr>
            <a:grpSpLocks/>
          </p:cNvGrpSpPr>
          <p:nvPr/>
        </p:nvGrpSpPr>
        <p:grpSpPr bwMode="auto">
          <a:xfrm>
            <a:off x="2195736" y="5845001"/>
            <a:ext cx="4783138" cy="968375"/>
            <a:chOff x="4940193" y="4878304"/>
            <a:chExt cx="4783391" cy="968295"/>
          </a:xfrm>
        </p:grpSpPr>
        <p:sp>
          <p:nvSpPr>
            <p:cNvPr id="48" name="Oval 47"/>
            <p:cNvSpPr/>
            <p:nvPr/>
          </p:nvSpPr>
          <p:spPr>
            <a:xfrm rot="589461">
              <a:off x="4940193" y="5002119"/>
              <a:ext cx="1249429" cy="109528"/>
            </a:xfrm>
            <a:prstGeom prst="ellipse">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49" name="Rectangle 48"/>
            <p:cNvSpPr/>
            <p:nvPr/>
          </p:nvSpPr>
          <p:spPr>
            <a:xfrm rot="589461">
              <a:off x="5329152" y="5340228"/>
              <a:ext cx="4384907" cy="109529"/>
            </a:xfrm>
            <a:prstGeom prst="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0" name="Rounded Rectangle 49"/>
            <p:cNvSpPr/>
            <p:nvPr/>
          </p:nvSpPr>
          <p:spPr>
            <a:xfrm rot="589461">
              <a:off x="8986945" y="5622779"/>
              <a:ext cx="736639" cy="223820"/>
            </a:xfrm>
            <a:prstGeom prst="roundRect">
              <a:avLst/>
            </a:prstGeom>
            <a:solidFill>
              <a:srgbClr val="0D0D0D">
                <a:alpha val="3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51" name="Group 87"/>
            <p:cNvGrpSpPr>
              <a:grpSpLocks/>
            </p:cNvGrpSpPr>
            <p:nvPr/>
          </p:nvGrpSpPr>
          <p:grpSpPr bwMode="auto">
            <a:xfrm>
              <a:off x="4940193" y="4878304"/>
              <a:ext cx="4783391" cy="825387"/>
              <a:chOff x="4940193" y="4878304"/>
              <a:chExt cx="4783391" cy="825387"/>
            </a:xfrm>
          </p:grpSpPr>
          <p:sp>
            <p:nvSpPr>
              <p:cNvPr id="52" name="Oval 51"/>
              <p:cNvSpPr/>
              <p:nvPr/>
            </p:nvSpPr>
            <p:spPr>
              <a:xfrm rot="589461">
                <a:off x="4940193" y="4878304"/>
                <a:ext cx="1249429" cy="109528"/>
              </a:xfrm>
              <a:prstGeom prst="ellipse">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sp>
            <p:nvSpPr>
              <p:cNvPr id="53" name="Rectangle 76"/>
              <p:cNvSpPr>
                <a:spLocks noChangeArrowheads="1"/>
              </p:cNvSpPr>
              <p:nvPr/>
            </p:nvSpPr>
            <p:spPr bwMode="auto">
              <a:xfrm rot="589461">
                <a:off x="5329152" y="5216413"/>
                <a:ext cx="4384907" cy="109529"/>
              </a:xfrm>
              <a:prstGeom prst="rect">
                <a:avLst/>
              </a:prstGeom>
              <a:gradFill rotWithShape="1">
                <a:gsLst>
                  <a:gs pos="0">
                    <a:srgbClr val="A6A6A6"/>
                  </a:gs>
                  <a:gs pos="5000">
                    <a:srgbClr val="A6A6A6"/>
                  </a:gs>
                  <a:gs pos="50000">
                    <a:srgbClr val="F2F2F2"/>
                  </a:gs>
                  <a:gs pos="100000">
                    <a:srgbClr val="BFBFBF"/>
                  </a:gs>
                </a:gsLst>
                <a:lin ang="5400000"/>
              </a:gradFill>
              <a:ln w="9525">
                <a:solidFill>
                  <a:srgbClr val="A6A6A6"/>
                </a:solidFill>
                <a:miter lim="800000"/>
                <a:headEnd/>
                <a:tailEnd/>
              </a:ln>
              <a:effectLst>
                <a:outerShdw dist="23000" dir="839963" rotWithShape="0">
                  <a:srgbClr val="808080">
                    <a:alpha val="34998"/>
                  </a:srgbClr>
                </a:outerShdw>
              </a:effectLst>
            </p:spPr>
            <p:txBody>
              <a:bodyPr anchor="ctr"/>
              <a:lstStyle/>
              <a:p>
                <a:pPr algn="ctr"/>
                <a:endParaRPr lang="nb-NO">
                  <a:solidFill>
                    <a:srgbClr val="FFFFFF"/>
                  </a:solidFill>
                </a:endParaRPr>
              </a:p>
            </p:txBody>
          </p:sp>
          <p:sp>
            <p:nvSpPr>
              <p:cNvPr id="54" name="Rounded Rectangle 53"/>
              <p:cNvSpPr/>
              <p:nvPr/>
            </p:nvSpPr>
            <p:spPr>
              <a:xfrm rot="589461">
                <a:off x="8986945" y="5479916"/>
                <a:ext cx="736639" cy="223820"/>
              </a:xfrm>
              <a:prstGeom prst="roundRect">
                <a:avLst/>
              </a:prstGeom>
              <a:gradFill>
                <a:gsLst>
                  <a:gs pos="0">
                    <a:schemeClr val="tx1">
                      <a:lumMod val="95000"/>
                      <a:lumOff val="5000"/>
                    </a:schemeClr>
                  </a:gs>
                  <a:gs pos="100000">
                    <a:schemeClr val="tx1">
                      <a:lumMod val="95000"/>
                      <a:lumOff val="5000"/>
                    </a:schemeClr>
                  </a:gs>
                  <a:gs pos="59000">
                    <a:schemeClr val="tx1">
                      <a:lumMod val="75000"/>
                      <a:lumOff val="25000"/>
                    </a:schemeClr>
                  </a:gs>
                  <a:gs pos="29000">
                    <a:schemeClr val="tx1">
                      <a:lumMod val="85000"/>
                      <a:lumOff val="15000"/>
                    </a:schemeClr>
                  </a:gs>
                </a:gsLst>
                <a:lin ang="4980000" scaled="0"/>
              </a:gra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grpSp>
      <p:sp>
        <p:nvSpPr>
          <p:cNvPr id="55" name="Rounded Rectangle 54"/>
          <p:cNvSpPr/>
          <p:nvPr/>
        </p:nvSpPr>
        <p:spPr>
          <a:xfrm>
            <a:off x="3851920" y="3429000"/>
            <a:ext cx="4968552" cy="3240360"/>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Pure Competition:</a:t>
            </a:r>
          </a:p>
          <a:p>
            <a:endParaRPr lang="en-IN" sz="2000" b="1" dirty="0">
              <a:solidFill>
                <a:schemeClr val="tx1"/>
              </a:solidFill>
            </a:endParaRPr>
          </a:p>
          <a:p>
            <a:r>
              <a:rPr lang="en-IN" sz="2000" b="1" dirty="0">
                <a:solidFill>
                  <a:schemeClr val="tx1"/>
                </a:solidFill>
              </a:rPr>
              <a:t>A ‘Pure Competition’ exists in industries in which many organizations offer the same product/service.</a:t>
            </a:r>
          </a:p>
          <a:p>
            <a:endParaRPr lang="en-US" sz="2000" b="1" dirty="0">
              <a:solidFill>
                <a:schemeClr val="tx1"/>
              </a:solidFill>
            </a:endParaRPr>
          </a:p>
          <a:p>
            <a:r>
              <a:rPr lang="en-IN" sz="2000" b="1" dirty="0">
                <a:solidFill>
                  <a:schemeClr val="tx1"/>
                </a:solidFill>
              </a:rPr>
              <a:t>An example of a pure competition is the agricultural products sold as commodities such as rice, wheat, potato, onions etc.</a:t>
            </a:r>
          </a:p>
        </p:txBody>
      </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Pure Competition</a:t>
              </a:r>
              <a:endParaRPr lang="en-IN" sz="3200" dirty="0"/>
            </a:p>
          </p:txBody>
        </p:sp>
      </p:grpSp>
      <p:sp>
        <p:nvSpPr>
          <p:cNvPr id="56" name="TextBox 55"/>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10065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11111E-6 3.33333E-6 L 0.00625 -0.08681 " pathEditMode="relative" rAng="0" ptsTypes="AA">
                                      <p:cBhvr>
                                        <p:cTn id="6" dur="500" fill="hold"/>
                                        <p:tgtEl>
                                          <p:spTgt spid="47"/>
                                        </p:tgtEl>
                                        <p:attrNameLst>
                                          <p:attrName>ppt_x</p:attrName>
                                          <p:attrName>ppt_y</p:attrName>
                                        </p:attrNameLst>
                                      </p:cBhvr>
                                      <p:rCtr x="300" y="-4400"/>
                                    </p:animMotion>
                                  </p:childTnLst>
                                </p:cTn>
                              </p:par>
                            </p:childTnLst>
                          </p:cTn>
                        </p:par>
                        <p:par>
                          <p:cTn id="7" fill="hold">
                            <p:stCondLst>
                              <p:cond delay="500"/>
                            </p:stCondLst>
                            <p:childTnLst>
                              <p:par>
                                <p:cTn id="8" presetID="26" presetClass="emph" presetSubtype="0" fill="hold" nodeType="afterEffect">
                                  <p:stCondLst>
                                    <p:cond delay="0"/>
                                  </p:stCondLst>
                                  <p:childTnLst>
                                    <p:animEffect transition="out" filter="fade">
                                      <p:cBhvr>
                                        <p:cTn id="9" dur="500" tmFilter="0, 0; .2, .5; .8, .5; 1, 0"/>
                                        <p:tgtEl>
                                          <p:spTgt spid="47"/>
                                        </p:tgtEl>
                                      </p:cBhvr>
                                    </p:animEffect>
                                    <p:animScale>
                                      <p:cBhvr>
                                        <p:cTn id="10" dur="250" autoRev="1" fill="hold"/>
                                        <p:tgtEl>
                                          <p:spTgt spid="47"/>
                                        </p:tgtEl>
                                      </p:cBhvr>
                                      <p:by x="105000" y="105000"/>
                                    </p:animScale>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xit" presetSubtype="0" fill="hold" nodeType="withEffect">
                                  <p:stCondLst>
                                    <p:cond delay="0"/>
                                  </p:stCondLst>
                                  <p:childTnLst>
                                    <p:animEffect transition="out" filter="fade">
                                      <p:cBhvr>
                                        <p:cTn id="16" dur="500"/>
                                        <p:tgtEl>
                                          <p:spTgt spid="47"/>
                                        </p:tgtEl>
                                      </p:cBhvr>
                                    </p:animEffect>
                                    <p:set>
                                      <p:cBhvr>
                                        <p:cTn id="17" dur="1" fill="hold">
                                          <p:stCondLst>
                                            <p:cond delay="499"/>
                                          </p:stCondLst>
                                        </p:cTn>
                                        <p:tgtEl>
                                          <p:spTgt spid="47"/>
                                        </p:tgtEl>
                                        <p:attrNameLst>
                                          <p:attrName>style.visibility</p:attrName>
                                        </p:attrNameLst>
                                      </p:cBhvr>
                                      <p:to>
                                        <p:strVal val="hidden"/>
                                      </p:to>
                                    </p:se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Bottom)">
                                      <p:cBhvr>
                                        <p:cTn id="21" dur="500"/>
                                        <p:tgtEl>
                                          <p:spTgt spid="6"/>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slide(fromLeft)">
                                      <p:cBhvr>
                                        <p:cTn id="2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758306_xl.jpg"/>
          <p:cNvPicPr>
            <a:picLocks noGrp="1" noSelect="1" noRot="1" noMove="1" noResize="1" noEditPoints="1" noAdjustHandles="1" noChangeArrowheads="1" noChangeShapeType="1"/>
          </p:cNvPicPr>
          <p:nvPr>
            <p:custDataLst>
              <p:tags r:id="rId2"/>
            </p:custDataLst>
          </p:nvPr>
        </p:nvPicPr>
        <p:blipFill>
          <a:blip r:embed="rId6" cstate="email">
            <a:grayscl/>
          </a:blip>
          <a:stretch>
            <a:fillRect/>
          </a:stretch>
        </p:blipFill>
        <p:spPr>
          <a:xfrm>
            <a:off x="3707904" y="1628800"/>
            <a:ext cx="5436096" cy="5229200"/>
          </a:xfrm>
          <a:prstGeom prst="rect">
            <a:avLst/>
          </a:prstGeom>
        </p:spPr>
      </p:pic>
      <p:pic>
        <p:nvPicPr>
          <p:cNvPr id="8" name="Picture 6"/>
          <p:cNvPicPr>
            <a:picLocks noGrp="1" noSelect="1" noRot="1" noMove="1" noResize="1" noEditPoints="1" noAdjustHandles="1" noChangeArrowheads="1" noChangeShapeType="1"/>
          </p:cNvPicPr>
          <p:nvPr>
            <p:custDataLst>
              <p:tags r:id="rId3"/>
            </p:custDataLst>
          </p:nvPr>
        </p:nvPicPr>
        <p:blipFill>
          <a:blip r:embed="rId7" cstate="print">
            <a:clrChange>
              <a:clrFrom>
                <a:srgbClr val="FFFFFF"/>
              </a:clrFrom>
              <a:clrTo>
                <a:srgbClr val="FFFFFF">
                  <a:alpha val="0"/>
                </a:srgbClr>
              </a:clrTo>
            </a:clrChange>
            <a:grayscl/>
          </a:blip>
          <a:srcRect/>
          <a:stretch>
            <a:fillRect/>
          </a:stretch>
        </p:blipFill>
        <p:spPr bwMode="auto">
          <a:xfrm>
            <a:off x="-180528" y="853428"/>
            <a:ext cx="9296400" cy="847380"/>
          </a:xfrm>
          <a:prstGeom prst="rect">
            <a:avLst/>
          </a:prstGeom>
          <a:noFill/>
          <a:ln w="9525">
            <a:noFill/>
            <a:miter lim="800000"/>
            <a:headEnd/>
            <a:tailEnd/>
          </a:ln>
        </p:spPr>
      </p:pic>
      <p:sp>
        <p:nvSpPr>
          <p:cNvPr id="9" name="TextBox 8"/>
          <p:cNvSpPr txBox="1"/>
          <p:nvPr/>
        </p:nvSpPr>
        <p:spPr>
          <a:xfrm>
            <a:off x="201261" y="1046497"/>
            <a:ext cx="7539091" cy="461665"/>
          </a:xfrm>
          <a:prstGeom prst="rect">
            <a:avLst/>
          </a:prstGeom>
          <a:noFill/>
        </p:spPr>
        <p:txBody>
          <a:bodyPr wrap="square" rtlCol="0">
            <a:spAutoFit/>
          </a:bodyPr>
          <a:lstStyle/>
          <a:p>
            <a:pPr marL="342900" indent="-342900">
              <a:buFont typeface="Arial" pitchFamily="34" charset="0"/>
              <a:buChar char="•"/>
            </a:pPr>
            <a:r>
              <a:rPr lang="en-IN" sz="2400" b="1" dirty="0">
                <a:effectLst>
                  <a:glow rad="228600">
                    <a:schemeClr val="bg1">
                      <a:alpha val="40000"/>
                    </a:schemeClr>
                  </a:glow>
                </a:effectLst>
              </a:rPr>
              <a:t>Classification of Market Structures</a:t>
            </a:r>
          </a:p>
        </p:txBody>
      </p:sp>
      <p:sp>
        <p:nvSpPr>
          <p:cNvPr id="10" name="TextBox 9"/>
          <p:cNvSpPr txBox="1"/>
          <p:nvPr/>
        </p:nvSpPr>
        <p:spPr>
          <a:xfrm>
            <a:off x="3707512" y="1660738"/>
            <a:ext cx="5436000" cy="1323439"/>
          </a:xfrm>
          <a:prstGeom prst="rect">
            <a:avLst/>
          </a:prstGeom>
          <a:solidFill>
            <a:schemeClr val="bg1">
              <a:lumMod val="50000"/>
              <a:alpha val="69804"/>
            </a:schemeClr>
          </a:solidFill>
        </p:spPr>
        <p:txBody>
          <a:bodyPr wrap="square" rtlCol="0">
            <a:spAutoFit/>
          </a:bodyPr>
          <a:lstStyle/>
          <a:p>
            <a:r>
              <a:rPr lang="en-IN" sz="2000" b="1" dirty="0"/>
              <a:t>The following are the various categories into which market structures are primarily classified based upon the number of sellers involved and the degree of product differentiation:</a:t>
            </a:r>
          </a:p>
        </p:txBody>
      </p:sp>
      <p:grpSp>
        <p:nvGrpSpPr>
          <p:cNvPr id="11" name="Group 65"/>
          <p:cNvGrpSpPr>
            <a:grpSpLocks/>
          </p:cNvGrpSpPr>
          <p:nvPr/>
        </p:nvGrpSpPr>
        <p:grpSpPr bwMode="auto">
          <a:xfrm rot="5400000">
            <a:off x="-612496" y="2421360"/>
            <a:ext cx="4968000" cy="3528000"/>
            <a:chOff x="471488" y="1165225"/>
            <a:chExt cx="7740650" cy="3713163"/>
          </a:xfrm>
        </p:grpSpPr>
        <p:grpSp>
          <p:nvGrpSpPr>
            <p:cNvPr id="12" name="Group 117"/>
            <p:cNvGrpSpPr>
              <a:grpSpLocks/>
            </p:cNvGrpSpPr>
            <p:nvPr/>
          </p:nvGrpSpPr>
          <p:grpSpPr bwMode="auto">
            <a:xfrm>
              <a:off x="471488" y="1165225"/>
              <a:ext cx="7740650" cy="3694113"/>
              <a:chOff x="471210" y="1164522"/>
              <a:chExt cx="7740358" cy="3694514"/>
            </a:xfrm>
          </p:grpSpPr>
          <p:sp>
            <p:nvSpPr>
              <p:cNvPr id="14" name="Rounded Rectangle 6"/>
              <p:cNvSpPr/>
              <p:nvPr/>
            </p:nvSpPr>
            <p:spPr>
              <a:xfrm>
                <a:off x="471210" y="1164522"/>
                <a:ext cx="7740358" cy="3694514"/>
              </a:xfrm>
              <a:prstGeom prst="roundRect">
                <a:avLst>
                  <a:gd name="adj" fmla="val 5555"/>
                </a:avLst>
              </a:prstGeom>
              <a:gradFill>
                <a:gsLst>
                  <a:gs pos="0">
                    <a:schemeClr val="bg1">
                      <a:lumMod val="65000"/>
                    </a:schemeClr>
                  </a:gs>
                  <a:gs pos="69000">
                    <a:schemeClr val="bg1">
                      <a:lumMod val="75000"/>
                    </a:schemeClr>
                  </a:gs>
                  <a:gs pos="100000">
                    <a:schemeClr val="bg1">
                      <a:lumMod val="85000"/>
                    </a:schemeClr>
                  </a:gs>
                  <a:gs pos="41000">
                    <a:schemeClr val="bg1"/>
                  </a:gs>
                </a:gsLst>
                <a:lin ang="19140000" scaled="0"/>
              </a:gradFill>
              <a:ln>
                <a:noFill/>
              </a:ln>
              <a:effectLst>
                <a:outerShdw blurRad="40000" dist="23000" dir="5400000" rotWithShape="0">
                  <a:srgbClr val="000000">
                    <a:alpha val="35000"/>
                  </a:srgbClr>
                </a:outerShdw>
                <a:reflection stA="21000" endPos="2200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ounded Rectangle 14"/>
              <p:cNvSpPr/>
              <p:nvPr/>
            </p:nvSpPr>
            <p:spPr>
              <a:xfrm>
                <a:off x="593442" y="1285185"/>
                <a:ext cx="7467318" cy="3451600"/>
              </a:xfrm>
              <a:prstGeom prst="roundRect">
                <a:avLst>
                  <a:gd name="adj" fmla="val 4812"/>
                </a:avLst>
              </a:prstGeom>
              <a:gradFill>
                <a:gsLst>
                  <a:gs pos="0">
                    <a:schemeClr val="tx1">
                      <a:lumMod val="95000"/>
                      <a:lumOff val="5000"/>
                    </a:schemeClr>
                  </a:gs>
                  <a:gs pos="69000">
                    <a:schemeClr val="tx1">
                      <a:lumMod val="95000"/>
                      <a:lumOff val="5000"/>
                    </a:schemeClr>
                  </a:gs>
                  <a:gs pos="100000">
                    <a:schemeClr val="tx1">
                      <a:lumMod val="75000"/>
                      <a:lumOff val="25000"/>
                    </a:schemeClr>
                  </a:gs>
                  <a:gs pos="29000">
                    <a:schemeClr val="tx1">
                      <a:lumMod val="85000"/>
                      <a:lumOff val="15000"/>
                    </a:schemeClr>
                  </a:gs>
                </a:gsLst>
                <a:lin ang="1914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nvGrpSpPr>
              <p:cNvPr id="16" name="Gruppe 61"/>
              <p:cNvGrpSpPr>
                <a:grpSpLocks/>
              </p:cNvGrpSpPr>
              <p:nvPr/>
            </p:nvGrpSpPr>
            <p:grpSpPr bwMode="auto">
              <a:xfrm flipH="1">
                <a:off x="7106981" y="2677560"/>
                <a:ext cx="763040" cy="791220"/>
                <a:chOff x="1729066" y="4033625"/>
                <a:chExt cx="1016456" cy="1016530"/>
              </a:xfrm>
            </p:grpSpPr>
            <p:grpSp>
              <p:nvGrpSpPr>
                <p:cNvPr id="19" name="Gruppe 59"/>
                <p:cNvGrpSpPr>
                  <a:grpSpLocks/>
                </p:cNvGrpSpPr>
                <p:nvPr/>
              </p:nvGrpSpPr>
              <p:grpSpPr bwMode="auto">
                <a:xfrm>
                  <a:off x="1729066" y="4033625"/>
                  <a:ext cx="1016456" cy="1016530"/>
                  <a:chOff x="3889813" y="1483645"/>
                  <a:chExt cx="496973" cy="497009"/>
                </a:xfrm>
              </p:grpSpPr>
              <p:sp>
                <p:nvSpPr>
                  <p:cNvPr id="21" name="Ellipse 30"/>
                  <p:cNvSpPr/>
                  <p:nvPr/>
                </p:nvSpPr>
                <p:spPr bwMode="auto">
                  <a:xfrm rot="17065673">
                    <a:off x="3889795" y="1483663"/>
                    <a:ext cx="497009" cy="496973"/>
                  </a:xfrm>
                  <a:prstGeom prst="ellipse">
                    <a:avLst/>
                  </a:prstGeom>
                  <a:gradFill flip="none" rotWithShape="1">
                    <a:gsLst>
                      <a:gs pos="100000">
                        <a:schemeClr val="tx1">
                          <a:lumMod val="95000"/>
                          <a:lumOff val="5000"/>
                        </a:schemeClr>
                      </a:gs>
                      <a:gs pos="0">
                        <a:schemeClr val="tx1">
                          <a:lumMod val="75000"/>
                          <a:lumOff val="25000"/>
                        </a:schemeClr>
                      </a:gs>
                    </a:gsLst>
                    <a:path path="shape">
                      <a:fillToRect l="50000" t="50000" r="50000" b="50000"/>
                    </a:path>
                    <a:tileRect/>
                  </a:gradFill>
                  <a:ln w="9525" cap="flat" cmpd="sng" algn="ctr">
                    <a:noFill/>
                    <a:prstDash val="solid"/>
                  </a:ln>
                  <a:effectLst>
                    <a:innerShdw blurRad="269875" dist="114300" dir="480000">
                      <a:srgbClr val="000000">
                        <a:alpha val="13000"/>
                      </a:srgbClr>
                    </a:innerShdw>
                  </a:effectLst>
                </p:spPr>
                <p:txBody>
                  <a:bodyPr anchor="ctr"/>
                  <a:lstStyle>
                    <a:lvl1pPr marL="342900" indent="-342900"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buFont typeface="Calibri" charset="0"/>
                      <a:buAutoNum type="arabicPeriod"/>
                      <a:defRPr/>
                    </a:pPr>
                    <a:endParaRPr lang="da-DK" sz="1800">
                      <a:solidFill>
                        <a:srgbClr val="FFFFFF"/>
                      </a:solidFill>
                    </a:endParaRPr>
                  </a:p>
                </p:txBody>
              </p:sp>
              <p:sp>
                <p:nvSpPr>
                  <p:cNvPr id="22" name="Ellipse 31"/>
                  <p:cNvSpPr>
                    <a:spLocks noChangeArrowheads="1"/>
                  </p:cNvSpPr>
                  <p:nvPr/>
                </p:nvSpPr>
                <p:spPr bwMode="auto">
                  <a:xfrm>
                    <a:off x="3955823" y="1564875"/>
                    <a:ext cx="366004" cy="269272"/>
                  </a:xfrm>
                  <a:prstGeom prst="ellipse">
                    <a:avLst/>
                  </a:prstGeom>
                  <a:gradFill rotWithShape="1">
                    <a:gsLst>
                      <a:gs pos="0">
                        <a:srgbClr val="FFFCF9">
                          <a:alpha val="31998"/>
                        </a:srgbClr>
                      </a:gs>
                      <a:gs pos="100000">
                        <a:srgbClr val="FFFFFF">
                          <a:alpha val="0"/>
                        </a:srgbClr>
                      </a:gs>
                    </a:gsLst>
                    <a:lin ang="5400000"/>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342900" indent="-342900" algn="ctr">
                      <a:buFont typeface="Calibri" pitchFamily="34" charset="0"/>
                      <a:buAutoNum type="arabicPeriod"/>
                    </a:pPr>
                    <a:endParaRPr lang="da-DK">
                      <a:solidFill>
                        <a:srgbClr val="FFFFFF"/>
                      </a:solidFill>
                    </a:endParaRPr>
                  </a:p>
                </p:txBody>
              </p:sp>
            </p:grpSp>
            <p:sp>
              <p:nvSpPr>
                <p:cNvPr id="20"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da-DK" sz="1800">
                    <a:solidFill>
                      <a:srgbClr val="FFFFFF"/>
                    </a:solidFill>
                  </a:endParaRPr>
                </a:p>
              </p:txBody>
            </p:sp>
          </p:grpSp>
          <p:sp>
            <p:nvSpPr>
              <p:cNvPr id="17" name="Rectangle 115"/>
              <p:cNvSpPr>
                <a:spLocks noChangeArrowheads="1"/>
              </p:cNvSpPr>
              <p:nvPr/>
            </p:nvSpPr>
            <p:spPr bwMode="auto">
              <a:xfrm>
                <a:off x="1058563" y="1285185"/>
                <a:ext cx="5884640" cy="3451600"/>
              </a:xfrm>
              <a:prstGeom prst="rect">
                <a:avLst/>
              </a:prstGeom>
              <a:solidFill>
                <a:schemeClr val="tx1"/>
              </a:soli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nb-NO">
                  <a:solidFill>
                    <a:srgbClr val="FFFFFF"/>
                  </a:solidFill>
                </a:endParaRPr>
              </a:p>
            </p:txBody>
          </p:sp>
          <p:sp>
            <p:nvSpPr>
              <p:cNvPr id="18" name="Rounded Rectangle 17"/>
              <p:cNvSpPr/>
              <p:nvPr/>
            </p:nvSpPr>
            <p:spPr>
              <a:xfrm flipH="1">
                <a:off x="841083" y="2615655"/>
                <a:ext cx="66672" cy="676348"/>
              </a:xfrm>
              <a:prstGeom prst="roundRect">
                <a:avLst>
                  <a:gd name="adj" fmla="val 4812"/>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nb-NO">
                  <a:solidFill>
                    <a:srgbClr val="FFFFFF"/>
                  </a:solidFill>
                  <a:ea typeface="ＭＳ Ｐゴシック" charset="-128"/>
                </a:endParaRPr>
              </a:p>
            </p:txBody>
          </p:sp>
        </p:grpSp>
        <p:sp>
          <p:nvSpPr>
            <p:cNvPr id="13" name="Rounded Rectangle 10"/>
            <p:cNvSpPr/>
            <p:nvPr/>
          </p:nvSpPr>
          <p:spPr>
            <a:xfrm>
              <a:off x="485775" y="1184275"/>
              <a:ext cx="7523163" cy="3694113"/>
            </a:xfrm>
            <a:custGeom>
              <a:avLst/>
              <a:gdLst>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6009055 w 6185849"/>
                <a:gd name="connsiteY5" fmla="*/ 3674030 h 3674030"/>
                <a:gd name="connsiteX6" fmla="*/ 176794 w 6185849"/>
                <a:gd name="connsiteY6" fmla="*/ 3674030 h 3674030"/>
                <a:gd name="connsiteX7" fmla="*/ 0 w 6185849"/>
                <a:gd name="connsiteY7" fmla="*/ 3497236 h 3674030"/>
                <a:gd name="connsiteX8" fmla="*/ 0 w 6185849"/>
                <a:gd name="connsiteY8" fmla="*/ 176794 h 3674030"/>
                <a:gd name="connsiteX0" fmla="*/ 0 w 6185849"/>
                <a:gd name="connsiteY0" fmla="*/ 176794 h 3811663"/>
                <a:gd name="connsiteX1" fmla="*/ 176794 w 6185849"/>
                <a:gd name="connsiteY1" fmla="*/ 0 h 3811663"/>
                <a:gd name="connsiteX2" fmla="*/ 6009055 w 6185849"/>
                <a:gd name="connsiteY2" fmla="*/ 0 h 3811663"/>
                <a:gd name="connsiteX3" fmla="*/ 6185849 w 6185849"/>
                <a:gd name="connsiteY3" fmla="*/ 176794 h 3811663"/>
                <a:gd name="connsiteX4" fmla="*/ 6185849 w 6185849"/>
                <a:gd name="connsiteY4" fmla="*/ 3497236 h 3811663"/>
                <a:gd name="connsiteX5" fmla="*/ 176794 w 6185849"/>
                <a:gd name="connsiteY5" fmla="*/ 3674030 h 3811663"/>
                <a:gd name="connsiteX6" fmla="*/ 0 w 6185849"/>
                <a:gd name="connsiteY6" fmla="*/ 3497236 h 3811663"/>
                <a:gd name="connsiteX7" fmla="*/ 0 w 6185849"/>
                <a:gd name="connsiteY7" fmla="*/ 176794 h 3811663"/>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85849 w 6185849"/>
                <a:gd name="connsiteY4" fmla="*/ 3497236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6131227 w 6185849"/>
                <a:gd name="connsiteY4" fmla="*/ 343034 h 3674030"/>
                <a:gd name="connsiteX5" fmla="*/ 176794 w 6185849"/>
                <a:gd name="connsiteY5" fmla="*/ 3674030 h 3674030"/>
                <a:gd name="connsiteX6" fmla="*/ 0 w 6185849"/>
                <a:gd name="connsiteY6" fmla="*/ 3497236 h 3674030"/>
                <a:gd name="connsiteX7" fmla="*/ 0 w 6185849"/>
                <a:gd name="connsiteY7" fmla="*/ 176794 h 3674030"/>
                <a:gd name="connsiteX0" fmla="*/ 0 w 6185849"/>
                <a:gd name="connsiteY0" fmla="*/ 176794 h 3674030"/>
                <a:gd name="connsiteX1" fmla="*/ 176794 w 6185849"/>
                <a:gd name="connsiteY1" fmla="*/ 0 h 3674030"/>
                <a:gd name="connsiteX2" fmla="*/ 6009055 w 6185849"/>
                <a:gd name="connsiteY2" fmla="*/ 0 h 3674030"/>
                <a:gd name="connsiteX3" fmla="*/ 6185849 w 6185849"/>
                <a:gd name="connsiteY3" fmla="*/ 176794 h 3674030"/>
                <a:gd name="connsiteX4" fmla="*/ 176794 w 6185849"/>
                <a:gd name="connsiteY4" fmla="*/ 3674030 h 3674030"/>
                <a:gd name="connsiteX5" fmla="*/ 0 w 6185849"/>
                <a:gd name="connsiteY5" fmla="*/ 3497236 h 3674030"/>
                <a:gd name="connsiteX6" fmla="*/ 0 w 6185849"/>
                <a:gd name="connsiteY6" fmla="*/ 176794 h 3674030"/>
                <a:gd name="connsiteX0" fmla="*/ 0 w 6185849"/>
                <a:gd name="connsiteY0" fmla="*/ 190449 h 3687685"/>
                <a:gd name="connsiteX1" fmla="*/ 176794 w 6185849"/>
                <a:gd name="connsiteY1" fmla="*/ 13655 h 3687685"/>
                <a:gd name="connsiteX2" fmla="*/ 4274819 w 6185849"/>
                <a:gd name="connsiteY2" fmla="*/ 0 h 3687685"/>
                <a:gd name="connsiteX3" fmla="*/ 6185849 w 6185849"/>
                <a:gd name="connsiteY3" fmla="*/ 190449 h 3687685"/>
                <a:gd name="connsiteX4" fmla="*/ 176794 w 6185849"/>
                <a:gd name="connsiteY4" fmla="*/ 3687685 h 3687685"/>
                <a:gd name="connsiteX5" fmla="*/ 0 w 6185849"/>
                <a:gd name="connsiteY5" fmla="*/ 3510891 h 3687685"/>
                <a:gd name="connsiteX6" fmla="*/ 0 w 6185849"/>
                <a:gd name="connsiteY6"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 name="connsiteX0" fmla="*/ 0 w 4274819"/>
                <a:gd name="connsiteY0" fmla="*/ 190449 h 3687685"/>
                <a:gd name="connsiteX1" fmla="*/ 176794 w 4274819"/>
                <a:gd name="connsiteY1" fmla="*/ 13655 h 3687685"/>
                <a:gd name="connsiteX2" fmla="*/ 4274819 w 4274819"/>
                <a:gd name="connsiteY2" fmla="*/ 0 h 3687685"/>
                <a:gd name="connsiteX3" fmla="*/ 176794 w 4274819"/>
                <a:gd name="connsiteY3" fmla="*/ 3687685 h 3687685"/>
                <a:gd name="connsiteX4" fmla="*/ 0 w 4274819"/>
                <a:gd name="connsiteY4" fmla="*/ 3510891 h 3687685"/>
                <a:gd name="connsiteX5" fmla="*/ 0 w 4274819"/>
                <a:gd name="connsiteY5" fmla="*/ 190449 h 368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819" h="3687685">
                  <a:moveTo>
                    <a:pt x="0" y="190449"/>
                  </a:moveTo>
                  <a:cubicBezTo>
                    <a:pt x="0" y="92808"/>
                    <a:pt x="79153" y="13655"/>
                    <a:pt x="176794" y="13655"/>
                  </a:cubicBezTo>
                  <a:lnTo>
                    <a:pt x="4274819" y="0"/>
                  </a:lnTo>
                  <a:cubicBezTo>
                    <a:pt x="4233852" y="25192"/>
                    <a:pt x="889264" y="3102537"/>
                    <a:pt x="176794" y="3687685"/>
                  </a:cubicBezTo>
                  <a:cubicBezTo>
                    <a:pt x="79153" y="3687685"/>
                    <a:pt x="0" y="3608532"/>
                    <a:pt x="0" y="3510891"/>
                  </a:cubicBezTo>
                  <a:lnTo>
                    <a:pt x="0" y="190449"/>
                  </a:lnTo>
                  <a:close/>
                </a:path>
              </a:pathLst>
            </a:custGeom>
            <a:gradFill flip="none" rotWithShape="1">
              <a:gsLst>
                <a:gs pos="0">
                  <a:schemeClr val="bg1">
                    <a:alpha val="15000"/>
                  </a:schemeClr>
                </a:gs>
                <a:gs pos="100000">
                  <a:schemeClr val="bg1">
                    <a:alpha val="1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charset="-128"/>
              </a:endParaRPr>
            </a:p>
          </p:txBody>
        </p:sp>
      </p:grpSp>
      <p:grpSp>
        <p:nvGrpSpPr>
          <p:cNvPr id="23" name="Group 68"/>
          <p:cNvGrpSpPr>
            <a:grpSpLocks/>
          </p:cNvGrpSpPr>
          <p:nvPr/>
        </p:nvGrpSpPr>
        <p:grpSpPr bwMode="auto">
          <a:xfrm>
            <a:off x="323137" y="2928759"/>
            <a:ext cx="3096344" cy="692612"/>
            <a:chOff x="1224751" y="2276269"/>
            <a:chExt cx="4852003" cy="379817"/>
          </a:xfrm>
        </p:grpSpPr>
        <p:sp>
          <p:nvSpPr>
            <p:cNvPr id="24" name="Rounded Rectangle 23"/>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5" name="Rounded Rectangle 24"/>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6" name="TextBox 67"/>
            <p:cNvSpPr txBox="1">
              <a:spLocks noChangeArrowheads="1"/>
            </p:cNvSpPr>
            <p:nvPr/>
          </p:nvSpPr>
          <p:spPr bwMode="auto">
            <a:xfrm>
              <a:off x="1382870" y="2365117"/>
              <a:ext cx="4355370"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Oligopoly</a:t>
              </a:r>
              <a:endParaRPr lang="en-US" sz="2000" b="1" dirty="0">
                <a:ea typeface="ＭＳ Ｐゴシック" pitchFamily="34" charset="-128"/>
              </a:endParaRPr>
            </a:p>
          </p:txBody>
        </p:sp>
      </p:grpSp>
      <p:grpSp>
        <p:nvGrpSpPr>
          <p:cNvPr id="27" name="Group 69"/>
          <p:cNvGrpSpPr>
            <a:grpSpLocks/>
          </p:cNvGrpSpPr>
          <p:nvPr/>
        </p:nvGrpSpPr>
        <p:grpSpPr bwMode="auto">
          <a:xfrm>
            <a:off x="323137" y="2200105"/>
            <a:ext cx="3096344" cy="693229"/>
            <a:chOff x="1224751" y="2276269"/>
            <a:chExt cx="4852003" cy="379817"/>
          </a:xfrm>
        </p:grpSpPr>
        <p:sp>
          <p:nvSpPr>
            <p:cNvPr id="28" name="Rounded Rectangle 27"/>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29" name="Rounded Rectangle 28"/>
            <p:cNvSpPr/>
            <p:nvPr/>
          </p:nvSpPr>
          <p:spPr>
            <a:xfrm>
              <a:off x="1279371" y="2330888"/>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0" name="TextBox 67"/>
            <p:cNvSpPr txBox="1">
              <a:spLocks noChangeArrowheads="1"/>
            </p:cNvSpPr>
            <p:nvPr/>
          </p:nvSpPr>
          <p:spPr bwMode="auto">
            <a:xfrm>
              <a:off x="1397326" y="2360017"/>
              <a:ext cx="4228077" cy="219218"/>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Monopoly</a:t>
              </a:r>
              <a:endParaRPr lang="en-US" sz="2000" b="1" dirty="0">
                <a:ea typeface="ＭＳ Ｐゴシック" pitchFamily="34" charset="-128"/>
              </a:endParaRPr>
            </a:p>
          </p:txBody>
        </p:sp>
      </p:grpSp>
      <p:grpSp>
        <p:nvGrpSpPr>
          <p:cNvPr id="31" name="Group 68"/>
          <p:cNvGrpSpPr>
            <a:grpSpLocks/>
          </p:cNvGrpSpPr>
          <p:nvPr/>
        </p:nvGrpSpPr>
        <p:grpSpPr bwMode="auto">
          <a:xfrm>
            <a:off x="323136" y="3656797"/>
            <a:ext cx="3096344" cy="692612"/>
            <a:chOff x="1224751" y="2276269"/>
            <a:chExt cx="4852003" cy="379817"/>
          </a:xfrm>
        </p:grpSpPr>
        <p:sp>
          <p:nvSpPr>
            <p:cNvPr id="32" name="Rounded Rectangle 31"/>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3" name="Rounded Rectangle 32"/>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4"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Differentiated Oligopoly</a:t>
              </a:r>
              <a:endParaRPr lang="en-US" sz="2000" b="1" dirty="0">
                <a:ea typeface="ＭＳ Ｐゴシック" pitchFamily="34" charset="-128"/>
              </a:endParaRPr>
            </a:p>
          </p:txBody>
        </p:sp>
      </p:grpSp>
      <p:grpSp>
        <p:nvGrpSpPr>
          <p:cNvPr id="35" name="Group 68"/>
          <p:cNvGrpSpPr>
            <a:grpSpLocks/>
          </p:cNvGrpSpPr>
          <p:nvPr/>
        </p:nvGrpSpPr>
        <p:grpSpPr bwMode="auto">
          <a:xfrm>
            <a:off x="323136" y="4373028"/>
            <a:ext cx="3096736" cy="692612"/>
            <a:chOff x="1224751" y="2276269"/>
            <a:chExt cx="4852618" cy="379817"/>
          </a:xfrm>
        </p:grpSpPr>
        <p:sp>
          <p:nvSpPr>
            <p:cNvPr id="36" name="Rounded Rectangle 35"/>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7" name="Rounded Rectangle 36"/>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38" name="TextBox 67"/>
            <p:cNvSpPr txBox="1">
              <a:spLocks noChangeArrowheads="1"/>
            </p:cNvSpPr>
            <p:nvPr/>
          </p:nvSpPr>
          <p:spPr bwMode="auto">
            <a:xfrm>
              <a:off x="1270215" y="2363663"/>
              <a:ext cx="4807154"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Monopolistic Competition</a:t>
              </a:r>
              <a:endParaRPr lang="en-US" sz="2000" b="1" dirty="0">
                <a:ea typeface="ＭＳ Ｐゴシック" pitchFamily="34" charset="-128"/>
              </a:endParaRPr>
            </a:p>
          </p:txBody>
        </p:sp>
      </p:grpSp>
      <p:grpSp>
        <p:nvGrpSpPr>
          <p:cNvPr id="39" name="Group 68"/>
          <p:cNvGrpSpPr>
            <a:grpSpLocks/>
          </p:cNvGrpSpPr>
          <p:nvPr/>
        </p:nvGrpSpPr>
        <p:grpSpPr bwMode="auto">
          <a:xfrm>
            <a:off x="323136" y="5112652"/>
            <a:ext cx="3096344" cy="692612"/>
            <a:chOff x="1224751" y="2276269"/>
            <a:chExt cx="4852003" cy="379817"/>
          </a:xfrm>
        </p:grpSpPr>
        <p:sp>
          <p:nvSpPr>
            <p:cNvPr id="40" name="Rounded Rectangle 39"/>
            <p:cNvSpPr/>
            <p:nvPr/>
          </p:nvSpPr>
          <p:spPr>
            <a:xfrm flipV="1">
              <a:off x="1224751" y="2276269"/>
              <a:ext cx="4852003" cy="379817"/>
            </a:xfrm>
            <a:prstGeom prst="roundRect">
              <a:avLst/>
            </a:prstGeom>
            <a:solidFill>
              <a:schemeClr val="accent3">
                <a:lumMod val="40000"/>
                <a:lumOff val="6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1" name="Rounded Rectangle 40"/>
            <p:cNvSpPr/>
            <p:nvPr/>
          </p:nvSpPr>
          <p:spPr>
            <a:xfrm>
              <a:off x="1279371" y="2330890"/>
              <a:ext cx="4728907"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2000" b="1">
                <a:solidFill>
                  <a:srgbClr val="FFFFFF"/>
                </a:solidFill>
              </a:endParaRPr>
            </a:p>
          </p:txBody>
        </p:sp>
        <p:sp>
          <p:nvSpPr>
            <p:cNvPr id="42" name="TextBox 67"/>
            <p:cNvSpPr txBox="1">
              <a:spLocks noChangeArrowheads="1"/>
            </p:cNvSpPr>
            <p:nvPr/>
          </p:nvSpPr>
          <p:spPr bwMode="auto">
            <a:xfrm>
              <a:off x="1270215" y="2363663"/>
              <a:ext cx="4580865" cy="21941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grpSp>
        <p:nvGrpSpPr>
          <p:cNvPr id="43" name="Group 69"/>
          <p:cNvGrpSpPr>
            <a:grpSpLocks/>
          </p:cNvGrpSpPr>
          <p:nvPr/>
        </p:nvGrpSpPr>
        <p:grpSpPr bwMode="auto">
          <a:xfrm>
            <a:off x="323528" y="5085184"/>
            <a:ext cx="3096344" cy="720080"/>
            <a:chOff x="1224751" y="2276269"/>
            <a:chExt cx="4852003" cy="379817"/>
          </a:xfrm>
        </p:grpSpPr>
        <p:sp>
          <p:nvSpPr>
            <p:cNvPr id="44" name="Rounded Rectangle 43"/>
            <p:cNvSpPr/>
            <p:nvPr/>
          </p:nvSpPr>
          <p:spPr>
            <a:xfrm flipV="1">
              <a:off x="1224751" y="2276269"/>
              <a:ext cx="4852003" cy="379817"/>
            </a:xfrm>
            <a:prstGeom prst="roundRect">
              <a:avLst/>
            </a:prstGeom>
            <a:solidFill>
              <a:schemeClr val="bg1">
                <a:lumMod val="50000"/>
              </a:schemeClr>
            </a:solidFill>
            <a:ln>
              <a:solidFill>
                <a:schemeClr val="tx1">
                  <a:lumMod val="85000"/>
                  <a:lumOff val="15000"/>
                </a:schemeClr>
              </a:solidFill>
            </a:ln>
            <a:effectLst>
              <a:innerShdw blurRad="193675" dist="50800" dir="5100000">
                <a:srgbClr val="000000">
                  <a:alpha val="63000"/>
                </a:srgbClr>
              </a:innerShdw>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5" name="Rounded Rectangle 44"/>
            <p:cNvSpPr/>
            <p:nvPr/>
          </p:nvSpPr>
          <p:spPr>
            <a:xfrm>
              <a:off x="1279372" y="2330888"/>
              <a:ext cx="3669010" cy="325196"/>
            </a:xfrm>
            <a:prstGeom prst="roundRect">
              <a:avLst/>
            </a:prstGeom>
            <a:gradFill flip="none" rotWithShape="1">
              <a:gsLst>
                <a:gs pos="47000">
                  <a:schemeClr val="accent3">
                    <a:lumMod val="40000"/>
                    <a:lumOff val="60000"/>
                    <a:alpha val="0"/>
                  </a:schemeClr>
                </a:gs>
                <a:gs pos="100000">
                  <a:srgbClr val="FFFFFF">
                    <a:alpha val="72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Calibri" charset="0"/>
                  <a:ea typeface="ＭＳ Ｐゴシック" charset="-128"/>
                </a:defRPr>
              </a:lvl1pPr>
              <a:lvl2pPr marL="37931725" indent="-37474525" eaLnBrk="0" hangingPunct="0">
                <a:defRPr sz="2400">
                  <a:solidFill>
                    <a:schemeClr val="tx1"/>
                  </a:solidFill>
                  <a:latin typeface="Calibri" charset="0"/>
                  <a:ea typeface="ＭＳ Ｐゴシック" charset="-128"/>
                </a:defRPr>
              </a:lvl2pPr>
              <a:lvl3pPr eaLnBrk="0" hangingPunct="0">
                <a:defRPr sz="2400">
                  <a:solidFill>
                    <a:schemeClr val="tx1"/>
                  </a:solidFill>
                  <a:latin typeface="Calibri" charset="0"/>
                  <a:ea typeface="ＭＳ Ｐゴシック" charset="-128"/>
                </a:defRPr>
              </a:lvl3pPr>
              <a:lvl4pPr eaLnBrk="0" hangingPunct="0">
                <a:defRPr sz="2400">
                  <a:solidFill>
                    <a:schemeClr val="tx1"/>
                  </a:solidFill>
                  <a:latin typeface="Calibri" charset="0"/>
                  <a:ea typeface="ＭＳ Ｐゴシック" charset="-128"/>
                </a:defRPr>
              </a:lvl4pPr>
              <a:lvl5pPr eaLnBrk="0" hangingPunct="0">
                <a:defRPr sz="2400">
                  <a:solidFill>
                    <a:schemeClr val="tx1"/>
                  </a:solidFill>
                  <a:latin typeface="Calibri" charset="0"/>
                  <a:ea typeface="ＭＳ Ｐゴシック" charset="-128"/>
                </a:defRPr>
              </a:lvl5pPr>
              <a:lvl6pPr marL="457200" eaLnBrk="0" fontAlgn="base" hangingPunct="0">
                <a:spcBef>
                  <a:spcPct val="0"/>
                </a:spcBef>
                <a:spcAft>
                  <a:spcPct val="0"/>
                </a:spcAft>
                <a:defRPr sz="2400">
                  <a:solidFill>
                    <a:schemeClr val="tx1"/>
                  </a:solidFill>
                  <a:latin typeface="Calibri" charset="0"/>
                  <a:ea typeface="ＭＳ Ｐゴシック" charset="-128"/>
                </a:defRPr>
              </a:lvl6pPr>
              <a:lvl7pPr marL="914400" eaLnBrk="0" fontAlgn="base" hangingPunct="0">
                <a:spcBef>
                  <a:spcPct val="0"/>
                </a:spcBef>
                <a:spcAft>
                  <a:spcPct val="0"/>
                </a:spcAft>
                <a:defRPr sz="2400">
                  <a:solidFill>
                    <a:schemeClr val="tx1"/>
                  </a:solidFill>
                  <a:latin typeface="Calibri" charset="0"/>
                  <a:ea typeface="ＭＳ Ｐゴシック" charset="-128"/>
                </a:defRPr>
              </a:lvl7pPr>
              <a:lvl8pPr marL="1371600" eaLnBrk="0" fontAlgn="base" hangingPunct="0">
                <a:spcBef>
                  <a:spcPct val="0"/>
                </a:spcBef>
                <a:spcAft>
                  <a:spcPct val="0"/>
                </a:spcAft>
                <a:defRPr sz="2400">
                  <a:solidFill>
                    <a:schemeClr val="tx1"/>
                  </a:solidFill>
                  <a:latin typeface="Calibri" charset="0"/>
                  <a:ea typeface="ＭＳ Ｐゴシック" charset="-128"/>
                </a:defRPr>
              </a:lvl8pPr>
              <a:lvl9pPr marL="18288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defRPr/>
              </a:pPr>
              <a:endParaRPr lang="nb-NO" sz="1400">
                <a:solidFill>
                  <a:srgbClr val="FFFFFF"/>
                </a:solidFill>
              </a:endParaRPr>
            </a:p>
          </p:txBody>
        </p:sp>
        <p:sp>
          <p:nvSpPr>
            <p:cNvPr id="46" name="TextBox 67"/>
            <p:cNvSpPr txBox="1">
              <a:spLocks noChangeArrowheads="1"/>
            </p:cNvSpPr>
            <p:nvPr/>
          </p:nvSpPr>
          <p:spPr bwMode="auto">
            <a:xfrm>
              <a:off x="1397327" y="2345334"/>
              <a:ext cx="4566589" cy="211044"/>
            </a:xfrm>
            <a:prstGeom prst="rect">
              <a:avLst/>
            </a:prstGeom>
            <a:noFill/>
            <a:ln w="9525">
              <a:noFill/>
              <a:miter lim="800000"/>
              <a:headEnd/>
              <a:tailEnd/>
            </a:ln>
          </p:spPr>
          <p:txBody>
            <a:bodyPr wrap="square">
              <a:spAutoFit/>
            </a:bodyPr>
            <a:lstStyle/>
            <a:p>
              <a:pPr algn="ctr">
                <a:defRPr/>
              </a:pPr>
              <a:r>
                <a:rPr lang="en-IN" sz="2000" b="1" dirty="0">
                  <a:ea typeface="ＭＳ Ｐゴシック" pitchFamily="34" charset="-128"/>
                </a:rPr>
                <a:t>Pure Competition</a:t>
              </a:r>
              <a:endParaRPr lang="en-US" sz="2000" b="1" dirty="0">
                <a:ea typeface="ＭＳ Ｐゴシック" pitchFamily="34" charset="-128"/>
              </a:endParaRPr>
            </a:p>
          </p:txBody>
        </p:sp>
      </p:grpSp>
      <p:sp>
        <p:nvSpPr>
          <p:cNvPr id="47" name="Rounded Rectangle 46"/>
          <p:cNvSpPr/>
          <p:nvPr/>
        </p:nvSpPr>
        <p:spPr>
          <a:xfrm>
            <a:off x="3851920" y="3429000"/>
            <a:ext cx="4968552" cy="3240360"/>
          </a:xfrm>
          <a:prstGeom prst="roundRect">
            <a:avLst>
              <a:gd name="adj" fmla="val 2287"/>
            </a:avLst>
          </a:prstGeom>
          <a:solidFill>
            <a:srgbClr val="FFFFFF">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Pure Competition:</a:t>
            </a:r>
          </a:p>
          <a:p>
            <a:endParaRPr lang="en-IN" sz="2000" b="1" dirty="0">
              <a:solidFill>
                <a:schemeClr val="tx1"/>
              </a:solidFill>
            </a:endParaRPr>
          </a:p>
          <a:p>
            <a:r>
              <a:rPr lang="en-IN" sz="2000" b="1" dirty="0">
                <a:solidFill>
                  <a:schemeClr val="tx1"/>
                </a:solidFill>
              </a:rPr>
              <a:t>A ‘Pure Competition’ exists in industries in which many organizations offer the same product/service.</a:t>
            </a:r>
          </a:p>
          <a:p>
            <a:endParaRPr lang="en-US" sz="2000" b="1" dirty="0">
              <a:solidFill>
                <a:schemeClr val="tx1"/>
              </a:solidFill>
            </a:endParaRPr>
          </a:p>
          <a:p>
            <a:r>
              <a:rPr lang="en-IN" sz="2000" b="1" dirty="0">
                <a:solidFill>
                  <a:schemeClr val="tx1"/>
                </a:solidFill>
              </a:rPr>
              <a:t>An example of a pure competition is the agricultural products sold as commodities such as rice, wheat, potato, onions etc.</a:t>
            </a:r>
          </a:p>
        </p:txBody>
      </p:sp>
      <p:grpSp>
        <p:nvGrpSpPr>
          <p:cNvPr id="48" name="Gruppieren 20"/>
          <p:cNvGrpSpPr/>
          <p:nvPr/>
        </p:nvGrpSpPr>
        <p:grpSpPr>
          <a:xfrm rot="857414">
            <a:off x="3496682" y="2750633"/>
            <a:ext cx="5392454" cy="3203491"/>
            <a:chOff x="3981606" y="-965300"/>
            <a:chExt cx="10227294" cy="3962165"/>
          </a:xfrm>
        </p:grpSpPr>
        <p:sp>
          <p:nvSpPr>
            <p:cNvPr id="49" name="Rechteck 21"/>
            <p:cNvSpPr/>
            <p:nvPr/>
          </p:nvSpPr>
          <p:spPr bwMode="auto">
            <a:xfrm rot="20948909">
              <a:off x="5057615" y="-965300"/>
              <a:ext cx="9151285" cy="3962165"/>
            </a:xfrm>
            <a:prstGeom prst="rect">
              <a:avLst/>
            </a:prstGeom>
            <a:solidFill>
              <a:srgbClr val="FFB7B7"/>
            </a:solidFill>
            <a:ln w="12700">
              <a:noFill/>
              <a:round/>
              <a:headEnd/>
              <a:tailEnd/>
            </a:ln>
            <a:effectLst>
              <a:outerShdw blurRad="127000" dist="63500" dir="2700000" algn="tl" rotWithShape="0">
                <a:prstClr val="black">
                  <a:alpha val="40000"/>
                </a:prstClr>
              </a:outerShdw>
            </a:effectLst>
          </p:spPr>
          <p:txBody>
            <a:bodyPr lIns="144000" tIns="180000" rIns="72000" rtlCol="0" anchor="t"/>
            <a:lstStyle/>
            <a:p>
              <a:pPr marL="457200" indent="-457200">
                <a:spcAft>
                  <a:spcPts val="1200"/>
                </a:spcAft>
                <a:buFont typeface="Arial" pitchFamily="34" charset="0"/>
                <a:buChar char="•"/>
              </a:pPr>
              <a:r>
                <a:rPr lang="en-IN" sz="2000" b="1" dirty="0">
                  <a:cs typeface="MV Boli" pitchFamily="2" charset="0"/>
                </a:rPr>
                <a:t>The great level of competition in this industry is due to the fact that there are no differences among the prices, offers, products etc. </a:t>
              </a:r>
            </a:p>
            <a:p>
              <a:pPr marL="457200" indent="-457200">
                <a:spcAft>
                  <a:spcPts val="1200"/>
                </a:spcAft>
                <a:buFont typeface="Arial" pitchFamily="34" charset="0"/>
                <a:buChar char="•"/>
              </a:pPr>
              <a:r>
                <a:rPr lang="en-IN" sz="2000" b="1" dirty="0">
                  <a:cs typeface="MV Boli" pitchFamily="2" charset="0"/>
                </a:rPr>
                <a:t>So, such organizations can only benefit from lower costs of production or distribution rather than from advertising and seller’s profits.</a:t>
              </a:r>
            </a:p>
          </p:txBody>
        </p:sp>
        <p:pic>
          <p:nvPicPr>
            <p:cNvPr id="50" name="Picture 5" descr="Tessafilm_4"/>
            <p:cNvPicPr>
              <a:picLocks noChangeAspect="1" noChangeArrowheads="1"/>
            </p:cNvPicPr>
            <p:nvPr/>
          </p:nvPicPr>
          <p:blipFill>
            <a:blip r:embed="rId8" cstate="email"/>
            <a:srcRect/>
            <a:stretch>
              <a:fillRect/>
            </a:stretch>
          </p:blipFill>
          <p:spPr bwMode="gray">
            <a:xfrm rot="19913375">
              <a:off x="3981606" y="-583771"/>
              <a:ext cx="2229620" cy="525903"/>
            </a:xfrm>
            <a:prstGeom prst="rect">
              <a:avLst/>
            </a:prstGeom>
            <a:noFill/>
          </p:spPr>
        </p:pic>
      </p:grpSp>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84775"/>
            </a:xfrm>
            <a:prstGeom prst="rect">
              <a:avLst/>
            </a:prstGeom>
            <a:solidFill>
              <a:srgbClr val="FFFFFF">
                <a:alpha val="69804"/>
              </a:srgbClr>
            </a:solidFill>
          </p:spPr>
          <p:txBody>
            <a:bodyPr wrap="square" rtlCol="0">
              <a:spAutoFit/>
            </a:bodyPr>
            <a:lstStyle/>
            <a:p>
              <a:r>
                <a:rPr lang="en-US" sz="3200" dirty="0"/>
                <a:t>Pure Competition</a:t>
              </a:r>
              <a:endParaRPr lang="en-IN" sz="3200" dirty="0"/>
            </a:p>
          </p:txBody>
        </p:sp>
      </p:grpSp>
      <p:sp>
        <p:nvSpPr>
          <p:cNvPr id="51" name="TextBox 50"/>
          <p:cNvSpPr txBox="1">
            <a:spLocks noGrp="1" noSelect="1" noRot="1" noMove="1" noResize="1" noEditPoints="1" noAdjustHandles="1" noChangeArrowheads="1" noChangeShapeType="1" noTextEdit="1"/>
          </p:cNvSpPr>
          <p:nvPr>
            <p:custDataLst>
              <p:tags r:id="rId4"/>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31105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0392"/>
            <a:ext cx="9144000" cy="898328"/>
            <a:chOff x="0" y="10392"/>
            <a:chExt cx="9144000" cy="898328"/>
          </a:xfrm>
        </p:grpSpPr>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0392"/>
              <a:ext cx="9144000" cy="872835"/>
            </a:xfrm>
            <a:prstGeom prst="rect">
              <a:avLst/>
            </a:prstGeom>
          </p:spPr>
        </p:pic>
        <p:sp>
          <p:nvSpPr>
            <p:cNvPr id="3" name="Rectangle 2"/>
            <p:cNvSpPr/>
            <p:nvPr/>
          </p:nvSpPr>
          <p:spPr>
            <a:xfrm>
              <a:off x="0" y="144016"/>
              <a:ext cx="9144000" cy="764704"/>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683568" y="260648"/>
              <a:ext cx="7992888" cy="523220"/>
            </a:xfrm>
            <a:prstGeom prst="rect">
              <a:avLst/>
            </a:prstGeom>
            <a:solidFill>
              <a:srgbClr val="FFFFFF">
                <a:alpha val="69804"/>
              </a:srgbClr>
            </a:solidFill>
          </p:spPr>
          <p:txBody>
            <a:bodyPr wrap="square" rtlCol="0">
              <a:spAutoFit/>
            </a:bodyPr>
            <a:lstStyle/>
            <a:p>
              <a:r>
                <a:rPr lang="en-US" sz="2800" dirty="0"/>
                <a:t>Role of Market Analysis in Managerial Economics</a:t>
              </a:r>
              <a:endParaRPr lang="en-IN" sz="2800" dirty="0"/>
            </a:p>
          </p:txBody>
        </p:sp>
      </p:grpSp>
      <p:pic>
        <p:nvPicPr>
          <p:cNvPr id="6" name="Picture 2"/>
          <p:cNvPicPr>
            <a:picLocks noGrp="1" noSelect="1" noRot="1" noMove="1" noResize="1" noEditPoints="1" noAdjustHandles="1" noChangeArrowheads="1" noChangeShapeType="1"/>
          </p:cNvPicPr>
          <p:nvPr>
            <p:custDataLst>
              <p:tags r:id="rId2"/>
            </p:custDataLst>
          </p:nvPr>
        </p:nvPicPr>
        <p:blipFill>
          <a:blip r:embed="rId6" cstate="print"/>
          <a:srcRect/>
          <a:stretch>
            <a:fillRect/>
          </a:stretch>
        </p:blipFill>
        <p:spPr bwMode="auto">
          <a:xfrm>
            <a:off x="0" y="915466"/>
            <a:ext cx="9144000" cy="5589240"/>
          </a:xfrm>
          <a:prstGeom prst="rect">
            <a:avLst/>
          </a:prstGeom>
          <a:noFill/>
          <a:ln w="9525">
            <a:noFill/>
            <a:miter lim="800000"/>
            <a:headEnd/>
            <a:tailEnd/>
          </a:ln>
        </p:spPr>
      </p:pic>
      <p:sp>
        <p:nvSpPr>
          <p:cNvPr id="7" name="Rounded Rectangle 6"/>
          <p:cNvSpPr/>
          <p:nvPr/>
        </p:nvSpPr>
        <p:spPr>
          <a:xfrm>
            <a:off x="107504" y="3717032"/>
            <a:ext cx="8784976" cy="2952328"/>
          </a:xfrm>
          <a:prstGeom prst="roundRect">
            <a:avLst>
              <a:gd name="adj" fmla="val 2743"/>
            </a:avLst>
          </a:prstGeom>
          <a:solidFill>
            <a:srgbClr val="FF7C80">
              <a:alpha val="69804"/>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b="1" dirty="0">
                <a:solidFill>
                  <a:schemeClr val="tx1"/>
                </a:solidFill>
              </a:rPr>
              <a:t>Managerial Economists should conduct ‘Market Analysis’ to gain an understanding of a wider view of current and potential customers as well as competitors by focusing on the customer need and the various organizations trying to satisfy those needs. Hence, in this approach, the companies that satisfy the same customer need are considered to be competitors rather than only those companies that make the same product. You should bear in mind that under this approach your range of current and potential customers also becomes very broad.</a:t>
            </a:r>
          </a:p>
        </p:txBody>
      </p:sp>
      <p:sp>
        <p:nvSpPr>
          <p:cNvPr id="8" name="TextBox 7"/>
          <p:cNvSpPr txBox="1">
            <a:spLocks noGrp="1" noSelect="1" noRot="1" noMove="1" noResize="1" noEditPoints="1" noAdjustHandles="1" noChangeArrowheads="1" noChangeShapeType="1" noTextEdit="1"/>
          </p:cNvSpPr>
          <p:nvPr>
            <p:custDataLst>
              <p:tags r:id="rId3"/>
            </p:custDataLst>
          </p:nvPr>
        </p:nvSpPr>
        <p:spPr>
          <a:xfrm>
            <a:off x="2912013" y="6595069"/>
            <a:ext cx="3474720" cy="276999"/>
          </a:xfrm>
          <a:prstGeom prst="rect">
            <a:avLst/>
          </a:prstGeom>
          <a:noFill/>
        </p:spPr>
        <p:txBody>
          <a:bodyPr wrap="square" rtlCol="0">
            <a:spAutoFit/>
          </a:bodyPr>
          <a:lstStyle/>
          <a:p>
            <a:pPr algn="ctr"/>
            <a:r>
              <a:rPr lang="en-IN" sz="1200" dirty="0"/>
              <a:t>© ManagementStudyGuide.com. All rights reserved.</a:t>
            </a:r>
            <a:endParaRPr lang="en-US" sz="1200" dirty="0"/>
          </a:p>
        </p:txBody>
      </p:sp>
    </p:spTree>
    <p:custDataLst>
      <p:tags r:id="rId1"/>
    </p:custDataLst>
    <p:extLst>
      <p:ext uri="{BB962C8B-B14F-4D97-AF65-F5344CB8AC3E}">
        <p14:creationId xmlns:p14="http://schemas.microsoft.com/office/powerpoint/2010/main" val="147062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ISPRING_RESOURCE_PATHS_HASH_2" val="ba9e7579f59f22c0ae60919af879a10ce90403e"/>
  <p:tag name="ISPRING_RESOURCE_PATHS_HASH_PRESENTER" val="8abecde2a89285d18e4d6299127255f4d8515a9f"/>
</p:tagLst>
</file>

<file path=ppt/tags/tag10.xml><?xml version="1.0" encoding="utf-8"?>
<p:tagLst xmlns:a="http://schemas.openxmlformats.org/drawingml/2006/main" xmlns:r="http://schemas.openxmlformats.org/officeDocument/2006/relationships" xmlns:p="http://schemas.openxmlformats.org/presentationml/2006/main">
  <p:tag name="GENSWF_SLIDE_TITLE" val="Introduction"/>
  <p:tag name="GENSWF_ADVANCE_TIME" val="0.00"/>
  <p:tag name="ISPRING_SLIDE_INDENT_LEVEL" val="0"/>
  <p:tag name="ISPRING_CUSTOM_TIMING_USED" val="0"/>
</p:tagLst>
</file>

<file path=ppt/tags/tag100.xml><?xml version="1.0" encoding="utf-8"?>
<p:tagLst xmlns:a="http://schemas.openxmlformats.org/drawingml/2006/main" xmlns:r="http://schemas.openxmlformats.org/officeDocument/2006/relationships" xmlns:p="http://schemas.openxmlformats.org/presentationml/2006/main">
  <p:tag name="SHAPE_LOCKS" val="1983"/>
</p:tagLst>
</file>

<file path=ppt/tags/tag101.xml><?xml version="1.0" encoding="utf-8"?>
<p:tagLst xmlns:a="http://schemas.openxmlformats.org/drawingml/2006/main" xmlns:r="http://schemas.openxmlformats.org/officeDocument/2006/relationships" xmlns:p="http://schemas.openxmlformats.org/presentationml/2006/main">
  <p:tag name="SHAPE_LOCKS" val="1983"/>
</p:tagLst>
</file>

<file path=ppt/tags/tag102.xml><?xml version="1.0" encoding="utf-8"?>
<p:tagLst xmlns:a="http://schemas.openxmlformats.org/drawingml/2006/main" xmlns:r="http://schemas.openxmlformats.org/officeDocument/2006/relationships" xmlns:p="http://schemas.openxmlformats.org/presentationml/2006/main">
  <p:tag name="GENSWF_SLIDE_TITLE" val="ME has Components of Macro Economics"/>
  <p:tag name="GENSWF_ADVANCE_TIME" val="0.00"/>
  <p:tag name="ISPRING_CUSTOM_TIMING_USED" val="0"/>
  <p:tag name="ISPRING_SLIDE_INDENT_LEVEL" val="1"/>
</p:tagLst>
</file>

<file path=ppt/tags/tag103.xml><?xml version="1.0" encoding="utf-8"?>
<p:tagLst xmlns:a="http://schemas.openxmlformats.org/drawingml/2006/main" xmlns:r="http://schemas.openxmlformats.org/officeDocument/2006/relationships" xmlns:p="http://schemas.openxmlformats.org/presentationml/2006/main">
  <p:tag name="SHAPE_LOCKS" val="1983"/>
</p:tagLst>
</file>

<file path=ppt/tags/tag104.xml><?xml version="1.0" encoding="utf-8"?>
<p:tagLst xmlns:a="http://schemas.openxmlformats.org/drawingml/2006/main" xmlns:r="http://schemas.openxmlformats.org/officeDocument/2006/relationships" xmlns:p="http://schemas.openxmlformats.org/presentationml/2006/main">
  <p:tag name="SHAPE_LOCKS" val="1983"/>
</p:tagLst>
</file>

<file path=ppt/tags/tag105.xml><?xml version="1.0" encoding="utf-8"?>
<p:tagLst xmlns:a="http://schemas.openxmlformats.org/drawingml/2006/main" xmlns:r="http://schemas.openxmlformats.org/officeDocument/2006/relationships" xmlns:p="http://schemas.openxmlformats.org/presentationml/2006/main">
  <p:tag name="GENSWF_SLIDE_TITLE" val="ME is Dynamic in Nature"/>
  <p:tag name="GENSWF_ADVANCE_TIME" val="0.00"/>
  <p:tag name="ISPRING_CUSTOM_TIMING_USED" val="0"/>
  <p:tag name="ISPRING_SLIDE_INDENT_LEVEL" val="1"/>
</p:tagLst>
</file>

<file path=ppt/tags/tag106.xml><?xml version="1.0" encoding="utf-8"?>
<p:tagLst xmlns:a="http://schemas.openxmlformats.org/drawingml/2006/main" xmlns:r="http://schemas.openxmlformats.org/officeDocument/2006/relationships" xmlns:p="http://schemas.openxmlformats.org/presentationml/2006/main">
  <p:tag name="SHAPE_LOCKS" val="1983"/>
</p:tagLst>
</file>

<file path=ppt/tags/tag107.xml><?xml version="1.0" encoding="utf-8"?>
<p:tagLst xmlns:a="http://schemas.openxmlformats.org/drawingml/2006/main" xmlns:r="http://schemas.openxmlformats.org/officeDocument/2006/relationships" xmlns:p="http://schemas.openxmlformats.org/presentationml/2006/main">
  <p:tag name="SHAPE_LOCKS" val="1983"/>
</p:tagLst>
</file>

<file path=ppt/tags/tag108.xml><?xml version="1.0" encoding="utf-8"?>
<p:tagLst xmlns:a="http://schemas.openxmlformats.org/drawingml/2006/main" xmlns:r="http://schemas.openxmlformats.org/officeDocument/2006/relationships" xmlns:p="http://schemas.openxmlformats.org/presentationml/2006/main">
  <p:tag name="GENSWF_SLIDE_TITLE" val="Relation between Micro Economics &amp; ME - 1/3"/>
  <p:tag name="GENSWF_ADVANCE_TIME" val="0.00"/>
  <p:tag name="ISPRING_CUSTOM_TIMING_USED" val="0"/>
  <p:tag name="ISPRING_SLIDE_INDENT_LEVEL" val="1"/>
</p:tagLst>
</file>

<file path=ppt/tags/tag109.xml><?xml version="1.0" encoding="utf-8"?>
<p:tagLst xmlns:a="http://schemas.openxmlformats.org/drawingml/2006/main" xmlns:r="http://schemas.openxmlformats.org/officeDocument/2006/relationships" xmlns:p="http://schemas.openxmlformats.org/presentationml/2006/main">
  <p:tag name="SHAPE_LOCKS" val="1983"/>
</p:tagLst>
</file>

<file path=ppt/tags/tag11.xml><?xml version="1.0" encoding="utf-8"?>
<p:tagLst xmlns:a="http://schemas.openxmlformats.org/drawingml/2006/main" xmlns:r="http://schemas.openxmlformats.org/officeDocument/2006/relationships" xmlns:p="http://schemas.openxmlformats.org/presentationml/2006/main">
  <p:tag name="SHAPE_LOCKS" val="1983"/>
</p:tagLst>
</file>

<file path=ppt/tags/tag110.xml><?xml version="1.0" encoding="utf-8"?>
<p:tagLst xmlns:a="http://schemas.openxmlformats.org/drawingml/2006/main" xmlns:r="http://schemas.openxmlformats.org/officeDocument/2006/relationships" xmlns:p="http://schemas.openxmlformats.org/presentationml/2006/main">
  <p:tag name="SHAPE_LOCKS" val="1983"/>
</p:tagLst>
</file>

<file path=ppt/tags/tag111.xml><?xml version="1.0" encoding="utf-8"?>
<p:tagLst xmlns:a="http://schemas.openxmlformats.org/drawingml/2006/main" xmlns:r="http://schemas.openxmlformats.org/officeDocument/2006/relationships" xmlns:p="http://schemas.openxmlformats.org/presentationml/2006/main">
  <p:tag name="GENSWF_SLIDE_TITLE" val="Relation between Micro Economics &amp; ME - 2/3"/>
  <p:tag name="GENSWF_ADVANCE_TIME" val="0.00"/>
  <p:tag name="ISPRING_CUSTOM_TIMING_USED" val="0"/>
  <p:tag name="ISPRING_SLIDE_INDENT_LEVEL" val="1"/>
</p:tagLst>
</file>

<file path=ppt/tags/tag112.xml><?xml version="1.0" encoding="utf-8"?>
<p:tagLst xmlns:a="http://schemas.openxmlformats.org/drawingml/2006/main" xmlns:r="http://schemas.openxmlformats.org/officeDocument/2006/relationships" xmlns:p="http://schemas.openxmlformats.org/presentationml/2006/main">
  <p:tag name="SHAPE_LOCKS" val="1983"/>
</p:tagLst>
</file>

<file path=ppt/tags/tag113.xml><?xml version="1.0" encoding="utf-8"?>
<p:tagLst xmlns:a="http://schemas.openxmlformats.org/drawingml/2006/main" xmlns:r="http://schemas.openxmlformats.org/officeDocument/2006/relationships" xmlns:p="http://schemas.openxmlformats.org/presentationml/2006/main">
  <p:tag name="SHAPE_LOCKS" val="1983"/>
</p:tagLst>
</file>

<file path=ppt/tags/tag114.xml><?xml version="1.0" encoding="utf-8"?>
<p:tagLst xmlns:a="http://schemas.openxmlformats.org/drawingml/2006/main" xmlns:r="http://schemas.openxmlformats.org/officeDocument/2006/relationships" xmlns:p="http://schemas.openxmlformats.org/presentationml/2006/main">
  <p:tag name="GENSWF_SLIDE_TITLE" val="Relation between Micro Economics &amp; ME - 3/3"/>
  <p:tag name="GENSWF_ADVANCE_TIME" val="0.00"/>
  <p:tag name="ISPRING_CUSTOM_TIMING_USED" val="0"/>
  <p:tag name="ISPRING_SLIDE_INDENT_LEVEL" val="1"/>
</p:tagLst>
</file>

<file path=ppt/tags/tag115.xml><?xml version="1.0" encoding="utf-8"?>
<p:tagLst xmlns:a="http://schemas.openxmlformats.org/drawingml/2006/main" xmlns:r="http://schemas.openxmlformats.org/officeDocument/2006/relationships" xmlns:p="http://schemas.openxmlformats.org/presentationml/2006/main">
  <p:tag name="SHAPE_LOCKS" val="1983"/>
</p:tagLst>
</file>

<file path=ppt/tags/tag116.xml><?xml version="1.0" encoding="utf-8"?>
<p:tagLst xmlns:a="http://schemas.openxmlformats.org/drawingml/2006/main" xmlns:r="http://schemas.openxmlformats.org/officeDocument/2006/relationships" xmlns:p="http://schemas.openxmlformats.org/presentationml/2006/main">
  <p:tag name="SHAPE_LOCKS" val="1983"/>
</p:tagLst>
</file>

<file path=ppt/tags/tag117.xml><?xml version="1.0" encoding="utf-8"?>
<p:tagLst xmlns:a="http://schemas.openxmlformats.org/drawingml/2006/main" xmlns:r="http://schemas.openxmlformats.org/officeDocument/2006/relationships" xmlns:p="http://schemas.openxmlformats.org/presentationml/2006/main">
  <p:tag name="GENSWF_SLIDE_TITLE" val="Econometrics in Managerial Economics"/>
  <p:tag name="GENSWF_ADVANCE_TIME" val="0.00"/>
  <p:tag name="ISPRING_CUSTOM_TIMING_USED" val="0"/>
  <p:tag name="ISPRING_SLIDE_INDENT_LEVEL" val="1"/>
</p:tagLst>
</file>

<file path=ppt/tags/tag118.xml><?xml version="1.0" encoding="utf-8"?>
<p:tagLst xmlns:a="http://schemas.openxmlformats.org/drawingml/2006/main" xmlns:r="http://schemas.openxmlformats.org/officeDocument/2006/relationships" xmlns:p="http://schemas.openxmlformats.org/presentationml/2006/main">
  <p:tag name="SHAPE_LOCKS" val="1983"/>
</p:tagLst>
</file>

<file path=ppt/tags/tag119.xml><?xml version="1.0" encoding="utf-8"?>
<p:tagLst xmlns:a="http://schemas.openxmlformats.org/drawingml/2006/main" xmlns:r="http://schemas.openxmlformats.org/officeDocument/2006/relationships" xmlns:p="http://schemas.openxmlformats.org/presentationml/2006/main">
  <p:tag name="SHAPE_LOCKS" val="1983"/>
</p:tagLst>
</file>

<file path=ppt/tags/tag12.xml><?xml version="1.0" encoding="utf-8"?>
<p:tagLst xmlns:a="http://schemas.openxmlformats.org/drawingml/2006/main" xmlns:r="http://schemas.openxmlformats.org/officeDocument/2006/relationships" xmlns:p="http://schemas.openxmlformats.org/presentationml/2006/main">
  <p:tag name="SHAPE_LOCKS" val="1983"/>
</p:tagLst>
</file>

<file path=ppt/tags/tag120.xml><?xml version="1.0" encoding="utf-8"?>
<p:tagLst xmlns:a="http://schemas.openxmlformats.org/drawingml/2006/main" xmlns:r="http://schemas.openxmlformats.org/officeDocument/2006/relationships" xmlns:p="http://schemas.openxmlformats.org/presentationml/2006/main">
  <p:tag name="GENSWF_SLIDE_TITLE" val="Theory of Firm in Managerial Economics - 1/2"/>
  <p:tag name="GENSWF_ADVANCE_TIME" val="0.00"/>
  <p:tag name="ISPRING_CUSTOM_TIMING_USED" val="0"/>
  <p:tag name="ISPRING_SLIDE_INDENT_LEVEL" val="1"/>
</p:tagLst>
</file>

<file path=ppt/tags/tag121.xml><?xml version="1.0" encoding="utf-8"?>
<p:tagLst xmlns:a="http://schemas.openxmlformats.org/drawingml/2006/main" xmlns:r="http://schemas.openxmlformats.org/officeDocument/2006/relationships" xmlns:p="http://schemas.openxmlformats.org/presentationml/2006/main">
  <p:tag name="SHAPE_LOCKS" val="1983"/>
</p:tagLst>
</file>

<file path=ppt/tags/tag122.xml><?xml version="1.0" encoding="utf-8"?>
<p:tagLst xmlns:a="http://schemas.openxmlformats.org/drawingml/2006/main" xmlns:r="http://schemas.openxmlformats.org/officeDocument/2006/relationships" xmlns:p="http://schemas.openxmlformats.org/presentationml/2006/main">
  <p:tag name="SHAPE_LOCKS" val="1983"/>
</p:tagLst>
</file>

<file path=ppt/tags/tag123.xml><?xml version="1.0" encoding="utf-8"?>
<p:tagLst xmlns:a="http://schemas.openxmlformats.org/drawingml/2006/main" xmlns:r="http://schemas.openxmlformats.org/officeDocument/2006/relationships" xmlns:p="http://schemas.openxmlformats.org/presentationml/2006/main">
  <p:tag name="GENSWF_SLIDE_TITLE" val="Theory of Firm in Managerial Economics - 2/2"/>
  <p:tag name="GENSWF_ADVANCE_TIME" val="0.00"/>
  <p:tag name="ISPRING_CUSTOM_TIMING_USED" val="0"/>
  <p:tag name="ISPRING_SLIDE_INDENT_LEVEL" val="1"/>
</p:tagLst>
</file>

<file path=ppt/tags/tag124.xml><?xml version="1.0" encoding="utf-8"?>
<p:tagLst xmlns:a="http://schemas.openxmlformats.org/drawingml/2006/main" xmlns:r="http://schemas.openxmlformats.org/officeDocument/2006/relationships" xmlns:p="http://schemas.openxmlformats.org/presentationml/2006/main">
  <p:tag name="SHAPE_LOCKS" val="1983"/>
</p:tagLst>
</file>

<file path=ppt/tags/tag125.xml><?xml version="1.0" encoding="utf-8"?>
<p:tagLst xmlns:a="http://schemas.openxmlformats.org/drawingml/2006/main" xmlns:r="http://schemas.openxmlformats.org/officeDocument/2006/relationships" xmlns:p="http://schemas.openxmlformats.org/presentationml/2006/main">
  <p:tag name="SHAPE_LOCKS" val="1983"/>
</p:tagLst>
</file>

<file path=ppt/tags/tag126.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Lst>
</file>

<file path=ppt/tags/tag127.xml><?xml version="1.0" encoding="utf-8"?>
<p:tagLst xmlns:a="http://schemas.openxmlformats.org/drawingml/2006/main" xmlns:r="http://schemas.openxmlformats.org/officeDocument/2006/relationships" xmlns:p="http://schemas.openxmlformats.org/presentationml/2006/main">
  <p:tag name="SHAPE_LOCKS" val="1983"/>
</p:tagLst>
</file>

<file path=ppt/tags/tag128.xml><?xml version="1.0" encoding="utf-8"?>
<p:tagLst xmlns:a="http://schemas.openxmlformats.org/drawingml/2006/main" xmlns:r="http://schemas.openxmlformats.org/officeDocument/2006/relationships" xmlns:p="http://schemas.openxmlformats.org/presentationml/2006/main">
  <p:tag name="SHAPE_LOCKS" val="1983"/>
</p:tagLst>
</file>

<file path=ppt/tags/tag129.xml><?xml version="1.0" encoding="utf-8"?>
<p:tagLst xmlns:a="http://schemas.openxmlformats.org/drawingml/2006/main" xmlns:r="http://schemas.openxmlformats.org/officeDocument/2006/relationships" xmlns:p="http://schemas.openxmlformats.org/presentationml/2006/main">
  <p:tag name="SHAPE_LOCKS" val="1983"/>
</p:tagLst>
</file>

<file path=ppt/tags/tag13.xml><?xml version="1.0" encoding="utf-8"?>
<p:tagLst xmlns:a="http://schemas.openxmlformats.org/drawingml/2006/main" xmlns:r="http://schemas.openxmlformats.org/officeDocument/2006/relationships" xmlns:p="http://schemas.openxmlformats.org/presentationml/2006/main">
  <p:tag name="GENSWF_SLIDE_TITLE" val="Introduction - 1/8"/>
  <p:tag name="GENSWF_ADVANCE_TIME" val="0.00"/>
  <p:tag name="ISPRING_CUSTOM_TIMING_USED" val="0"/>
  <p:tag name="ISPRING_SLIDE_INDENT_LEVEL" val="1"/>
</p:tagLst>
</file>

<file path=ppt/tags/tag130.xml><?xml version="1.0" encoding="utf-8"?>
<p:tagLst xmlns:a="http://schemas.openxmlformats.org/drawingml/2006/main" xmlns:r="http://schemas.openxmlformats.org/officeDocument/2006/relationships" xmlns:p="http://schemas.openxmlformats.org/presentationml/2006/main">
  <p:tag name="SHAPE_LOCKS" val="1983"/>
</p:tagLst>
</file>

<file path=ppt/tags/tag131.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 name="ISPRING_SLIDE_BRANCHING_PROPERTIES" val="&lt;BranchingProperties&gt;&lt;nextAction&gt;&lt;action&gt;0&lt;/action&gt;&lt;/nextAction&gt;&lt;prevAction&gt;&lt;action&gt;0&lt;/action&gt;&lt;/prevAction&gt;&lt;lock&gt;1&lt;/lock&gt;&lt;/BranchingProperties&gt;&#10;"/>
</p:tagLst>
</file>

<file path=ppt/tags/tag132.xml><?xml version="1.0" encoding="utf-8"?>
<p:tagLst xmlns:a="http://schemas.openxmlformats.org/drawingml/2006/main" xmlns:r="http://schemas.openxmlformats.org/officeDocument/2006/relationships" xmlns:p="http://schemas.openxmlformats.org/presentationml/2006/main">
  <p:tag name="SHAPE_LOCKS" val="1983"/>
</p:tagLst>
</file>

<file path=ppt/tags/tag133.xml><?xml version="1.0" encoding="utf-8"?>
<p:tagLst xmlns:a="http://schemas.openxmlformats.org/drawingml/2006/main" xmlns:r="http://schemas.openxmlformats.org/officeDocument/2006/relationships" xmlns:p="http://schemas.openxmlformats.org/presentationml/2006/main">
  <p:tag name="SHAPE_LOCKS" val="1983"/>
</p:tagLst>
</file>

<file path=ppt/tags/tag134.xml><?xml version="1.0" encoding="utf-8"?>
<p:tagLst xmlns:a="http://schemas.openxmlformats.org/drawingml/2006/main" xmlns:r="http://schemas.openxmlformats.org/officeDocument/2006/relationships" xmlns:p="http://schemas.openxmlformats.org/presentationml/2006/main">
  <p:tag name="SHAPE_LOCKS" val="1983"/>
</p:tagLst>
</file>

<file path=ppt/tags/tag135.xml><?xml version="1.0" encoding="utf-8"?>
<p:tagLst xmlns:a="http://schemas.openxmlformats.org/drawingml/2006/main" xmlns:r="http://schemas.openxmlformats.org/officeDocument/2006/relationships" xmlns:p="http://schemas.openxmlformats.org/presentationml/2006/main">
  <p:tag name="SHAPE_LOCKS" val="1983"/>
</p:tagLst>
</file>

<file path=ppt/tags/tag136.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 name="ISPRING_SLIDE_BRANCHING_PROPERTIES" val="&lt;BranchingProperties&gt;&lt;nextAction&gt;&lt;action&gt;0&lt;/action&gt;&lt;/nextAction&gt;&lt;prevAction&gt;&lt;action&gt;0&lt;/action&gt;&lt;/prevAction&gt;&lt;lock&gt;1&lt;/lock&gt;&lt;/BranchingProperties&gt;&#10;"/>
</p:tagLst>
</file>

<file path=ppt/tags/tag137.xml><?xml version="1.0" encoding="utf-8"?>
<p:tagLst xmlns:a="http://schemas.openxmlformats.org/drawingml/2006/main" xmlns:r="http://schemas.openxmlformats.org/officeDocument/2006/relationships" xmlns:p="http://schemas.openxmlformats.org/presentationml/2006/main">
  <p:tag name="SHAPE_LOCKS" val="1983"/>
</p:tagLst>
</file>

<file path=ppt/tags/tag138.xml><?xml version="1.0" encoding="utf-8"?>
<p:tagLst xmlns:a="http://schemas.openxmlformats.org/drawingml/2006/main" xmlns:r="http://schemas.openxmlformats.org/officeDocument/2006/relationships" xmlns:p="http://schemas.openxmlformats.org/presentationml/2006/main">
  <p:tag name="SHAPE_LOCKS" val="1983"/>
</p:tagLst>
</file>

<file path=ppt/tags/tag139.xml><?xml version="1.0" encoding="utf-8"?>
<p:tagLst xmlns:a="http://schemas.openxmlformats.org/drawingml/2006/main" xmlns:r="http://schemas.openxmlformats.org/officeDocument/2006/relationships" xmlns:p="http://schemas.openxmlformats.org/presentationml/2006/main">
  <p:tag name="SHAPE_LOCKS" val="1983"/>
</p:tagLst>
</file>

<file path=ppt/tags/tag14.xml><?xml version="1.0" encoding="utf-8"?>
<p:tagLst xmlns:a="http://schemas.openxmlformats.org/drawingml/2006/main" xmlns:r="http://schemas.openxmlformats.org/officeDocument/2006/relationships" xmlns:p="http://schemas.openxmlformats.org/presentationml/2006/main">
  <p:tag name="SHAPE_LOCKS" val="1983"/>
</p:tagLst>
</file>

<file path=ppt/tags/tag140.xml><?xml version="1.0" encoding="utf-8"?>
<p:tagLst xmlns:a="http://schemas.openxmlformats.org/drawingml/2006/main" xmlns:r="http://schemas.openxmlformats.org/officeDocument/2006/relationships" xmlns:p="http://schemas.openxmlformats.org/presentationml/2006/main">
  <p:tag name="SHAPE_LOCKS" val="1983"/>
</p:tagLst>
</file>

<file path=ppt/tags/tag141.xml><?xml version="1.0" encoding="utf-8"?>
<p:tagLst xmlns:a="http://schemas.openxmlformats.org/drawingml/2006/main" xmlns:r="http://schemas.openxmlformats.org/officeDocument/2006/relationships" xmlns:p="http://schemas.openxmlformats.org/presentationml/2006/main">
  <p:tag name="GENSWF_SLIDE_TITLE" val="Explain the Principles of Managerial Economics"/>
  <p:tag name="GENSWF_ADVANCE_TIME" val="0.00"/>
  <p:tag name="ISPRING_SLIDE_INDENT_LEVEL" val="0"/>
  <p:tag name="ISPRING_CUSTOM_TIMING_USED" val="0"/>
  <p:tag name="ISPRING_SLIDE_BRANCHING_PROPERTIES" val="&lt;BranchingProperties&gt;&lt;nextAction&gt;&lt;action&gt;0&lt;/action&gt;&lt;/nextAction&gt;&lt;prevAction&gt;&lt;action&gt;2&lt;/action&gt;&lt;slide&gt;527&lt;/slide&gt;&lt;/prevAction&gt;&lt;lock&gt;0&lt;/lock&gt;&lt;/BranchingProperties&gt;&#10;"/>
</p:tagLst>
</file>

<file path=ppt/tags/tag142.xml><?xml version="1.0" encoding="utf-8"?>
<p:tagLst xmlns:a="http://schemas.openxmlformats.org/drawingml/2006/main" xmlns:r="http://schemas.openxmlformats.org/officeDocument/2006/relationships" xmlns:p="http://schemas.openxmlformats.org/presentationml/2006/main">
  <p:tag name="SHAPE_LOCKS" val="1983"/>
</p:tagLst>
</file>

<file path=ppt/tags/tag143.xml><?xml version="1.0" encoding="utf-8"?>
<p:tagLst xmlns:a="http://schemas.openxmlformats.org/drawingml/2006/main" xmlns:r="http://schemas.openxmlformats.org/officeDocument/2006/relationships" xmlns:p="http://schemas.openxmlformats.org/presentationml/2006/main">
  <p:tag name="SHAPE_LOCKS" val="1983"/>
</p:tagLst>
</file>

<file path=ppt/tags/tag144.xml><?xml version="1.0" encoding="utf-8"?>
<p:tagLst xmlns:a="http://schemas.openxmlformats.org/drawingml/2006/main" xmlns:r="http://schemas.openxmlformats.org/officeDocument/2006/relationships" xmlns:p="http://schemas.openxmlformats.org/presentationml/2006/main">
  <p:tag name="GENSWF_SLIDE_TITLE" val="Principles of Managerial Economics"/>
  <p:tag name="GENSWF_ADVANCE_TIME" val="0.00"/>
  <p:tag name="ISPRING_CUSTOM_TIMING_USED" val="0"/>
  <p:tag name="ISPRING_SLIDE_INDENT_LEVEL" val="1"/>
</p:tagLst>
</file>

<file path=ppt/tags/tag145.xml><?xml version="1.0" encoding="utf-8"?>
<p:tagLst xmlns:a="http://schemas.openxmlformats.org/drawingml/2006/main" xmlns:r="http://schemas.openxmlformats.org/officeDocument/2006/relationships" xmlns:p="http://schemas.openxmlformats.org/presentationml/2006/main">
  <p:tag name="SHAPE_LOCKS" val="1983"/>
</p:tagLst>
</file>

<file path=ppt/tags/tag146.xml><?xml version="1.0" encoding="utf-8"?>
<p:tagLst xmlns:a="http://schemas.openxmlformats.org/drawingml/2006/main" xmlns:r="http://schemas.openxmlformats.org/officeDocument/2006/relationships" xmlns:p="http://schemas.openxmlformats.org/presentationml/2006/main">
  <p:tag name="SHAPE_LOCKS" val="1983"/>
</p:tagLst>
</file>

<file path=ppt/tags/tag147.xml><?xml version="1.0" encoding="utf-8"?>
<p:tagLst xmlns:a="http://schemas.openxmlformats.org/drawingml/2006/main" xmlns:r="http://schemas.openxmlformats.org/officeDocument/2006/relationships" xmlns:p="http://schemas.openxmlformats.org/presentationml/2006/main">
  <p:tag name="SHAPE_LOCKS" val="1983"/>
</p:tagLst>
</file>

<file path=ppt/tags/tag148.xml><?xml version="1.0" encoding="utf-8"?>
<p:tagLst xmlns:a="http://schemas.openxmlformats.org/drawingml/2006/main" xmlns:r="http://schemas.openxmlformats.org/officeDocument/2006/relationships" xmlns:p="http://schemas.openxmlformats.org/presentationml/2006/main">
  <p:tag name="SHAPE_LOCKS" val="1983"/>
</p:tagLst>
</file>

<file path=ppt/tags/tag149.xml><?xml version="1.0" encoding="utf-8"?>
<p:tagLst xmlns:a="http://schemas.openxmlformats.org/drawingml/2006/main" xmlns:r="http://schemas.openxmlformats.org/officeDocument/2006/relationships" xmlns:p="http://schemas.openxmlformats.org/presentationml/2006/main">
  <p:tag name="SHAPE_LOCKS" val="1983"/>
</p:tagLst>
</file>

<file path=ppt/tags/tag15.xml><?xml version="1.0" encoding="utf-8"?>
<p:tagLst xmlns:a="http://schemas.openxmlformats.org/drawingml/2006/main" xmlns:r="http://schemas.openxmlformats.org/officeDocument/2006/relationships" xmlns:p="http://schemas.openxmlformats.org/presentationml/2006/main">
  <p:tag name="SHAPE_LOCKS" val="1983"/>
</p:tagLst>
</file>

<file path=ppt/tags/tag150.xml><?xml version="1.0" encoding="utf-8"?>
<p:tagLst xmlns:a="http://schemas.openxmlformats.org/drawingml/2006/main" xmlns:r="http://schemas.openxmlformats.org/officeDocument/2006/relationships" xmlns:p="http://schemas.openxmlformats.org/presentationml/2006/main">
  <p:tag name="SHAPE_LOCKS" val="1983"/>
</p:tagLst>
</file>

<file path=ppt/tags/tag151.xml><?xml version="1.0" encoding="utf-8"?>
<p:tagLst xmlns:a="http://schemas.openxmlformats.org/drawingml/2006/main" xmlns:r="http://schemas.openxmlformats.org/officeDocument/2006/relationships" xmlns:p="http://schemas.openxmlformats.org/presentationml/2006/main">
  <p:tag name="GENSWF_SLIDE_TITLE" val="Opportunity Cost Principle - 1/2"/>
  <p:tag name="GENSWF_ADVANCE_TIME" val="0.00"/>
  <p:tag name="ISPRING_CUSTOM_TIMING_USED" val="0"/>
  <p:tag name="ISPRING_SLIDE_INDENT_LEVEL" val="1"/>
</p:tagLst>
</file>

<file path=ppt/tags/tag152.xml><?xml version="1.0" encoding="utf-8"?>
<p:tagLst xmlns:a="http://schemas.openxmlformats.org/drawingml/2006/main" xmlns:r="http://schemas.openxmlformats.org/officeDocument/2006/relationships" xmlns:p="http://schemas.openxmlformats.org/presentationml/2006/main">
  <p:tag name="SHAPE_LOCKS" val="1983"/>
</p:tagLst>
</file>

<file path=ppt/tags/tag153.xml><?xml version="1.0" encoding="utf-8"?>
<p:tagLst xmlns:a="http://schemas.openxmlformats.org/drawingml/2006/main" xmlns:r="http://schemas.openxmlformats.org/officeDocument/2006/relationships" xmlns:p="http://schemas.openxmlformats.org/presentationml/2006/main">
  <p:tag name="SHAPE_LOCKS" val="1983"/>
</p:tagLst>
</file>

<file path=ppt/tags/tag154.xml><?xml version="1.0" encoding="utf-8"?>
<p:tagLst xmlns:a="http://schemas.openxmlformats.org/drawingml/2006/main" xmlns:r="http://schemas.openxmlformats.org/officeDocument/2006/relationships" xmlns:p="http://schemas.openxmlformats.org/presentationml/2006/main">
  <p:tag name="SHAPE_LOCKS" val="1983"/>
</p:tagLst>
</file>

<file path=ppt/tags/tag155.xml><?xml version="1.0" encoding="utf-8"?>
<p:tagLst xmlns:a="http://schemas.openxmlformats.org/drawingml/2006/main" xmlns:r="http://schemas.openxmlformats.org/officeDocument/2006/relationships" xmlns:p="http://schemas.openxmlformats.org/presentationml/2006/main">
  <p:tag name="GENSWF_SLIDE_TITLE" val="Opportunity Cost Principle - 2/2"/>
  <p:tag name="GENSWF_ADVANCE_TIME" val="0.00"/>
  <p:tag name="ISPRING_CUSTOM_TIMING_USED" val="0"/>
  <p:tag name="ISPRING_SLIDE_INDENT_LEVEL" val="1"/>
</p:tagLst>
</file>

<file path=ppt/tags/tag156.xml><?xml version="1.0" encoding="utf-8"?>
<p:tagLst xmlns:a="http://schemas.openxmlformats.org/drawingml/2006/main" xmlns:r="http://schemas.openxmlformats.org/officeDocument/2006/relationships" xmlns:p="http://schemas.openxmlformats.org/presentationml/2006/main">
  <p:tag name="SHAPE_LOCKS" val="1983"/>
</p:tagLst>
</file>

<file path=ppt/tags/tag157.xml><?xml version="1.0" encoding="utf-8"?>
<p:tagLst xmlns:a="http://schemas.openxmlformats.org/drawingml/2006/main" xmlns:r="http://schemas.openxmlformats.org/officeDocument/2006/relationships" xmlns:p="http://schemas.openxmlformats.org/presentationml/2006/main">
  <p:tag name="SHAPE_LOCKS" val="1983"/>
</p:tagLst>
</file>

<file path=ppt/tags/tag158.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Lst>
</file>

<file path=ppt/tags/tag159.xml><?xml version="1.0" encoding="utf-8"?>
<p:tagLst xmlns:a="http://schemas.openxmlformats.org/drawingml/2006/main" xmlns:r="http://schemas.openxmlformats.org/officeDocument/2006/relationships" xmlns:p="http://schemas.openxmlformats.org/presentationml/2006/main">
  <p:tag name="SHAPE_LOCKS" val="1983"/>
</p:tagLst>
</file>

<file path=ppt/tags/tag16.xml><?xml version="1.0" encoding="utf-8"?>
<p:tagLst xmlns:a="http://schemas.openxmlformats.org/drawingml/2006/main" xmlns:r="http://schemas.openxmlformats.org/officeDocument/2006/relationships" xmlns:p="http://schemas.openxmlformats.org/presentationml/2006/main">
  <p:tag name="GENSWF_SLIDE_TITLE" val="Introduction - 2/8"/>
  <p:tag name="GENSWF_ADVANCE_TIME" val="0.00"/>
  <p:tag name="ISPRING_CUSTOM_TIMING_USED" val="0"/>
  <p:tag name="ISPRING_SLIDE_INDENT_LEVEL" val="1"/>
</p:tagLst>
</file>

<file path=ppt/tags/tag160.xml><?xml version="1.0" encoding="utf-8"?>
<p:tagLst xmlns:a="http://schemas.openxmlformats.org/drawingml/2006/main" xmlns:r="http://schemas.openxmlformats.org/officeDocument/2006/relationships" xmlns:p="http://schemas.openxmlformats.org/presentationml/2006/main">
  <p:tag name="SHAPE_LOCKS" val="1983"/>
</p:tagLst>
</file>

<file path=ppt/tags/tag161.xml><?xml version="1.0" encoding="utf-8"?>
<p:tagLst xmlns:a="http://schemas.openxmlformats.org/drawingml/2006/main" xmlns:r="http://schemas.openxmlformats.org/officeDocument/2006/relationships" xmlns:p="http://schemas.openxmlformats.org/presentationml/2006/main">
  <p:tag name="SHAPE_LOCKS" val="1983"/>
</p:tagLst>
</file>

<file path=ppt/tags/tag162.xml><?xml version="1.0" encoding="utf-8"?>
<p:tagLst xmlns:a="http://schemas.openxmlformats.org/drawingml/2006/main" xmlns:r="http://schemas.openxmlformats.org/officeDocument/2006/relationships" xmlns:p="http://schemas.openxmlformats.org/presentationml/2006/main">
  <p:tag name="SHAPE_LOCKS" val="1983"/>
</p:tagLst>
</file>

<file path=ppt/tags/tag163.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 name="ISPRING_SLIDE_BRANCHING_PROPERTIES" val="&lt;BranchingProperties&gt;&lt;nextAction&gt;&lt;action&gt;0&lt;/action&gt;&lt;/nextAction&gt;&lt;prevAction&gt;&lt;action&gt;0&lt;/action&gt;&lt;/prevAction&gt;&lt;lock&gt;1&lt;/lock&gt;&lt;/BranchingProperties&gt;&#10;"/>
</p:tagLst>
</file>

<file path=ppt/tags/tag164.xml><?xml version="1.0" encoding="utf-8"?>
<p:tagLst xmlns:a="http://schemas.openxmlformats.org/drawingml/2006/main" xmlns:r="http://schemas.openxmlformats.org/officeDocument/2006/relationships" xmlns:p="http://schemas.openxmlformats.org/presentationml/2006/main">
  <p:tag name="SHAPE_LOCKS" val="1983"/>
</p:tagLst>
</file>

<file path=ppt/tags/tag165.xml><?xml version="1.0" encoding="utf-8"?>
<p:tagLst xmlns:a="http://schemas.openxmlformats.org/drawingml/2006/main" xmlns:r="http://schemas.openxmlformats.org/officeDocument/2006/relationships" xmlns:p="http://schemas.openxmlformats.org/presentationml/2006/main">
  <p:tag name="SHAPE_LOCKS" val="1983"/>
</p:tagLst>
</file>

<file path=ppt/tags/tag166.xml><?xml version="1.0" encoding="utf-8"?>
<p:tagLst xmlns:a="http://schemas.openxmlformats.org/drawingml/2006/main" xmlns:r="http://schemas.openxmlformats.org/officeDocument/2006/relationships" xmlns:p="http://schemas.openxmlformats.org/presentationml/2006/main">
  <p:tag name="SHAPE_LOCKS" val="1983"/>
</p:tagLst>
</file>

<file path=ppt/tags/tag167.xml><?xml version="1.0" encoding="utf-8"?>
<p:tagLst xmlns:a="http://schemas.openxmlformats.org/drawingml/2006/main" xmlns:r="http://schemas.openxmlformats.org/officeDocument/2006/relationships" xmlns:p="http://schemas.openxmlformats.org/presentationml/2006/main">
  <p:tag name="SHAPE_LOCKS" val="1983"/>
</p:tagLst>
</file>

<file path=ppt/tags/tag168.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 name="ISPRING_SLIDE_BRANCHING_PROPERTIES" val="&lt;BranchingProperties&gt;&lt;nextAction&gt;&lt;action&gt;0&lt;/action&gt;&lt;/nextAction&gt;&lt;prevAction&gt;&lt;action&gt;0&lt;/action&gt;&lt;/prevAction&gt;&lt;lock&gt;1&lt;/lock&gt;&lt;/BranchingProperties&gt;&#10;"/>
</p:tagLst>
</file>

<file path=ppt/tags/tag169.xml><?xml version="1.0" encoding="utf-8"?>
<p:tagLst xmlns:a="http://schemas.openxmlformats.org/drawingml/2006/main" xmlns:r="http://schemas.openxmlformats.org/officeDocument/2006/relationships" xmlns:p="http://schemas.openxmlformats.org/presentationml/2006/main">
  <p:tag name="SHAPE_LOCKS" val="1983"/>
</p:tagLst>
</file>

<file path=ppt/tags/tag17.xml><?xml version="1.0" encoding="utf-8"?>
<p:tagLst xmlns:a="http://schemas.openxmlformats.org/drawingml/2006/main" xmlns:r="http://schemas.openxmlformats.org/officeDocument/2006/relationships" xmlns:p="http://schemas.openxmlformats.org/presentationml/2006/main">
  <p:tag name="SHAPE_LOCKS" val="1983"/>
</p:tagLst>
</file>

<file path=ppt/tags/tag170.xml><?xml version="1.0" encoding="utf-8"?>
<p:tagLst xmlns:a="http://schemas.openxmlformats.org/drawingml/2006/main" xmlns:r="http://schemas.openxmlformats.org/officeDocument/2006/relationships" xmlns:p="http://schemas.openxmlformats.org/presentationml/2006/main">
  <p:tag name="SHAPE_LOCKS" val="1983"/>
</p:tagLst>
</file>

<file path=ppt/tags/tag171.xml><?xml version="1.0" encoding="utf-8"?>
<p:tagLst xmlns:a="http://schemas.openxmlformats.org/drawingml/2006/main" xmlns:r="http://schemas.openxmlformats.org/officeDocument/2006/relationships" xmlns:p="http://schemas.openxmlformats.org/presentationml/2006/main">
  <p:tag name="SHAPE_LOCKS" val="1983"/>
</p:tagLst>
</file>

<file path=ppt/tags/tag172.xml><?xml version="1.0" encoding="utf-8"?>
<p:tagLst xmlns:a="http://schemas.openxmlformats.org/drawingml/2006/main" xmlns:r="http://schemas.openxmlformats.org/officeDocument/2006/relationships" xmlns:p="http://schemas.openxmlformats.org/presentationml/2006/main">
  <p:tag name="SHAPE_LOCKS" val="1983"/>
</p:tagLst>
</file>

<file path=ppt/tags/tag173.xml><?xml version="1.0" encoding="utf-8"?>
<p:tagLst xmlns:a="http://schemas.openxmlformats.org/drawingml/2006/main" xmlns:r="http://schemas.openxmlformats.org/officeDocument/2006/relationships" xmlns:p="http://schemas.openxmlformats.org/presentationml/2006/main">
  <p:tag name="GENSWF_SLIDE_TITLE" val="Marginal and Incremental Principle - 1/3"/>
  <p:tag name="GENSWF_ADVANCE_TIME" val="0.00"/>
  <p:tag name="ISPRING_CUSTOM_TIMING_USED" val="0"/>
  <p:tag name="ISPRING_SLIDE_INDENT_LEVEL" val="1"/>
  <p:tag name="ISPRING_SLIDE_BRANCHING_PROPERTIES" val="&lt;BranchingProperties&gt;&lt;nextAction&gt;&lt;action&gt;0&lt;/action&gt;&lt;/nextAction&gt;&lt;prevAction&gt;&lt;action&gt;2&lt;/action&gt;&lt;slide&gt;530&lt;/slide&gt;&lt;/prevAction&gt;&lt;lock&gt;0&lt;/lock&gt;&lt;/BranchingProperties&gt;&#10;"/>
</p:tagLst>
</file>

<file path=ppt/tags/tag174.xml><?xml version="1.0" encoding="utf-8"?>
<p:tagLst xmlns:a="http://schemas.openxmlformats.org/drawingml/2006/main" xmlns:r="http://schemas.openxmlformats.org/officeDocument/2006/relationships" xmlns:p="http://schemas.openxmlformats.org/presentationml/2006/main">
  <p:tag name="SHAPE_LOCKS" val="1983"/>
</p:tagLst>
</file>

<file path=ppt/tags/tag175.xml><?xml version="1.0" encoding="utf-8"?>
<p:tagLst xmlns:a="http://schemas.openxmlformats.org/drawingml/2006/main" xmlns:r="http://schemas.openxmlformats.org/officeDocument/2006/relationships" xmlns:p="http://schemas.openxmlformats.org/presentationml/2006/main">
  <p:tag name="SHAPE_LOCKS" val="1983"/>
</p:tagLst>
</file>

<file path=ppt/tags/tag176.xml><?xml version="1.0" encoding="utf-8"?>
<p:tagLst xmlns:a="http://schemas.openxmlformats.org/drawingml/2006/main" xmlns:r="http://schemas.openxmlformats.org/officeDocument/2006/relationships" xmlns:p="http://schemas.openxmlformats.org/presentationml/2006/main">
  <p:tag name="SHAPE_LOCKS" val="1983"/>
</p:tagLst>
</file>

<file path=ppt/tags/tag177.xml><?xml version="1.0" encoding="utf-8"?>
<p:tagLst xmlns:a="http://schemas.openxmlformats.org/drawingml/2006/main" xmlns:r="http://schemas.openxmlformats.org/officeDocument/2006/relationships" xmlns:p="http://schemas.openxmlformats.org/presentationml/2006/main">
  <p:tag name="GENSWF_SLIDE_TITLE" val="Marginal and Incremental Principle - 2/3"/>
  <p:tag name="GENSWF_ADVANCE_TIME" val="0.00"/>
  <p:tag name="ISPRING_CUSTOM_TIMING_USED" val="0"/>
  <p:tag name="ISPRING_SLIDE_INDENT_LEVEL" val="1"/>
</p:tagLst>
</file>

<file path=ppt/tags/tag178.xml><?xml version="1.0" encoding="utf-8"?>
<p:tagLst xmlns:a="http://schemas.openxmlformats.org/drawingml/2006/main" xmlns:r="http://schemas.openxmlformats.org/officeDocument/2006/relationships" xmlns:p="http://schemas.openxmlformats.org/presentationml/2006/main">
  <p:tag name="SHAPE_LOCKS" val="1983"/>
</p:tagLst>
</file>

<file path=ppt/tags/tag179.xml><?xml version="1.0" encoding="utf-8"?>
<p:tagLst xmlns:a="http://schemas.openxmlformats.org/drawingml/2006/main" xmlns:r="http://schemas.openxmlformats.org/officeDocument/2006/relationships" xmlns:p="http://schemas.openxmlformats.org/presentationml/2006/main">
  <p:tag name="SHAPE_LOCKS" val="1983"/>
</p:tagLst>
</file>

<file path=ppt/tags/tag18.xml><?xml version="1.0" encoding="utf-8"?>
<p:tagLst xmlns:a="http://schemas.openxmlformats.org/drawingml/2006/main" xmlns:r="http://schemas.openxmlformats.org/officeDocument/2006/relationships" xmlns:p="http://schemas.openxmlformats.org/presentationml/2006/main">
  <p:tag name="SHAPE_LOCKS" val="1983"/>
</p:tagLst>
</file>

<file path=ppt/tags/tag180.xml><?xml version="1.0" encoding="utf-8"?>
<p:tagLst xmlns:a="http://schemas.openxmlformats.org/drawingml/2006/main" xmlns:r="http://schemas.openxmlformats.org/officeDocument/2006/relationships" xmlns:p="http://schemas.openxmlformats.org/presentationml/2006/main">
  <p:tag name="SHAPE_LOCKS" val="1983"/>
</p:tagLst>
</file>

<file path=ppt/tags/tag181.xml><?xml version="1.0" encoding="utf-8"?>
<p:tagLst xmlns:a="http://schemas.openxmlformats.org/drawingml/2006/main" xmlns:r="http://schemas.openxmlformats.org/officeDocument/2006/relationships" xmlns:p="http://schemas.openxmlformats.org/presentationml/2006/main">
  <p:tag name="GENSWF_SLIDE_TITLE" val="Marginal and Incremental Principle - 3/3"/>
  <p:tag name="GENSWF_ADVANCE_TIME" val="0.00"/>
  <p:tag name="ISPRING_CUSTOM_TIMING_USED" val="0"/>
  <p:tag name="ISPRING_SLIDE_INDENT_LEVEL" val="1"/>
</p:tagLst>
</file>

<file path=ppt/tags/tag182.xml><?xml version="1.0" encoding="utf-8"?>
<p:tagLst xmlns:a="http://schemas.openxmlformats.org/drawingml/2006/main" xmlns:r="http://schemas.openxmlformats.org/officeDocument/2006/relationships" xmlns:p="http://schemas.openxmlformats.org/presentationml/2006/main">
  <p:tag name="SHAPE_LOCKS" val="1983"/>
</p:tagLst>
</file>

<file path=ppt/tags/tag183.xml><?xml version="1.0" encoding="utf-8"?>
<p:tagLst xmlns:a="http://schemas.openxmlformats.org/drawingml/2006/main" xmlns:r="http://schemas.openxmlformats.org/officeDocument/2006/relationships" xmlns:p="http://schemas.openxmlformats.org/presentationml/2006/main">
  <p:tag name="SHAPE_LOCKS" val="1983"/>
</p:tagLst>
</file>

<file path=ppt/tags/tag184.xml><?xml version="1.0" encoding="utf-8"?>
<p:tagLst xmlns:a="http://schemas.openxmlformats.org/drawingml/2006/main" xmlns:r="http://schemas.openxmlformats.org/officeDocument/2006/relationships" xmlns:p="http://schemas.openxmlformats.org/presentationml/2006/main">
  <p:tag name="GENSWF_SLIDE_TITLE" val="Equi-marginal Principle - 1/3"/>
  <p:tag name="GENSWF_ADVANCE_TIME" val="0.00"/>
  <p:tag name="ISPRING_CUSTOM_TIMING_USED" val="0"/>
  <p:tag name="ISPRING_SLIDE_INDENT_LEVEL" val="1"/>
</p:tagLst>
</file>

<file path=ppt/tags/tag185.xml><?xml version="1.0" encoding="utf-8"?>
<p:tagLst xmlns:a="http://schemas.openxmlformats.org/drawingml/2006/main" xmlns:r="http://schemas.openxmlformats.org/officeDocument/2006/relationships" xmlns:p="http://schemas.openxmlformats.org/presentationml/2006/main">
  <p:tag name="SHAPE_LOCKS" val="1983"/>
</p:tagLst>
</file>

<file path=ppt/tags/tag186.xml><?xml version="1.0" encoding="utf-8"?>
<p:tagLst xmlns:a="http://schemas.openxmlformats.org/drawingml/2006/main" xmlns:r="http://schemas.openxmlformats.org/officeDocument/2006/relationships" xmlns:p="http://schemas.openxmlformats.org/presentationml/2006/main">
  <p:tag name="SHAPE_LOCKS" val="1983"/>
</p:tagLst>
</file>

<file path=ppt/tags/tag187.xml><?xml version="1.0" encoding="utf-8"?>
<p:tagLst xmlns:a="http://schemas.openxmlformats.org/drawingml/2006/main" xmlns:r="http://schemas.openxmlformats.org/officeDocument/2006/relationships" xmlns:p="http://schemas.openxmlformats.org/presentationml/2006/main">
  <p:tag name="SHAPE_LOCKS" val="1983"/>
</p:tagLst>
</file>

<file path=ppt/tags/tag188.xml><?xml version="1.0" encoding="utf-8"?>
<p:tagLst xmlns:a="http://schemas.openxmlformats.org/drawingml/2006/main" xmlns:r="http://schemas.openxmlformats.org/officeDocument/2006/relationships" xmlns:p="http://schemas.openxmlformats.org/presentationml/2006/main">
  <p:tag name="GENSWF_SLIDE_TITLE" val="Equi-marginal Principle - 2/3"/>
  <p:tag name="GENSWF_ADVANCE_TIME" val="0.00"/>
  <p:tag name="ISPRING_CUSTOM_TIMING_USED" val="0"/>
  <p:tag name="ISPRING_SLIDE_INDENT_LEVEL" val="1"/>
</p:tagLst>
</file>

<file path=ppt/tags/tag189.xml><?xml version="1.0" encoding="utf-8"?>
<p:tagLst xmlns:a="http://schemas.openxmlformats.org/drawingml/2006/main" xmlns:r="http://schemas.openxmlformats.org/officeDocument/2006/relationships" xmlns:p="http://schemas.openxmlformats.org/presentationml/2006/main">
  <p:tag name="SHAPE_LOCKS" val="1983"/>
</p:tagLst>
</file>

<file path=ppt/tags/tag19.xml><?xml version="1.0" encoding="utf-8"?>
<p:tagLst xmlns:a="http://schemas.openxmlformats.org/drawingml/2006/main" xmlns:r="http://schemas.openxmlformats.org/officeDocument/2006/relationships" xmlns:p="http://schemas.openxmlformats.org/presentationml/2006/main">
  <p:tag name="GENSWF_SLIDE_TITLE" val="Introduction - 3/8"/>
  <p:tag name="GENSWF_ADVANCE_TIME" val="0.00"/>
  <p:tag name="ISPRING_CUSTOM_TIMING_USED" val="0"/>
  <p:tag name="ISPRING_SLIDE_INDENT_LEVEL" val="1"/>
</p:tagLst>
</file>

<file path=ppt/tags/tag190.xml><?xml version="1.0" encoding="utf-8"?>
<p:tagLst xmlns:a="http://schemas.openxmlformats.org/drawingml/2006/main" xmlns:r="http://schemas.openxmlformats.org/officeDocument/2006/relationships" xmlns:p="http://schemas.openxmlformats.org/presentationml/2006/main">
  <p:tag name="SHAPE_LOCKS" val="1983"/>
</p:tagLst>
</file>

<file path=ppt/tags/tag191.xml><?xml version="1.0" encoding="utf-8"?>
<p:tagLst xmlns:a="http://schemas.openxmlformats.org/drawingml/2006/main" xmlns:r="http://schemas.openxmlformats.org/officeDocument/2006/relationships" xmlns:p="http://schemas.openxmlformats.org/presentationml/2006/main">
  <p:tag name="GENSWF_SLIDE_TITLE" val="Equi-marginal Principle - 3/3"/>
  <p:tag name="GENSWF_ADVANCE_TIME" val="0.00"/>
  <p:tag name="ISPRING_CUSTOM_TIMING_USED" val="0"/>
  <p:tag name="ISPRING_SLIDE_INDENT_LEVEL" val="1"/>
</p:tagLst>
</file>

<file path=ppt/tags/tag192.xml><?xml version="1.0" encoding="utf-8"?>
<p:tagLst xmlns:a="http://schemas.openxmlformats.org/drawingml/2006/main" xmlns:r="http://schemas.openxmlformats.org/officeDocument/2006/relationships" xmlns:p="http://schemas.openxmlformats.org/presentationml/2006/main">
  <p:tag name="SHAPE_LOCKS" val="1983"/>
</p:tagLst>
</file>

<file path=ppt/tags/tag193.xml><?xml version="1.0" encoding="utf-8"?>
<p:tagLst xmlns:a="http://schemas.openxmlformats.org/drawingml/2006/main" xmlns:r="http://schemas.openxmlformats.org/officeDocument/2006/relationships" xmlns:p="http://schemas.openxmlformats.org/presentationml/2006/main">
  <p:tag name="SHAPE_LOCKS" val="1983"/>
</p:tagLst>
</file>

<file path=ppt/tags/tag194.xml><?xml version="1.0" encoding="utf-8"?>
<p:tagLst xmlns:a="http://schemas.openxmlformats.org/drawingml/2006/main" xmlns:r="http://schemas.openxmlformats.org/officeDocument/2006/relationships" xmlns:p="http://schemas.openxmlformats.org/presentationml/2006/main">
  <p:tag name="GENSWF_SLIDE_TITLE" val="Discounting Principle - 1/2"/>
  <p:tag name="GENSWF_ADVANCE_TIME" val="0.00"/>
  <p:tag name="ISPRING_CUSTOM_TIMING_USED" val="0"/>
  <p:tag name="ISPRING_SLIDE_INDENT_LEVEL" val="1"/>
</p:tagLst>
</file>

<file path=ppt/tags/tag195.xml><?xml version="1.0" encoding="utf-8"?>
<p:tagLst xmlns:a="http://schemas.openxmlformats.org/drawingml/2006/main" xmlns:r="http://schemas.openxmlformats.org/officeDocument/2006/relationships" xmlns:p="http://schemas.openxmlformats.org/presentationml/2006/main">
  <p:tag name="SHAPE_LOCKS" val="1983"/>
</p:tagLst>
</file>

<file path=ppt/tags/tag196.xml><?xml version="1.0" encoding="utf-8"?>
<p:tagLst xmlns:a="http://schemas.openxmlformats.org/drawingml/2006/main" xmlns:r="http://schemas.openxmlformats.org/officeDocument/2006/relationships" xmlns:p="http://schemas.openxmlformats.org/presentationml/2006/main">
  <p:tag name="SHAPE_LOCKS" val="1983"/>
</p:tagLst>
</file>

<file path=ppt/tags/tag197.xml><?xml version="1.0" encoding="utf-8"?>
<p:tagLst xmlns:a="http://schemas.openxmlformats.org/drawingml/2006/main" xmlns:r="http://schemas.openxmlformats.org/officeDocument/2006/relationships" xmlns:p="http://schemas.openxmlformats.org/presentationml/2006/main">
  <p:tag name="SHAPE_LOCKS" val="1983"/>
</p:tagLst>
</file>

<file path=ppt/tags/tag198.xml><?xml version="1.0" encoding="utf-8"?>
<p:tagLst xmlns:a="http://schemas.openxmlformats.org/drawingml/2006/main" xmlns:r="http://schemas.openxmlformats.org/officeDocument/2006/relationships" xmlns:p="http://schemas.openxmlformats.org/presentationml/2006/main">
  <p:tag name="GENSWF_SLIDE_TITLE" val="Discounting Principle - 2/2"/>
  <p:tag name="GENSWF_ADVANCE_TIME" val="0.00"/>
  <p:tag name="ISPRING_CUSTOM_TIMING_USED" val="0"/>
  <p:tag name="ISPRING_SLIDE_INDENT_LEVEL" val="1"/>
</p:tagLst>
</file>

<file path=ppt/tags/tag199.xml><?xml version="1.0" encoding="utf-8"?>
<p:tagLst xmlns:a="http://schemas.openxmlformats.org/drawingml/2006/main" xmlns:r="http://schemas.openxmlformats.org/officeDocument/2006/relationships" xmlns:p="http://schemas.openxmlformats.org/presentationml/2006/main">
  <p:tag name="SHAPE_LOCKS" val="1983"/>
</p:tagLst>
</file>

<file path=ppt/tags/tag2.xml><?xml version="1.0" encoding="utf-8"?>
<p:tagLst xmlns:a="http://schemas.openxmlformats.org/drawingml/2006/main" xmlns:r="http://schemas.openxmlformats.org/officeDocument/2006/relationships" xmlns:p="http://schemas.openxmlformats.org/presentationml/2006/main">
  <p:tag name="SHAPE_LOCKS" val="1983"/>
</p:tagLst>
</file>

<file path=ppt/tags/tag20.xml><?xml version="1.0" encoding="utf-8"?>
<p:tagLst xmlns:a="http://schemas.openxmlformats.org/drawingml/2006/main" xmlns:r="http://schemas.openxmlformats.org/officeDocument/2006/relationships" xmlns:p="http://schemas.openxmlformats.org/presentationml/2006/main">
  <p:tag name="SHAPE_LOCKS" val="1983"/>
</p:tagLst>
</file>

<file path=ppt/tags/tag200.xml><?xml version="1.0" encoding="utf-8"?>
<p:tagLst xmlns:a="http://schemas.openxmlformats.org/drawingml/2006/main" xmlns:r="http://schemas.openxmlformats.org/officeDocument/2006/relationships" xmlns:p="http://schemas.openxmlformats.org/presentationml/2006/main">
  <p:tag name="SHAPE_LOCKS" val="1983"/>
</p:tagLst>
</file>

<file path=ppt/tags/tag201.xml><?xml version="1.0" encoding="utf-8"?>
<p:tagLst xmlns:a="http://schemas.openxmlformats.org/drawingml/2006/main" xmlns:r="http://schemas.openxmlformats.org/officeDocument/2006/relationships" xmlns:p="http://schemas.openxmlformats.org/presentationml/2006/main">
  <p:tag name="GENSWF_SLIDE_TITLE" val="Time Perspective Principle - 1/2"/>
  <p:tag name="GENSWF_ADVANCE_TIME" val="0.00"/>
  <p:tag name="ISPRING_CUSTOM_TIMING_USED" val="0"/>
  <p:tag name="ISPRING_SLIDE_INDENT_LEVEL" val="1"/>
</p:tagLst>
</file>

<file path=ppt/tags/tag202.xml><?xml version="1.0" encoding="utf-8"?>
<p:tagLst xmlns:a="http://schemas.openxmlformats.org/drawingml/2006/main" xmlns:r="http://schemas.openxmlformats.org/officeDocument/2006/relationships" xmlns:p="http://schemas.openxmlformats.org/presentationml/2006/main">
  <p:tag name="SHAPE_LOCKS" val="1983"/>
</p:tagLst>
</file>

<file path=ppt/tags/tag203.xml><?xml version="1.0" encoding="utf-8"?>
<p:tagLst xmlns:a="http://schemas.openxmlformats.org/drawingml/2006/main" xmlns:r="http://schemas.openxmlformats.org/officeDocument/2006/relationships" xmlns:p="http://schemas.openxmlformats.org/presentationml/2006/main">
  <p:tag name="SHAPE_LOCKS" val="1983"/>
</p:tagLst>
</file>

<file path=ppt/tags/tag204.xml><?xml version="1.0" encoding="utf-8"?>
<p:tagLst xmlns:a="http://schemas.openxmlformats.org/drawingml/2006/main" xmlns:r="http://schemas.openxmlformats.org/officeDocument/2006/relationships" xmlns:p="http://schemas.openxmlformats.org/presentationml/2006/main">
  <p:tag name="SHAPE_LOCKS" val="1983"/>
</p:tagLst>
</file>

<file path=ppt/tags/tag205.xml><?xml version="1.0" encoding="utf-8"?>
<p:tagLst xmlns:a="http://schemas.openxmlformats.org/drawingml/2006/main" xmlns:r="http://schemas.openxmlformats.org/officeDocument/2006/relationships" xmlns:p="http://schemas.openxmlformats.org/presentationml/2006/main">
  <p:tag name="GENSWF_SLIDE_TITLE" val="Time Perspective Principle - 2/2"/>
  <p:tag name="GENSWF_ADVANCE_TIME" val="0.00"/>
  <p:tag name="ISPRING_CUSTOM_TIMING_USED" val="0"/>
  <p:tag name="ISPRING_SLIDE_INDENT_LEVEL" val="1"/>
</p:tagLst>
</file>

<file path=ppt/tags/tag206.xml><?xml version="1.0" encoding="utf-8"?>
<p:tagLst xmlns:a="http://schemas.openxmlformats.org/drawingml/2006/main" xmlns:r="http://schemas.openxmlformats.org/officeDocument/2006/relationships" xmlns:p="http://schemas.openxmlformats.org/presentationml/2006/main">
  <p:tag name="SHAPE_LOCKS" val="1983"/>
</p:tagLst>
</file>

<file path=ppt/tags/tag207.xml><?xml version="1.0" encoding="utf-8"?>
<p:tagLst xmlns:a="http://schemas.openxmlformats.org/drawingml/2006/main" xmlns:r="http://schemas.openxmlformats.org/officeDocument/2006/relationships" xmlns:p="http://schemas.openxmlformats.org/presentationml/2006/main">
  <p:tag name="SHAPE_LOCKS" val="1983"/>
</p:tagLst>
</file>

<file path=ppt/tags/tag208.xml><?xml version="1.0" encoding="utf-8"?>
<p:tagLst xmlns:a="http://schemas.openxmlformats.org/drawingml/2006/main" xmlns:r="http://schemas.openxmlformats.org/officeDocument/2006/relationships" xmlns:p="http://schemas.openxmlformats.org/presentationml/2006/main">
  <p:tag name="GENSWF_SLIDE_TITLE" val="Uses of Managerial Economics - 1/2"/>
  <p:tag name="GENSWF_ADVANCE_TIME" val="0.00"/>
  <p:tag name="ISPRING_CUSTOM_TIMING_USED" val="0"/>
  <p:tag name="ISPRING_SLIDE_INDENT_LEVEL" val="1"/>
</p:tagLst>
</file>

<file path=ppt/tags/tag209.xml><?xml version="1.0" encoding="utf-8"?>
<p:tagLst xmlns:a="http://schemas.openxmlformats.org/drawingml/2006/main" xmlns:r="http://schemas.openxmlformats.org/officeDocument/2006/relationships" xmlns:p="http://schemas.openxmlformats.org/presentationml/2006/main">
  <p:tag name="SHAPE_LOCKS" val="1983"/>
</p:tagLst>
</file>

<file path=ppt/tags/tag21.xml><?xml version="1.0" encoding="utf-8"?>
<p:tagLst xmlns:a="http://schemas.openxmlformats.org/drawingml/2006/main" xmlns:r="http://schemas.openxmlformats.org/officeDocument/2006/relationships" xmlns:p="http://schemas.openxmlformats.org/presentationml/2006/main">
  <p:tag name="SHAPE_LOCKS" val="1983"/>
</p:tagLst>
</file>

<file path=ppt/tags/tag210.xml><?xml version="1.0" encoding="utf-8"?>
<p:tagLst xmlns:a="http://schemas.openxmlformats.org/drawingml/2006/main" xmlns:r="http://schemas.openxmlformats.org/officeDocument/2006/relationships" xmlns:p="http://schemas.openxmlformats.org/presentationml/2006/main">
  <p:tag name="SHAPE_LOCKS" val="1983"/>
</p:tagLst>
</file>

<file path=ppt/tags/tag211.xml><?xml version="1.0" encoding="utf-8"?>
<p:tagLst xmlns:a="http://schemas.openxmlformats.org/drawingml/2006/main" xmlns:r="http://schemas.openxmlformats.org/officeDocument/2006/relationships" xmlns:p="http://schemas.openxmlformats.org/presentationml/2006/main">
  <p:tag name="GENSWF_SLIDE_TITLE" val="Uses of Managerial Economics - 2/2"/>
  <p:tag name="GENSWF_ADVANCE_TIME" val="0.00"/>
  <p:tag name="ISPRING_CUSTOM_TIMING_USED" val="0"/>
  <p:tag name="ISPRING_SLIDE_INDENT_LEVEL" val="1"/>
</p:tagLst>
</file>

<file path=ppt/tags/tag212.xml><?xml version="1.0" encoding="utf-8"?>
<p:tagLst xmlns:a="http://schemas.openxmlformats.org/drawingml/2006/main" xmlns:r="http://schemas.openxmlformats.org/officeDocument/2006/relationships" xmlns:p="http://schemas.openxmlformats.org/presentationml/2006/main">
  <p:tag name="SHAPE_LOCKS" val="1983"/>
</p:tagLst>
</file>

<file path=ppt/tags/tag213.xml><?xml version="1.0" encoding="utf-8"?>
<p:tagLst xmlns:a="http://schemas.openxmlformats.org/drawingml/2006/main" xmlns:r="http://schemas.openxmlformats.org/officeDocument/2006/relationships" xmlns:p="http://schemas.openxmlformats.org/presentationml/2006/main">
  <p:tag name="SHAPE_LOCKS" val="1983"/>
</p:tagLst>
</file>

<file path=ppt/tags/tag214.xml><?xml version="1.0" encoding="utf-8"?>
<p:tagLst xmlns:a="http://schemas.openxmlformats.org/drawingml/2006/main" xmlns:r="http://schemas.openxmlformats.org/officeDocument/2006/relationships" xmlns:p="http://schemas.openxmlformats.org/presentationml/2006/main">
  <p:tag name="GENSWF_SLIDE_TITLE" val="Business Environment"/>
  <p:tag name="GENSWF_ADVANCE_TIME" val="0.00"/>
  <p:tag name="ISPRING_CUSTOM_TIMING_USED" val="0"/>
  <p:tag name="ISPRING_SLIDE_INDENT_LEVEL" val="1"/>
</p:tagLst>
</file>

<file path=ppt/tags/tag215.xml><?xml version="1.0" encoding="utf-8"?>
<p:tagLst xmlns:a="http://schemas.openxmlformats.org/drawingml/2006/main" xmlns:r="http://schemas.openxmlformats.org/officeDocument/2006/relationships" xmlns:p="http://schemas.openxmlformats.org/presentationml/2006/main">
  <p:tag name="SHAPE_LOCKS" val="1983"/>
</p:tagLst>
</file>

<file path=ppt/tags/tag216.xml><?xml version="1.0" encoding="utf-8"?>
<p:tagLst xmlns:a="http://schemas.openxmlformats.org/drawingml/2006/main" xmlns:r="http://schemas.openxmlformats.org/officeDocument/2006/relationships" xmlns:p="http://schemas.openxmlformats.org/presentationml/2006/main">
  <p:tag name="SHAPE_LOCKS" val="1983"/>
</p:tagLst>
</file>

<file path=ppt/tags/tag217.xml><?xml version="1.0" encoding="utf-8"?>
<p:tagLst xmlns:a="http://schemas.openxmlformats.org/drawingml/2006/main" xmlns:r="http://schemas.openxmlformats.org/officeDocument/2006/relationships" xmlns:p="http://schemas.openxmlformats.org/presentationml/2006/main">
  <p:tag name="SHAPE_LOCKS" val="1983"/>
</p:tagLst>
</file>

<file path=ppt/tags/tag218.xml><?xml version="1.0" encoding="utf-8"?>
<p:tagLst xmlns:a="http://schemas.openxmlformats.org/drawingml/2006/main" xmlns:r="http://schemas.openxmlformats.org/officeDocument/2006/relationships" xmlns:p="http://schemas.openxmlformats.org/presentationml/2006/main">
  <p:tag name="SHAPE_LOCKS" val="1983"/>
</p:tagLst>
</file>

<file path=ppt/tags/tag219.xml><?xml version="1.0" encoding="utf-8"?>
<p:tagLst xmlns:a="http://schemas.openxmlformats.org/drawingml/2006/main" xmlns:r="http://schemas.openxmlformats.org/officeDocument/2006/relationships" xmlns:p="http://schemas.openxmlformats.org/presentationml/2006/main">
  <p:tag name="GENSWF_SLIDE_TITLE" val="List the Objectives of a Business Firm"/>
  <p:tag name="GENSWF_ADVANCE_TIME" val="0.00"/>
  <p:tag name="ISPRING_SLIDE_INDENT_LEVEL" val="0"/>
  <p:tag name="ISPRING_CUSTOM_TIMING_USED" val="0"/>
</p:tagLst>
</file>

<file path=ppt/tags/tag22.xml><?xml version="1.0" encoding="utf-8"?>
<p:tagLst xmlns:a="http://schemas.openxmlformats.org/drawingml/2006/main" xmlns:r="http://schemas.openxmlformats.org/officeDocument/2006/relationships" xmlns:p="http://schemas.openxmlformats.org/presentationml/2006/main">
  <p:tag name="GENSWF_SLIDE_TITLE" val="Introduction - 4/8"/>
  <p:tag name="GENSWF_ADVANCE_TIME" val="0.00"/>
  <p:tag name="ISPRING_CUSTOM_TIMING_USED" val="0"/>
  <p:tag name="ISPRING_SLIDE_INDENT_LEVEL" val="1"/>
</p:tagLst>
</file>

<file path=ppt/tags/tag220.xml><?xml version="1.0" encoding="utf-8"?>
<p:tagLst xmlns:a="http://schemas.openxmlformats.org/drawingml/2006/main" xmlns:r="http://schemas.openxmlformats.org/officeDocument/2006/relationships" xmlns:p="http://schemas.openxmlformats.org/presentationml/2006/main">
  <p:tag name="SHAPE_LOCKS" val="1983"/>
</p:tagLst>
</file>

<file path=ppt/tags/tag221.xml><?xml version="1.0" encoding="utf-8"?>
<p:tagLst xmlns:a="http://schemas.openxmlformats.org/drawingml/2006/main" xmlns:r="http://schemas.openxmlformats.org/officeDocument/2006/relationships" xmlns:p="http://schemas.openxmlformats.org/presentationml/2006/main">
  <p:tag name="SHAPE_LOCKS" val="1983"/>
</p:tagLst>
</file>

<file path=ppt/tags/tag222.xml><?xml version="1.0" encoding="utf-8"?>
<p:tagLst xmlns:a="http://schemas.openxmlformats.org/drawingml/2006/main" xmlns:r="http://schemas.openxmlformats.org/officeDocument/2006/relationships" xmlns:p="http://schemas.openxmlformats.org/presentationml/2006/main">
  <p:tag name="GENSWF_SLIDE_TITLE" val="Objectives of a Business Firm"/>
  <p:tag name="GENSWF_ADVANCE_TIME" val="0.00"/>
  <p:tag name="ISPRING_CUSTOM_TIMING_USED" val="0"/>
  <p:tag name="ISPRING_SLIDE_INDENT_LEVEL" val="1"/>
</p:tagLst>
</file>

<file path=ppt/tags/tag223.xml><?xml version="1.0" encoding="utf-8"?>
<p:tagLst xmlns:a="http://schemas.openxmlformats.org/drawingml/2006/main" xmlns:r="http://schemas.openxmlformats.org/officeDocument/2006/relationships" xmlns:p="http://schemas.openxmlformats.org/presentationml/2006/main">
  <p:tag name="SHAPE_LOCKS" val="1983"/>
</p:tagLst>
</file>

<file path=ppt/tags/tag224.xml><?xml version="1.0" encoding="utf-8"?>
<p:tagLst xmlns:a="http://schemas.openxmlformats.org/drawingml/2006/main" xmlns:r="http://schemas.openxmlformats.org/officeDocument/2006/relationships" xmlns:p="http://schemas.openxmlformats.org/presentationml/2006/main">
  <p:tag name="SHAPE_LOCKS" val="1983"/>
</p:tagLst>
</file>

<file path=ppt/tags/tag225.xml><?xml version="1.0" encoding="utf-8"?>
<p:tagLst xmlns:a="http://schemas.openxmlformats.org/drawingml/2006/main" xmlns:r="http://schemas.openxmlformats.org/officeDocument/2006/relationships" xmlns:p="http://schemas.openxmlformats.org/presentationml/2006/main">
  <p:tag name="SHAPE_LOCKS" val="1983"/>
</p:tagLst>
</file>

<file path=ppt/tags/tag226.xml><?xml version="1.0" encoding="utf-8"?>
<p:tagLst xmlns:a="http://schemas.openxmlformats.org/drawingml/2006/main" xmlns:r="http://schemas.openxmlformats.org/officeDocument/2006/relationships" xmlns:p="http://schemas.openxmlformats.org/presentationml/2006/main">
  <p:tag name="SHAPE_LOCKS" val="1983"/>
</p:tagLst>
</file>

<file path=ppt/tags/tag227.xml><?xml version="1.0" encoding="utf-8"?>
<p:tagLst xmlns:a="http://schemas.openxmlformats.org/drawingml/2006/main" xmlns:r="http://schemas.openxmlformats.org/officeDocument/2006/relationships" xmlns:p="http://schemas.openxmlformats.org/presentationml/2006/main">
  <p:tag name="GENSWF_SLIDE_TITLE" val="Did You Know?"/>
  <p:tag name="GENSWF_ADVANCE_TIME" val="0.00"/>
  <p:tag name="ISPRING_CUSTOM_TIMING_USED" val="0"/>
  <p:tag name="ISPRING_SLIDE_INDENT_LEVEL" val="1"/>
</p:tagLst>
</file>

<file path=ppt/tags/tag228.xml><?xml version="1.0" encoding="utf-8"?>
<p:tagLst xmlns:a="http://schemas.openxmlformats.org/drawingml/2006/main" xmlns:r="http://schemas.openxmlformats.org/officeDocument/2006/relationships" xmlns:p="http://schemas.openxmlformats.org/presentationml/2006/main">
  <p:tag name="SHAPE_LOCKS" val="1983"/>
</p:tagLst>
</file>

<file path=ppt/tags/tag229.xml><?xml version="1.0" encoding="utf-8"?>
<p:tagLst xmlns:a="http://schemas.openxmlformats.org/drawingml/2006/main" xmlns:r="http://schemas.openxmlformats.org/officeDocument/2006/relationships" xmlns:p="http://schemas.openxmlformats.org/presentationml/2006/main">
  <p:tag name="SHAPE_LOCKS" val="1983"/>
</p:tagLst>
</file>

<file path=ppt/tags/tag23.xml><?xml version="1.0" encoding="utf-8"?>
<p:tagLst xmlns:a="http://schemas.openxmlformats.org/drawingml/2006/main" xmlns:r="http://schemas.openxmlformats.org/officeDocument/2006/relationships" xmlns:p="http://schemas.openxmlformats.org/presentationml/2006/main">
  <p:tag name="SHAPE_LOCKS" val="1983"/>
</p:tagLst>
</file>

<file path=ppt/tags/tag230.xml><?xml version="1.0" encoding="utf-8"?>
<p:tagLst xmlns:a="http://schemas.openxmlformats.org/drawingml/2006/main" xmlns:r="http://schemas.openxmlformats.org/officeDocument/2006/relationships" xmlns:p="http://schemas.openxmlformats.org/presentationml/2006/main">
  <p:tag name="GENSWF_SLIDE_TITLE" val="Describe the Role of Environmental Analysis in ME"/>
  <p:tag name="GENSWF_ADVANCE_TIME" val="0.00"/>
  <p:tag name="ISPRING_SLIDE_INDENT_LEVEL" val="0"/>
  <p:tag name="ISPRING_CUSTOM_TIMING_USED" val="0"/>
</p:tagLst>
</file>

<file path=ppt/tags/tag231.xml><?xml version="1.0" encoding="utf-8"?>
<p:tagLst xmlns:a="http://schemas.openxmlformats.org/drawingml/2006/main" xmlns:r="http://schemas.openxmlformats.org/officeDocument/2006/relationships" xmlns:p="http://schemas.openxmlformats.org/presentationml/2006/main">
  <p:tag name="SHAPE_LOCKS" val="1983"/>
</p:tagLst>
</file>

<file path=ppt/tags/tag232.xml><?xml version="1.0" encoding="utf-8"?>
<p:tagLst xmlns:a="http://schemas.openxmlformats.org/drawingml/2006/main" xmlns:r="http://schemas.openxmlformats.org/officeDocument/2006/relationships" xmlns:p="http://schemas.openxmlformats.org/presentationml/2006/main">
  <p:tag name="SHAPE_LOCKS" val="1983"/>
</p:tagLst>
</file>

<file path=ppt/tags/tag233.xml><?xml version="1.0" encoding="utf-8"?>
<p:tagLst xmlns:a="http://schemas.openxmlformats.org/drawingml/2006/main" xmlns:r="http://schemas.openxmlformats.org/officeDocument/2006/relationships" xmlns:p="http://schemas.openxmlformats.org/presentationml/2006/main">
  <p:tag name="GENSWF_SLIDE_TITLE" val="Managerial Economics &amp; Environmental Analysis"/>
  <p:tag name="GENSWF_ADVANCE_TIME" val="0.00"/>
  <p:tag name="ISPRING_CUSTOM_TIMING_USED" val="0"/>
  <p:tag name="ISPRING_SLIDE_INDENT_LEVEL" val="1"/>
</p:tagLst>
</file>

<file path=ppt/tags/tag234.xml><?xml version="1.0" encoding="utf-8"?>
<p:tagLst xmlns:a="http://schemas.openxmlformats.org/drawingml/2006/main" xmlns:r="http://schemas.openxmlformats.org/officeDocument/2006/relationships" xmlns:p="http://schemas.openxmlformats.org/presentationml/2006/main">
  <p:tag name="SHAPE_LOCKS" val="1983"/>
</p:tagLst>
</file>

<file path=ppt/tags/tag235.xml><?xml version="1.0" encoding="utf-8"?>
<p:tagLst xmlns:a="http://schemas.openxmlformats.org/drawingml/2006/main" xmlns:r="http://schemas.openxmlformats.org/officeDocument/2006/relationships" xmlns:p="http://schemas.openxmlformats.org/presentationml/2006/main">
  <p:tag name="SHAPE_LOCKS" val="1983"/>
</p:tagLst>
</file>

<file path=ppt/tags/tag236.xml><?xml version="1.0" encoding="utf-8"?>
<p:tagLst xmlns:a="http://schemas.openxmlformats.org/drawingml/2006/main" xmlns:r="http://schemas.openxmlformats.org/officeDocument/2006/relationships" xmlns:p="http://schemas.openxmlformats.org/presentationml/2006/main">
  <p:tag name="GENSWF_SLIDE_TITLE" val="The Business Cost Concepts"/>
  <p:tag name="GENSWF_ADVANCE_TIME" val="0.00"/>
  <p:tag name="ISPRING_CUSTOM_TIMING_USED" val="0"/>
  <p:tag name="ISPRING_SLIDE_INDENT_LEVEL" val="1"/>
</p:tagLst>
</file>

<file path=ppt/tags/tag237.xml><?xml version="1.0" encoding="utf-8"?>
<p:tagLst xmlns:a="http://schemas.openxmlformats.org/drawingml/2006/main" xmlns:r="http://schemas.openxmlformats.org/officeDocument/2006/relationships" xmlns:p="http://schemas.openxmlformats.org/presentationml/2006/main">
  <p:tag name="SHAPE_LOCKS" val="1983"/>
</p:tagLst>
</file>

<file path=ppt/tags/tag238.xml><?xml version="1.0" encoding="utf-8"?>
<p:tagLst xmlns:a="http://schemas.openxmlformats.org/drawingml/2006/main" xmlns:r="http://schemas.openxmlformats.org/officeDocument/2006/relationships" xmlns:p="http://schemas.openxmlformats.org/presentationml/2006/main">
  <p:tag name="SHAPE_LOCKS" val="1983"/>
</p:tagLst>
</file>

<file path=ppt/tags/tag239.xml><?xml version="1.0" encoding="utf-8"?>
<p:tagLst xmlns:a="http://schemas.openxmlformats.org/drawingml/2006/main" xmlns:r="http://schemas.openxmlformats.org/officeDocument/2006/relationships" xmlns:p="http://schemas.openxmlformats.org/presentationml/2006/main">
  <p:tag name="SHAPE_LOCKS" val="1983"/>
</p:tagLst>
</file>

<file path=ppt/tags/tag24.xml><?xml version="1.0" encoding="utf-8"?>
<p:tagLst xmlns:a="http://schemas.openxmlformats.org/drawingml/2006/main" xmlns:r="http://schemas.openxmlformats.org/officeDocument/2006/relationships" xmlns:p="http://schemas.openxmlformats.org/presentationml/2006/main">
  <p:tag name="SHAPE_LOCKS" val="1983"/>
</p:tagLst>
</file>

<file path=ppt/tags/tag240.xml><?xml version="1.0" encoding="utf-8"?>
<p:tagLst xmlns:a="http://schemas.openxmlformats.org/drawingml/2006/main" xmlns:r="http://schemas.openxmlformats.org/officeDocument/2006/relationships" xmlns:p="http://schemas.openxmlformats.org/presentationml/2006/main">
  <p:tag name="SHAPE_LOCKS" val="1983"/>
</p:tagLst>
</file>

<file path=ppt/tags/tag241.xml><?xml version="1.0" encoding="utf-8"?>
<p:tagLst xmlns:a="http://schemas.openxmlformats.org/drawingml/2006/main" xmlns:r="http://schemas.openxmlformats.org/officeDocument/2006/relationships" xmlns:p="http://schemas.openxmlformats.org/presentationml/2006/main">
  <p:tag name="GENSWF_SLIDE_TITLE" val="Cost-based Approach"/>
  <p:tag name="GENSWF_ADVANCE_TIME" val="0.00"/>
  <p:tag name="ISPRING_CUSTOM_TIMING_USED" val="0"/>
  <p:tag name="ISPRING_SLIDE_INDENT_LEVEL" val="1"/>
</p:tagLst>
</file>

<file path=ppt/tags/tag242.xml><?xml version="1.0" encoding="utf-8"?>
<p:tagLst xmlns:a="http://schemas.openxmlformats.org/drawingml/2006/main" xmlns:r="http://schemas.openxmlformats.org/officeDocument/2006/relationships" xmlns:p="http://schemas.openxmlformats.org/presentationml/2006/main">
  <p:tag name="SHAPE_LOCKS" val="1983"/>
</p:tagLst>
</file>

<file path=ppt/tags/tag243.xml><?xml version="1.0" encoding="utf-8"?>
<p:tagLst xmlns:a="http://schemas.openxmlformats.org/drawingml/2006/main" xmlns:r="http://schemas.openxmlformats.org/officeDocument/2006/relationships" xmlns:p="http://schemas.openxmlformats.org/presentationml/2006/main">
  <p:tag name="SHAPE_LOCKS" val="1983"/>
</p:tagLst>
</file>

<file path=ppt/tags/tag244.xml><?xml version="1.0" encoding="utf-8"?>
<p:tagLst xmlns:a="http://schemas.openxmlformats.org/drawingml/2006/main" xmlns:r="http://schemas.openxmlformats.org/officeDocument/2006/relationships" xmlns:p="http://schemas.openxmlformats.org/presentationml/2006/main">
  <p:tag name="SHAPE_LOCKS" val="1983"/>
</p:tagLst>
</file>

<file path=ppt/tags/tag245.xml><?xml version="1.0" encoding="utf-8"?>
<p:tagLst xmlns:a="http://schemas.openxmlformats.org/drawingml/2006/main" xmlns:r="http://schemas.openxmlformats.org/officeDocument/2006/relationships" xmlns:p="http://schemas.openxmlformats.org/presentationml/2006/main">
  <p:tag name="GENSWF_SLIDE_TITLE" val="Competition-based Approach"/>
  <p:tag name="GENSWF_ADVANCE_TIME" val="0.00"/>
  <p:tag name="ISPRING_CUSTOM_TIMING_USED" val="0"/>
  <p:tag name="ISPRING_SLIDE_INDENT_LEVEL" val="1"/>
</p:tagLst>
</file>

<file path=ppt/tags/tag246.xml><?xml version="1.0" encoding="utf-8"?>
<p:tagLst xmlns:a="http://schemas.openxmlformats.org/drawingml/2006/main" xmlns:r="http://schemas.openxmlformats.org/officeDocument/2006/relationships" xmlns:p="http://schemas.openxmlformats.org/presentationml/2006/main">
  <p:tag name="SHAPE_LOCKS" val="1983"/>
</p:tagLst>
</file>

<file path=ppt/tags/tag247.xml><?xml version="1.0" encoding="utf-8"?>
<p:tagLst xmlns:a="http://schemas.openxmlformats.org/drawingml/2006/main" xmlns:r="http://schemas.openxmlformats.org/officeDocument/2006/relationships" xmlns:p="http://schemas.openxmlformats.org/presentationml/2006/main">
  <p:tag name="SHAPE_LOCKS" val="1983"/>
</p:tagLst>
</file>

<file path=ppt/tags/tag248.xml><?xml version="1.0" encoding="utf-8"?>
<p:tagLst xmlns:a="http://schemas.openxmlformats.org/drawingml/2006/main" xmlns:r="http://schemas.openxmlformats.org/officeDocument/2006/relationships" xmlns:p="http://schemas.openxmlformats.org/presentationml/2006/main">
  <p:tag name="SHAPE_LOCKS" val="1983"/>
</p:tagLst>
</file>

<file path=ppt/tags/tag249.xml><?xml version="1.0" encoding="utf-8"?>
<p:tagLst xmlns:a="http://schemas.openxmlformats.org/drawingml/2006/main" xmlns:r="http://schemas.openxmlformats.org/officeDocument/2006/relationships" xmlns:p="http://schemas.openxmlformats.org/presentationml/2006/main">
  <p:tag name="SHAPE_LOCKS" val="1983"/>
</p:tagLst>
</file>

<file path=ppt/tags/tag25.xml><?xml version="1.0" encoding="utf-8"?>
<p:tagLst xmlns:a="http://schemas.openxmlformats.org/drawingml/2006/main" xmlns:r="http://schemas.openxmlformats.org/officeDocument/2006/relationships" xmlns:p="http://schemas.openxmlformats.org/presentationml/2006/main">
  <p:tag name="GENSWF_SLIDE_TITLE" val="Introduction - 5/8"/>
  <p:tag name="GENSWF_ADVANCE_TIME" val="0.00"/>
  <p:tag name="ISPRING_CUSTOM_TIMING_USED" val="0"/>
  <p:tag name="ISPRING_SLIDE_INDENT_LEVEL" val="1"/>
</p:tagLst>
</file>

<file path=ppt/tags/tag250.xml><?xml version="1.0" encoding="utf-8"?>
<p:tagLst xmlns:a="http://schemas.openxmlformats.org/drawingml/2006/main" xmlns:r="http://schemas.openxmlformats.org/officeDocument/2006/relationships" xmlns:p="http://schemas.openxmlformats.org/presentationml/2006/main">
  <p:tag name="GENSWF_SLIDE_TITLE" val="Explain Role of Cost Analysis in ME"/>
  <p:tag name="GENSWF_ADVANCE_TIME" val="0.00"/>
  <p:tag name="ISPRING_SLIDE_INDENT_LEVEL" val="0"/>
  <p:tag name="ISPRING_CUSTOM_TIMING_USED" val="0"/>
</p:tagLst>
</file>

<file path=ppt/tags/tag251.xml><?xml version="1.0" encoding="utf-8"?>
<p:tagLst xmlns:a="http://schemas.openxmlformats.org/drawingml/2006/main" xmlns:r="http://schemas.openxmlformats.org/officeDocument/2006/relationships" xmlns:p="http://schemas.openxmlformats.org/presentationml/2006/main">
  <p:tag name="SHAPE_LOCKS" val="1983"/>
</p:tagLst>
</file>

<file path=ppt/tags/tag252.xml><?xml version="1.0" encoding="utf-8"?>
<p:tagLst xmlns:a="http://schemas.openxmlformats.org/drawingml/2006/main" xmlns:r="http://schemas.openxmlformats.org/officeDocument/2006/relationships" xmlns:p="http://schemas.openxmlformats.org/presentationml/2006/main">
  <p:tag name="SHAPE_LOCKS" val="1983"/>
</p:tagLst>
</file>

<file path=ppt/tags/tag253.xml><?xml version="1.0" encoding="utf-8"?>
<p:tagLst xmlns:a="http://schemas.openxmlformats.org/drawingml/2006/main" xmlns:r="http://schemas.openxmlformats.org/officeDocument/2006/relationships" xmlns:p="http://schemas.openxmlformats.org/presentationml/2006/main">
  <p:tag name="GENSWF_SLIDE_TITLE" val="Cost Analysis"/>
  <p:tag name="GENSWF_ADVANCE_TIME" val="0.00"/>
  <p:tag name="ISPRING_CUSTOM_TIMING_USED" val="0"/>
  <p:tag name="ISPRING_SLIDE_INDENT_LEVEL" val="1"/>
</p:tagLst>
</file>

<file path=ppt/tags/tag254.xml><?xml version="1.0" encoding="utf-8"?>
<p:tagLst xmlns:a="http://schemas.openxmlformats.org/drawingml/2006/main" xmlns:r="http://schemas.openxmlformats.org/officeDocument/2006/relationships" xmlns:p="http://schemas.openxmlformats.org/presentationml/2006/main">
  <p:tag name="SHAPE_LOCKS" val="1983"/>
</p:tagLst>
</file>

<file path=ppt/tags/tag255.xml><?xml version="1.0" encoding="utf-8"?>
<p:tagLst xmlns:a="http://schemas.openxmlformats.org/drawingml/2006/main" xmlns:r="http://schemas.openxmlformats.org/officeDocument/2006/relationships" xmlns:p="http://schemas.openxmlformats.org/presentationml/2006/main">
  <p:tag name="GENSWF_SLIDE_TITLE" val="Target Segment"/>
  <p:tag name="GENSWF_ADVANCE_TIME" val="0.00"/>
  <p:tag name="ISPRING_CUSTOM_TIMING_USED" val="0"/>
  <p:tag name="ISPRING_SLIDE_INDENT_LEVEL" val="1"/>
</p:tagLst>
</file>

<file path=ppt/tags/tag256.xml><?xml version="1.0" encoding="utf-8"?>
<p:tagLst xmlns:a="http://schemas.openxmlformats.org/drawingml/2006/main" xmlns:r="http://schemas.openxmlformats.org/officeDocument/2006/relationships" xmlns:p="http://schemas.openxmlformats.org/presentationml/2006/main">
  <p:tag name="SHAPE_LOCKS" val="1983"/>
</p:tagLst>
</file>

<file path=ppt/tags/tag257.xml><?xml version="1.0" encoding="utf-8"?>
<p:tagLst xmlns:a="http://schemas.openxmlformats.org/drawingml/2006/main" xmlns:r="http://schemas.openxmlformats.org/officeDocument/2006/relationships" xmlns:p="http://schemas.openxmlformats.org/presentationml/2006/main">
  <p:tag name="SHAPE_LOCKS" val="1983"/>
</p:tagLst>
</file>

<file path=ppt/tags/tag258.xml><?xml version="1.0" encoding="utf-8"?>
<p:tagLst xmlns:a="http://schemas.openxmlformats.org/drawingml/2006/main" xmlns:r="http://schemas.openxmlformats.org/officeDocument/2006/relationships" xmlns:p="http://schemas.openxmlformats.org/presentationml/2006/main">
  <p:tag name="GENSWF_SLIDE_TITLE" val="Cost of Production"/>
  <p:tag name="GENSWF_ADVANCE_TIME" val="0.00"/>
  <p:tag name="ISPRING_CUSTOM_TIMING_USED" val="0"/>
  <p:tag name="ISPRING_SLIDE_INDENT_LEVEL" val="1"/>
</p:tagLst>
</file>

<file path=ppt/tags/tag259.xml><?xml version="1.0" encoding="utf-8"?>
<p:tagLst xmlns:a="http://schemas.openxmlformats.org/drawingml/2006/main" xmlns:r="http://schemas.openxmlformats.org/officeDocument/2006/relationships" xmlns:p="http://schemas.openxmlformats.org/presentationml/2006/main">
  <p:tag name="SHAPE_LOCKS" val="1983"/>
</p:tagLst>
</file>

<file path=ppt/tags/tag26.xml><?xml version="1.0" encoding="utf-8"?>
<p:tagLst xmlns:a="http://schemas.openxmlformats.org/drawingml/2006/main" xmlns:r="http://schemas.openxmlformats.org/officeDocument/2006/relationships" xmlns:p="http://schemas.openxmlformats.org/presentationml/2006/main">
  <p:tag name="SHAPE_LOCKS" val="1983"/>
</p:tagLst>
</file>

<file path=ppt/tags/tag260.xml><?xml version="1.0" encoding="utf-8"?>
<p:tagLst xmlns:a="http://schemas.openxmlformats.org/drawingml/2006/main" xmlns:r="http://schemas.openxmlformats.org/officeDocument/2006/relationships" xmlns:p="http://schemas.openxmlformats.org/presentationml/2006/main">
  <p:tag name="SHAPE_LOCKS" val="1983"/>
</p:tagLst>
</file>

<file path=ppt/tags/tag261.xml><?xml version="1.0" encoding="utf-8"?>
<p:tagLst xmlns:a="http://schemas.openxmlformats.org/drawingml/2006/main" xmlns:r="http://schemas.openxmlformats.org/officeDocument/2006/relationships" xmlns:p="http://schemas.openxmlformats.org/presentationml/2006/main">
  <p:tag name="GENSWF_SLIDE_TITLE" val="Competition"/>
  <p:tag name="GENSWF_ADVANCE_TIME" val="0.00"/>
  <p:tag name="ISPRING_CUSTOM_TIMING_USED" val="0"/>
  <p:tag name="ISPRING_SLIDE_INDENT_LEVEL" val="1"/>
</p:tagLst>
</file>

<file path=ppt/tags/tag262.xml><?xml version="1.0" encoding="utf-8"?>
<p:tagLst xmlns:a="http://schemas.openxmlformats.org/drawingml/2006/main" xmlns:r="http://schemas.openxmlformats.org/officeDocument/2006/relationships" xmlns:p="http://schemas.openxmlformats.org/presentationml/2006/main">
  <p:tag name="SHAPE_LOCKS" val="1983"/>
</p:tagLst>
</file>

<file path=ppt/tags/tag263.xml><?xml version="1.0" encoding="utf-8"?>
<p:tagLst xmlns:a="http://schemas.openxmlformats.org/drawingml/2006/main" xmlns:r="http://schemas.openxmlformats.org/officeDocument/2006/relationships" xmlns:p="http://schemas.openxmlformats.org/presentationml/2006/main">
  <p:tag name="SHAPE_LOCKS" val="1983"/>
</p:tagLst>
</file>

<file path=ppt/tags/tag264.xml><?xml version="1.0" encoding="utf-8"?>
<p:tagLst xmlns:a="http://schemas.openxmlformats.org/drawingml/2006/main" xmlns:r="http://schemas.openxmlformats.org/officeDocument/2006/relationships" xmlns:p="http://schemas.openxmlformats.org/presentationml/2006/main">
  <p:tag name="GENSWF_SLIDE_TITLE" val="Society &amp; Law"/>
  <p:tag name="GENSWF_ADVANCE_TIME" val="0.00"/>
  <p:tag name="ISPRING_CUSTOM_TIMING_USED" val="0"/>
  <p:tag name="ISPRING_SLIDE_INDENT_LEVEL" val="1"/>
</p:tagLst>
</file>

<file path=ppt/tags/tag265.xml><?xml version="1.0" encoding="utf-8"?>
<p:tagLst xmlns:a="http://schemas.openxmlformats.org/drawingml/2006/main" xmlns:r="http://schemas.openxmlformats.org/officeDocument/2006/relationships" xmlns:p="http://schemas.openxmlformats.org/presentationml/2006/main">
  <p:tag name="SHAPE_LOCKS" val="1983"/>
</p:tagLst>
</file>

<file path=ppt/tags/tag266.xml><?xml version="1.0" encoding="utf-8"?>
<p:tagLst xmlns:a="http://schemas.openxmlformats.org/drawingml/2006/main" xmlns:r="http://schemas.openxmlformats.org/officeDocument/2006/relationships" xmlns:p="http://schemas.openxmlformats.org/presentationml/2006/main">
  <p:tag name="SHAPE_LOCKS" val="1983"/>
</p:tagLst>
</file>

<file path=ppt/tags/tag267.xml><?xml version="1.0" encoding="utf-8"?>
<p:tagLst xmlns:a="http://schemas.openxmlformats.org/drawingml/2006/main" xmlns:r="http://schemas.openxmlformats.org/officeDocument/2006/relationships" xmlns:p="http://schemas.openxmlformats.org/presentationml/2006/main">
  <p:tag name="GENSWF_SLIDE_TITLE" val="Variant Prices"/>
  <p:tag name="GENSWF_ADVANCE_TIME" val="0.00"/>
  <p:tag name="ISPRING_CUSTOM_TIMING_USED" val="0"/>
  <p:tag name="ISPRING_SLIDE_INDENT_LEVEL" val="1"/>
</p:tagLst>
</file>

<file path=ppt/tags/tag268.xml><?xml version="1.0" encoding="utf-8"?>
<p:tagLst xmlns:a="http://schemas.openxmlformats.org/drawingml/2006/main" xmlns:r="http://schemas.openxmlformats.org/officeDocument/2006/relationships" xmlns:p="http://schemas.openxmlformats.org/presentationml/2006/main">
  <p:tag name="SHAPE_LOCKS" val="1983"/>
</p:tagLst>
</file>

<file path=ppt/tags/tag269.xml><?xml version="1.0" encoding="utf-8"?>
<p:tagLst xmlns:a="http://schemas.openxmlformats.org/drawingml/2006/main" xmlns:r="http://schemas.openxmlformats.org/officeDocument/2006/relationships" xmlns:p="http://schemas.openxmlformats.org/presentationml/2006/main">
  <p:tag name="SHAPE_LOCKS" val="1983"/>
</p:tagLst>
</file>

<file path=ppt/tags/tag27.xml><?xml version="1.0" encoding="utf-8"?>
<p:tagLst xmlns:a="http://schemas.openxmlformats.org/drawingml/2006/main" xmlns:r="http://schemas.openxmlformats.org/officeDocument/2006/relationships" xmlns:p="http://schemas.openxmlformats.org/presentationml/2006/main">
  <p:tag name="SHAPE_LOCKS" val="1983"/>
</p:tagLst>
</file>

<file path=ppt/tags/tag270.xml><?xml version="1.0" encoding="utf-8"?>
<p:tagLst xmlns:a="http://schemas.openxmlformats.org/drawingml/2006/main" xmlns:r="http://schemas.openxmlformats.org/officeDocument/2006/relationships" xmlns:p="http://schemas.openxmlformats.org/presentationml/2006/main">
  <p:tag name="GENSWF_SLIDE_TITLE" val="Discount Policy"/>
  <p:tag name="GENSWF_ADVANCE_TIME" val="0.00"/>
  <p:tag name="ISPRING_CUSTOM_TIMING_USED" val="0"/>
  <p:tag name="ISPRING_SLIDE_INDENT_LEVEL" val="1"/>
</p:tagLst>
</file>

<file path=ppt/tags/tag271.xml><?xml version="1.0" encoding="utf-8"?>
<p:tagLst xmlns:a="http://schemas.openxmlformats.org/drawingml/2006/main" xmlns:r="http://schemas.openxmlformats.org/officeDocument/2006/relationships" xmlns:p="http://schemas.openxmlformats.org/presentationml/2006/main">
  <p:tag name="SHAPE_LOCKS" val="1983"/>
</p:tagLst>
</file>

<file path=ppt/tags/tag272.xml><?xml version="1.0" encoding="utf-8"?>
<p:tagLst xmlns:a="http://schemas.openxmlformats.org/drawingml/2006/main" xmlns:r="http://schemas.openxmlformats.org/officeDocument/2006/relationships" xmlns:p="http://schemas.openxmlformats.org/presentationml/2006/main">
  <p:tag name="SHAPE_LOCKS" val="1983"/>
</p:tagLst>
</file>

<file path=ppt/tags/tag273.xml><?xml version="1.0" encoding="utf-8"?>
<p:tagLst xmlns:a="http://schemas.openxmlformats.org/drawingml/2006/main" xmlns:r="http://schemas.openxmlformats.org/officeDocument/2006/relationships" xmlns:p="http://schemas.openxmlformats.org/presentationml/2006/main">
  <p:tag name="GENSWF_SLIDE_TITLE" val="Price – Discounts and Rebates"/>
  <p:tag name="GENSWF_ADVANCE_TIME" val="0.00"/>
  <p:tag name="ISPRING_CUSTOM_TIMING_USED" val="0"/>
  <p:tag name="ISPRING_SLIDE_INDENT_LEVEL" val="1"/>
</p:tagLst>
</file>

<file path=ppt/tags/tag274.xml><?xml version="1.0" encoding="utf-8"?>
<p:tagLst xmlns:a="http://schemas.openxmlformats.org/drawingml/2006/main" xmlns:r="http://schemas.openxmlformats.org/officeDocument/2006/relationships" xmlns:p="http://schemas.openxmlformats.org/presentationml/2006/main">
  <p:tag name="SHAPE_LOCKS" val="1983"/>
</p:tagLst>
</file>

<file path=ppt/tags/tag275.xml><?xml version="1.0" encoding="utf-8"?>
<p:tagLst xmlns:a="http://schemas.openxmlformats.org/drawingml/2006/main" xmlns:r="http://schemas.openxmlformats.org/officeDocument/2006/relationships" xmlns:p="http://schemas.openxmlformats.org/presentationml/2006/main">
  <p:tag name="SHAPE_LOCKS" val="1983"/>
</p:tagLst>
</file>

<file path=ppt/tags/tag276.xml><?xml version="1.0" encoding="utf-8"?>
<p:tagLst xmlns:a="http://schemas.openxmlformats.org/drawingml/2006/main" xmlns:r="http://schemas.openxmlformats.org/officeDocument/2006/relationships" xmlns:p="http://schemas.openxmlformats.org/presentationml/2006/main">
  <p:tag name="GENSWF_SLIDE_TITLE" val="Tip!"/>
  <p:tag name="GENSWF_ADVANCE_TIME" val="0.00"/>
  <p:tag name="ISPRING_CUSTOM_TIMING_USED" val="0"/>
  <p:tag name="ISPRING_SLIDE_INDENT_LEVEL" val="1"/>
</p:tagLst>
</file>

<file path=ppt/tags/tag277.xml><?xml version="1.0" encoding="utf-8"?>
<p:tagLst xmlns:a="http://schemas.openxmlformats.org/drawingml/2006/main" xmlns:r="http://schemas.openxmlformats.org/officeDocument/2006/relationships" xmlns:p="http://schemas.openxmlformats.org/presentationml/2006/main">
  <p:tag name="SHAPE_LOCKS" val="1983"/>
</p:tagLst>
</file>

<file path=ppt/tags/tag278.xml><?xml version="1.0" encoding="utf-8"?>
<p:tagLst xmlns:a="http://schemas.openxmlformats.org/drawingml/2006/main" xmlns:r="http://schemas.openxmlformats.org/officeDocument/2006/relationships" xmlns:p="http://schemas.openxmlformats.org/presentationml/2006/main">
  <p:tag name="SHAPE_LOCKS" val="1983"/>
</p:tagLst>
</file>

<file path=ppt/tags/tag279.xml><?xml version="1.0" encoding="utf-8"?>
<p:tagLst xmlns:a="http://schemas.openxmlformats.org/drawingml/2006/main" xmlns:r="http://schemas.openxmlformats.org/officeDocument/2006/relationships" xmlns:p="http://schemas.openxmlformats.org/presentationml/2006/main">
  <p:tag name="GENSWF_SLIDE_TITLE" val="Market Structures"/>
  <p:tag name="GENSWF_ADVANCE_TIME" val="0.00"/>
  <p:tag name="ISPRING_CUSTOM_TIMING_USED" val="0"/>
  <p:tag name="ISPRING_SLIDE_INDENT_LEVEL" val="1"/>
</p:tagLst>
</file>

<file path=ppt/tags/tag28.xml><?xml version="1.0" encoding="utf-8"?>
<p:tagLst xmlns:a="http://schemas.openxmlformats.org/drawingml/2006/main" xmlns:r="http://schemas.openxmlformats.org/officeDocument/2006/relationships" xmlns:p="http://schemas.openxmlformats.org/presentationml/2006/main">
  <p:tag name="GENSWF_SLIDE_TITLE" val="Introduction - 6/8"/>
  <p:tag name="GENSWF_ADVANCE_TIME" val="0.00"/>
  <p:tag name="ISPRING_CUSTOM_TIMING_USED" val="0"/>
  <p:tag name="ISPRING_SLIDE_INDENT_LEVEL" val="1"/>
</p:tagLst>
</file>

<file path=ppt/tags/tag280.xml><?xml version="1.0" encoding="utf-8"?>
<p:tagLst xmlns:a="http://schemas.openxmlformats.org/drawingml/2006/main" xmlns:r="http://schemas.openxmlformats.org/officeDocument/2006/relationships" xmlns:p="http://schemas.openxmlformats.org/presentationml/2006/main">
  <p:tag name="SHAPE_LOCKS" val="1983"/>
</p:tagLst>
</file>

<file path=ppt/tags/tag281.xml><?xml version="1.0" encoding="utf-8"?>
<p:tagLst xmlns:a="http://schemas.openxmlformats.org/drawingml/2006/main" xmlns:r="http://schemas.openxmlformats.org/officeDocument/2006/relationships" xmlns:p="http://schemas.openxmlformats.org/presentationml/2006/main">
  <p:tag name="SHAPE_LOCKS" val="1983"/>
</p:tagLst>
</file>

<file path=ppt/tags/tag282.xml><?xml version="1.0" encoding="utf-8"?>
<p:tagLst xmlns:a="http://schemas.openxmlformats.org/drawingml/2006/main" xmlns:r="http://schemas.openxmlformats.org/officeDocument/2006/relationships" xmlns:p="http://schemas.openxmlformats.org/presentationml/2006/main">
  <p:tag name="GENSWF_SLIDE_TITLE" val="Did You Know?"/>
  <p:tag name="GENSWF_ADVANCE_TIME" val="0.00"/>
  <p:tag name="ISPRING_CUSTOM_TIMING_USED" val="0"/>
  <p:tag name="ISPRING_SLIDE_INDENT_LEVEL" val="1"/>
</p:tagLst>
</file>

<file path=ppt/tags/tag283.xml><?xml version="1.0" encoding="utf-8"?>
<p:tagLst xmlns:a="http://schemas.openxmlformats.org/drawingml/2006/main" xmlns:r="http://schemas.openxmlformats.org/officeDocument/2006/relationships" xmlns:p="http://schemas.openxmlformats.org/presentationml/2006/main">
  <p:tag name="SHAPE_LOCKS" val="1983"/>
</p:tagLst>
</file>

<file path=ppt/tags/tag284.xml><?xml version="1.0" encoding="utf-8"?>
<p:tagLst xmlns:a="http://schemas.openxmlformats.org/drawingml/2006/main" xmlns:r="http://schemas.openxmlformats.org/officeDocument/2006/relationships" xmlns:p="http://schemas.openxmlformats.org/presentationml/2006/main">
  <p:tag name="SHAPE_LOCKS" val="1983"/>
</p:tagLst>
</file>

<file path=ppt/tags/tag285.xml><?xml version="1.0" encoding="utf-8"?>
<p:tagLst xmlns:a="http://schemas.openxmlformats.org/drawingml/2006/main" xmlns:r="http://schemas.openxmlformats.org/officeDocument/2006/relationships" xmlns:p="http://schemas.openxmlformats.org/presentationml/2006/main">
  <p:tag name="GENSWF_SLIDE_TITLE" val="Explain the Classification of Market Structures"/>
  <p:tag name="GENSWF_ADVANCE_TIME" val="0.00"/>
  <p:tag name="ISPRING_SLIDE_INDENT_LEVEL" val="0"/>
  <p:tag name="ISPRING_CUSTOM_TIMING_USED" val="0"/>
</p:tagLst>
</file>

<file path=ppt/tags/tag286.xml><?xml version="1.0" encoding="utf-8"?>
<p:tagLst xmlns:a="http://schemas.openxmlformats.org/drawingml/2006/main" xmlns:r="http://schemas.openxmlformats.org/officeDocument/2006/relationships" xmlns:p="http://schemas.openxmlformats.org/presentationml/2006/main">
  <p:tag name="SHAPE_LOCKS" val="1983"/>
</p:tagLst>
</file>

<file path=ppt/tags/tag287.xml><?xml version="1.0" encoding="utf-8"?>
<p:tagLst xmlns:a="http://schemas.openxmlformats.org/drawingml/2006/main" xmlns:r="http://schemas.openxmlformats.org/officeDocument/2006/relationships" xmlns:p="http://schemas.openxmlformats.org/presentationml/2006/main">
  <p:tag name="SHAPE_LOCKS" val="1983"/>
</p:tagLst>
</file>

<file path=ppt/tags/tag288.xml><?xml version="1.0" encoding="utf-8"?>
<p:tagLst xmlns:a="http://schemas.openxmlformats.org/drawingml/2006/main" xmlns:r="http://schemas.openxmlformats.org/officeDocument/2006/relationships" xmlns:p="http://schemas.openxmlformats.org/presentationml/2006/main">
  <p:tag name="GENSWF_SLIDE_TITLE" val="Classification of Market Structures"/>
  <p:tag name="GENSWF_ADVANCE_TIME" val="0.00"/>
  <p:tag name="ISPRING_CUSTOM_TIMING_USED" val="0"/>
  <p:tag name="ISPRING_SLIDE_INDENT_LEVEL" val="1"/>
</p:tagLst>
</file>

<file path=ppt/tags/tag289.xml><?xml version="1.0" encoding="utf-8"?>
<p:tagLst xmlns:a="http://schemas.openxmlformats.org/drawingml/2006/main" xmlns:r="http://schemas.openxmlformats.org/officeDocument/2006/relationships" xmlns:p="http://schemas.openxmlformats.org/presentationml/2006/main">
  <p:tag name="SHAPE_LOCKS" val="1983"/>
</p:tagLst>
</file>

<file path=ppt/tags/tag29.xml><?xml version="1.0" encoding="utf-8"?>
<p:tagLst xmlns:a="http://schemas.openxmlformats.org/drawingml/2006/main" xmlns:r="http://schemas.openxmlformats.org/officeDocument/2006/relationships" xmlns:p="http://schemas.openxmlformats.org/presentationml/2006/main">
  <p:tag name="SHAPE_LOCKS" val="1983"/>
</p:tagLst>
</file>

<file path=ppt/tags/tag290.xml><?xml version="1.0" encoding="utf-8"?>
<p:tagLst xmlns:a="http://schemas.openxmlformats.org/drawingml/2006/main" xmlns:r="http://schemas.openxmlformats.org/officeDocument/2006/relationships" xmlns:p="http://schemas.openxmlformats.org/presentationml/2006/main">
  <p:tag name="SHAPE_LOCKS" val="1983"/>
</p:tagLst>
</file>

<file path=ppt/tags/tag291.xml><?xml version="1.0" encoding="utf-8"?>
<p:tagLst xmlns:a="http://schemas.openxmlformats.org/drawingml/2006/main" xmlns:r="http://schemas.openxmlformats.org/officeDocument/2006/relationships" xmlns:p="http://schemas.openxmlformats.org/presentationml/2006/main">
  <p:tag name="SHAPE_LOCKS" val="1983"/>
</p:tagLst>
</file>

<file path=ppt/tags/tag292.xml><?xml version="1.0" encoding="utf-8"?>
<p:tagLst xmlns:a="http://schemas.openxmlformats.org/drawingml/2006/main" xmlns:r="http://schemas.openxmlformats.org/officeDocument/2006/relationships" xmlns:p="http://schemas.openxmlformats.org/presentationml/2006/main">
  <p:tag name="GENSWF_SLIDE_TITLE" val="Monopoly - 1/3"/>
  <p:tag name="GENSWF_ADVANCE_TIME" val="0.00"/>
  <p:tag name="ISPRING_CUSTOM_TIMING_USED" val="0"/>
  <p:tag name="ISPRING_SLIDE_INDENT_LEVEL" val="1"/>
</p:tagLst>
</file>

<file path=ppt/tags/tag293.xml><?xml version="1.0" encoding="utf-8"?>
<p:tagLst xmlns:a="http://schemas.openxmlformats.org/drawingml/2006/main" xmlns:r="http://schemas.openxmlformats.org/officeDocument/2006/relationships" xmlns:p="http://schemas.openxmlformats.org/presentationml/2006/main">
  <p:tag name="SHAPE_LOCKS" val="1983"/>
</p:tagLst>
</file>

<file path=ppt/tags/tag294.xml><?xml version="1.0" encoding="utf-8"?>
<p:tagLst xmlns:a="http://schemas.openxmlformats.org/drawingml/2006/main" xmlns:r="http://schemas.openxmlformats.org/officeDocument/2006/relationships" xmlns:p="http://schemas.openxmlformats.org/presentationml/2006/main">
  <p:tag name="SHAPE_LOCKS" val="1983"/>
</p:tagLst>
</file>

<file path=ppt/tags/tag295.xml><?xml version="1.0" encoding="utf-8"?>
<p:tagLst xmlns:a="http://schemas.openxmlformats.org/drawingml/2006/main" xmlns:r="http://schemas.openxmlformats.org/officeDocument/2006/relationships" xmlns:p="http://schemas.openxmlformats.org/presentationml/2006/main">
  <p:tag name="SHAPE_LOCKS" val="1983"/>
</p:tagLst>
</file>

<file path=ppt/tags/tag296.xml><?xml version="1.0" encoding="utf-8"?>
<p:tagLst xmlns:a="http://schemas.openxmlformats.org/drawingml/2006/main" xmlns:r="http://schemas.openxmlformats.org/officeDocument/2006/relationships" xmlns:p="http://schemas.openxmlformats.org/presentationml/2006/main">
  <p:tag name="GENSWF_SLIDE_TITLE" val="Monopoly - 2/3"/>
  <p:tag name="GENSWF_ADVANCE_TIME" val="0.00"/>
  <p:tag name="ISPRING_CUSTOM_TIMING_USED" val="0"/>
  <p:tag name="ISPRING_SLIDE_INDENT_LEVEL" val="1"/>
</p:tagLst>
</file>

<file path=ppt/tags/tag297.xml><?xml version="1.0" encoding="utf-8"?>
<p:tagLst xmlns:a="http://schemas.openxmlformats.org/drawingml/2006/main" xmlns:r="http://schemas.openxmlformats.org/officeDocument/2006/relationships" xmlns:p="http://schemas.openxmlformats.org/presentationml/2006/main">
  <p:tag name="SHAPE_LOCKS" val="1983"/>
</p:tagLst>
</file>

<file path=ppt/tags/tag298.xml><?xml version="1.0" encoding="utf-8"?>
<p:tagLst xmlns:a="http://schemas.openxmlformats.org/drawingml/2006/main" xmlns:r="http://schemas.openxmlformats.org/officeDocument/2006/relationships" xmlns:p="http://schemas.openxmlformats.org/presentationml/2006/main">
  <p:tag name="SHAPE_LOCKS" val="1983"/>
</p:tagLst>
</file>

<file path=ppt/tags/tag299.xml><?xml version="1.0" encoding="utf-8"?>
<p:tagLst xmlns:a="http://schemas.openxmlformats.org/drawingml/2006/main" xmlns:r="http://schemas.openxmlformats.org/officeDocument/2006/relationships" xmlns:p="http://schemas.openxmlformats.org/presentationml/2006/main">
  <p:tag name="SHAPE_LOCKS" val="1983"/>
</p:tagLst>
</file>

<file path=ppt/tags/tag3.xml><?xml version="1.0" encoding="utf-8"?>
<p:tagLst xmlns:a="http://schemas.openxmlformats.org/drawingml/2006/main" xmlns:r="http://schemas.openxmlformats.org/officeDocument/2006/relationships" xmlns:p="http://schemas.openxmlformats.org/presentationml/2006/main">
  <p:tag name="SHAPE_LOCKS" val="1983"/>
</p:tagLst>
</file>

<file path=ppt/tags/tag30.xml><?xml version="1.0" encoding="utf-8"?>
<p:tagLst xmlns:a="http://schemas.openxmlformats.org/drawingml/2006/main" xmlns:r="http://schemas.openxmlformats.org/officeDocument/2006/relationships" xmlns:p="http://schemas.openxmlformats.org/presentationml/2006/main">
  <p:tag name="SHAPE_LOCKS" val="1983"/>
</p:tagLst>
</file>

<file path=ppt/tags/tag300.xml><?xml version="1.0" encoding="utf-8"?>
<p:tagLst xmlns:a="http://schemas.openxmlformats.org/drawingml/2006/main" xmlns:r="http://schemas.openxmlformats.org/officeDocument/2006/relationships" xmlns:p="http://schemas.openxmlformats.org/presentationml/2006/main">
  <p:tag name="GENSWF_SLIDE_TITLE" val="Monopoly - 3/3"/>
  <p:tag name="GENSWF_ADVANCE_TIME" val="0.00"/>
  <p:tag name="ISPRING_CUSTOM_TIMING_USED" val="0"/>
  <p:tag name="ISPRING_SLIDE_INDENT_LEVEL" val="1"/>
</p:tagLst>
</file>

<file path=ppt/tags/tag301.xml><?xml version="1.0" encoding="utf-8"?>
<p:tagLst xmlns:a="http://schemas.openxmlformats.org/drawingml/2006/main" xmlns:r="http://schemas.openxmlformats.org/officeDocument/2006/relationships" xmlns:p="http://schemas.openxmlformats.org/presentationml/2006/main">
  <p:tag name="SHAPE_LOCKS" val="1983"/>
</p:tagLst>
</file>

<file path=ppt/tags/tag302.xml><?xml version="1.0" encoding="utf-8"?>
<p:tagLst xmlns:a="http://schemas.openxmlformats.org/drawingml/2006/main" xmlns:r="http://schemas.openxmlformats.org/officeDocument/2006/relationships" xmlns:p="http://schemas.openxmlformats.org/presentationml/2006/main">
  <p:tag name="SHAPE_LOCKS" val="1983"/>
</p:tagLst>
</file>

<file path=ppt/tags/tag303.xml><?xml version="1.0" encoding="utf-8"?>
<p:tagLst xmlns:a="http://schemas.openxmlformats.org/drawingml/2006/main" xmlns:r="http://schemas.openxmlformats.org/officeDocument/2006/relationships" xmlns:p="http://schemas.openxmlformats.org/presentationml/2006/main">
  <p:tag name="SHAPE_LOCKS" val="1983"/>
</p:tagLst>
</file>

<file path=ppt/tags/tag304.xml><?xml version="1.0" encoding="utf-8"?>
<p:tagLst xmlns:a="http://schemas.openxmlformats.org/drawingml/2006/main" xmlns:r="http://schemas.openxmlformats.org/officeDocument/2006/relationships" xmlns:p="http://schemas.openxmlformats.org/presentationml/2006/main">
  <p:tag name="GENSWF_SLIDE_TITLE" val="Oligopoly - 1/2"/>
  <p:tag name="GENSWF_ADVANCE_TIME" val="0.00"/>
  <p:tag name="ISPRING_CUSTOM_TIMING_USED" val="0"/>
  <p:tag name="ISPRING_SLIDE_INDENT_LEVEL" val="1"/>
</p:tagLst>
</file>

<file path=ppt/tags/tag305.xml><?xml version="1.0" encoding="utf-8"?>
<p:tagLst xmlns:a="http://schemas.openxmlformats.org/drawingml/2006/main" xmlns:r="http://schemas.openxmlformats.org/officeDocument/2006/relationships" xmlns:p="http://schemas.openxmlformats.org/presentationml/2006/main">
  <p:tag name="SHAPE_LOCKS" val="1983"/>
</p:tagLst>
</file>

<file path=ppt/tags/tag306.xml><?xml version="1.0" encoding="utf-8"?>
<p:tagLst xmlns:a="http://schemas.openxmlformats.org/drawingml/2006/main" xmlns:r="http://schemas.openxmlformats.org/officeDocument/2006/relationships" xmlns:p="http://schemas.openxmlformats.org/presentationml/2006/main">
  <p:tag name="SHAPE_LOCKS" val="1983"/>
</p:tagLst>
</file>

<file path=ppt/tags/tag307.xml><?xml version="1.0" encoding="utf-8"?>
<p:tagLst xmlns:a="http://schemas.openxmlformats.org/drawingml/2006/main" xmlns:r="http://schemas.openxmlformats.org/officeDocument/2006/relationships" xmlns:p="http://schemas.openxmlformats.org/presentationml/2006/main">
  <p:tag name="SHAPE_LOCKS" val="1983"/>
</p:tagLst>
</file>

<file path=ppt/tags/tag308.xml><?xml version="1.0" encoding="utf-8"?>
<p:tagLst xmlns:a="http://schemas.openxmlformats.org/drawingml/2006/main" xmlns:r="http://schemas.openxmlformats.org/officeDocument/2006/relationships" xmlns:p="http://schemas.openxmlformats.org/presentationml/2006/main">
  <p:tag name="GENSWF_SLIDE_TITLE" val="Oligopoly - 2/2"/>
  <p:tag name="GENSWF_ADVANCE_TIME" val="0.00"/>
  <p:tag name="ISPRING_CUSTOM_TIMING_USED" val="0"/>
  <p:tag name="ISPRING_SLIDE_INDENT_LEVEL" val="1"/>
</p:tagLst>
</file>

<file path=ppt/tags/tag309.xml><?xml version="1.0" encoding="utf-8"?>
<p:tagLst xmlns:a="http://schemas.openxmlformats.org/drawingml/2006/main" xmlns:r="http://schemas.openxmlformats.org/officeDocument/2006/relationships" xmlns:p="http://schemas.openxmlformats.org/presentationml/2006/main">
  <p:tag name="SHAPE_LOCKS" val="1983"/>
</p:tagLst>
</file>

<file path=ppt/tags/tag31.xml><?xml version="1.0" encoding="utf-8"?>
<p:tagLst xmlns:a="http://schemas.openxmlformats.org/drawingml/2006/main" xmlns:r="http://schemas.openxmlformats.org/officeDocument/2006/relationships" xmlns:p="http://schemas.openxmlformats.org/presentationml/2006/main">
  <p:tag name="GENSWF_SLIDE_TITLE" val="Introduction - 7/8"/>
  <p:tag name="GENSWF_ADVANCE_TIME" val="0.00"/>
  <p:tag name="ISPRING_CUSTOM_TIMING_USED" val="0"/>
  <p:tag name="ISPRING_SLIDE_INDENT_LEVEL" val="1"/>
</p:tagLst>
</file>

<file path=ppt/tags/tag310.xml><?xml version="1.0" encoding="utf-8"?>
<p:tagLst xmlns:a="http://schemas.openxmlformats.org/drawingml/2006/main" xmlns:r="http://schemas.openxmlformats.org/officeDocument/2006/relationships" xmlns:p="http://schemas.openxmlformats.org/presentationml/2006/main">
  <p:tag name="SHAPE_LOCKS" val="1983"/>
</p:tagLst>
</file>

<file path=ppt/tags/tag311.xml><?xml version="1.0" encoding="utf-8"?>
<p:tagLst xmlns:a="http://schemas.openxmlformats.org/drawingml/2006/main" xmlns:r="http://schemas.openxmlformats.org/officeDocument/2006/relationships" xmlns:p="http://schemas.openxmlformats.org/presentationml/2006/main">
  <p:tag name="SHAPE_LOCKS" val="1983"/>
</p:tagLst>
</file>

<file path=ppt/tags/tag312.xml><?xml version="1.0" encoding="utf-8"?>
<p:tagLst xmlns:a="http://schemas.openxmlformats.org/drawingml/2006/main" xmlns:r="http://schemas.openxmlformats.org/officeDocument/2006/relationships" xmlns:p="http://schemas.openxmlformats.org/presentationml/2006/main">
  <p:tag name="GENSWF_SLIDE_TITLE" val="Differentiated Oligopoly - 1/3"/>
  <p:tag name="GENSWF_ADVANCE_TIME" val="0.00"/>
  <p:tag name="ISPRING_CUSTOM_TIMING_USED" val="0"/>
  <p:tag name="ISPRING_SLIDE_INDENT_LEVEL" val="1"/>
</p:tagLst>
</file>

<file path=ppt/tags/tag313.xml><?xml version="1.0" encoding="utf-8"?>
<p:tagLst xmlns:a="http://schemas.openxmlformats.org/drawingml/2006/main" xmlns:r="http://schemas.openxmlformats.org/officeDocument/2006/relationships" xmlns:p="http://schemas.openxmlformats.org/presentationml/2006/main">
  <p:tag name="SHAPE_LOCKS" val="1983"/>
</p:tagLst>
</file>

<file path=ppt/tags/tag314.xml><?xml version="1.0" encoding="utf-8"?>
<p:tagLst xmlns:a="http://schemas.openxmlformats.org/drawingml/2006/main" xmlns:r="http://schemas.openxmlformats.org/officeDocument/2006/relationships" xmlns:p="http://schemas.openxmlformats.org/presentationml/2006/main">
  <p:tag name="SHAPE_LOCKS" val="1983"/>
</p:tagLst>
</file>

<file path=ppt/tags/tag315.xml><?xml version="1.0" encoding="utf-8"?>
<p:tagLst xmlns:a="http://schemas.openxmlformats.org/drawingml/2006/main" xmlns:r="http://schemas.openxmlformats.org/officeDocument/2006/relationships" xmlns:p="http://schemas.openxmlformats.org/presentationml/2006/main">
  <p:tag name="SHAPE_LOCKS" val="1983"/>
</p:tagLst>
</file>

<file path=ppt/tags/tag316.xml><?xml version="1.0" encoding="utf-8"?>
<p:tagLst xmlns:a="http://schemas.openxmlformats.org/drawingml/2006/main" xmlns:r="http://schemas.openxmlformats.org/officeDocument/2006/relationships" xmlns:p="http://schemas.openxmlformats.org/presentationml/2006/main">
  <p:tag name="GENSWF_SLIDE_TITLE" val="Differentiated Oligopoly - 2/3"/>
  <p:tag name="GENSWF_ADVANCE_TIME" val="0.00"/>
  <p:tag name="ISPRING_CUSTOM_TIMING_USED" val="0"/>
  <p:tag name="ISPRING_SLIDE_INDENT_LEVEL" val="1"/>
</p:tagLst>
</file>

<file path=ppt/tags/tag317.xml><?xml version="1.0" encoding="utf-8"?>
<p:tagLst xmlns:a="http://schemas.openxmlformats.org/drawingml/2006/main" xmlns:r="http://schemas.openxmlformats.org/officeDocument/2006/relationships" xmlns:p="http://schemas.openxmlformats.org/presentationml/2006/main">
  <p:tag name="SHAPE_LOCKS" val="1983"/>
</p:tagLst>
</file>

<file path=ppt/tags/tag318.xml><?xml version="1.0" encoding="utf-8"?>
<p:tagLst xmlns:a="http://schemas.openxmlformats.org/drawingml/2006/main" xmlns:r="http://schemas.openxmlformats.org/officeDocument/2006/relationships" xmlns:p="http://schemas.openxmlformats.org/presentationml/2006/main">
  <p:tag name="SHAPE_LOCKS" val="1983"/>
</p:tagLst>
</file>

<file path=ppt/tags/tag319.xml><?xml version="1.0" encoding="utf-8"?>
<p:tagLst xmlns:a="http://schemas.openxmlformats.org/drawingml/2006/main" xmlns:r="http://schemas.openxmlformats.org/officeDocument/2006/relationships" xmlns:p="http://schemas.openxmlformats.org/presentationml/2006/main">
  <p:tag name="SHAPE_LOCKS" val="1983"/>
</p:tagLst>
</file>

<file path=ppt/tags/tag32.xml><?xml version="1.0" encoding="utf-8"?>
<p:tagLst xmlns:a="http://schemas.openxmlformats.org/drawingml/2006/main" xmlns:r="http://schemas.openxmlformats.org/officeDocument/2006/relationships" xmlns:p="http://schemas.openxmlformats.org/presentationml/2006/main">
  <p:tag name="SHAPE_LOCKS" val="1983"/>
</p:tagLst>
</file>

<file path=ppt/tags/tag320.xml><?xml version="1.0" encoding="utf-8"?>
<p:tagLst xmlns:a="http://schemas.openxmlformats.org/drawingml/2006/main" xmlns:r="http://schemas.openxmlformats.org/officeDocument/2006/relationships" xmlns:p="http://schemas.openxmlformats.org/presentationml/2006/main">
  <p:tag name="GENSWF_SLIDE_TITLE" val="Differentiated Oligopoly - 3/3"/>
  <p:tag name="GENSWF_ADVANCE_TIME" val="0.00"/>
  <p:tag name="ISPRING_CUSTOM_TIMING_USED" val="0"/>
  <p:tag name="ISPRING_SLIDE_INDENT_LEVEL" val="1"/>
</p:tagLst>
</file>

<file path=ppt/tags/tag321.xml><?xml version="1.0" encoding="utf-8"?>
<p:tagLst xmlns:a="http://schemas.openxmlformats.org/drawingml/2006/main" xmlns:r="http://schemas.openxmlformats.org/officeDocument/2006/relationships" xmlns:p="http://schemas.openxmlformats.org/presentationml/2006/main">
  <p:tag name="SHAPE_LOCKS" val="1983"/>
</p:tagLst>
</file>

<file path=ppt/tags/tag322.xml><?xml version="1.0" encoding="utf-8"?>
<p:tagLst xmlns:a="http://schemas.openxmlformats.org/drawingml/2006/main" xmlns:r="http://schemas.openxmlformats.org/officeDocument/2006/relationships" xmlns:p="http://schemas.openxmlformats.org/presentationml/2006/main">
  <p:tag name="SHAPE_LOCKS" val="1983"/>
</p:tagLst>
</file>

<file path=ppt/tags/tag323.xml><?xml version="1.0" encoding="utf-8"?>
<p:tagLst xmlns:a="http://schemas.openxmlformats.org/drawingml/2006/main" xmlns:r="http://schemas.openxmlformats.org/officeDocument/2006/relationships" xmlns:p="http://schemas.openxmlformats.org/presentationml/2006/main">
  <p:tag name="SHAPE_LOCKS" val="1983"/>
</p:tagLst>
</file>

<file path=ppt/tags/tag324.xml><?xml version="1.0" encoding="utf-8"?>
<p:tagLst xmlns:a="http://schemas.openxmlformats.org/drawingml/2006/main" xmlns:r="http://schemas.openxmlformats.org/officeDocument/2006/relationships" xmlns:p="http://schemas.openxmlformats.org/presentationml/2006/main">
  <p:tag name="GENSWF_SLIDE_TITLE" val="Monopolistic Competition - 1/2"/>
  <p:tag name="GENSWF_ADVANCE_TIME" val="0.00"/>
  <p:tag name="ISPRING_CUSTOM_TIMING_USED" val="0"/>
  <p:tag name="ISPRING_SLIDE_INDENT_LEVEL" val="1"/>
</p:tagLst>
</file>

<file path=ppt/tags/tag325.xml><?xml version="1.0" encoding="utf-8"?>
<p:tagLst xmlns:a="http://schemas.openxmlformats.org/drawingml/2006/main" xmlns:r="http://schemas.openxmlformats.org/officeDocument/2006/relationships" xmlns:p="http://schemas.openxmlformats.org/presentationml/2006/main">
  <p:tag name="SHAPE_LOCKS" val="1983"/>
</p:tagLst>
</file>

<file path=ppt/tags/tag326.xml><?xml version="1.0" encoding="utf-8"?>
<p:tagLst xmlns:a="http://schemas.openxmlformats.org/drawingml/2006/main" xmlns:r="http://schemas.openxmlformats.org/officeDocument/2006/relationships" xmlns:p="http://schemas.openxmlformats.org/presentationml/2006/main">
  <p:tag name="SHAPE_LOCKS" val="1983"/>
</p:tagLst>
</file>

<file path=ppt/tags/tag327.xml><?xml version="1.0" encoding="utf-8"?>
<p:tagLst xmlns:a="http://schemas.openxmlformats.org/drawingml/2006/main" xmlns:r="http://schemas.openxmlformats.org/officeDocument/2006/relationships" xmlns:p="http://schemas.openxmlformats.org/presentationml/2006/main">
  <p:tag name="SHAPE_LOCKS" val="1983"/>
</p:tagLst>
</file>

<file path=ppt/tags/tag328.xml><?xml version="1.0" encoding="utf-8"?>
<p:tagLst xmlns:a="http://schemas.openxmlformats.org/drawingml/2006/main" xmlns:r="http://schemas.openxmlformats.org/officeDocument/2006/relationships" xmlns:p="http://schemas.openxmlformats.org/presentationml/2006/main">
  <p:tag name="GENSWF_SLIDE_TITLE" val="Monopolistic Competition - 2/2"/>
  <p:tag name="GENSWF_ADVANCE_TIME" val="0.00"/>
  <p:tag name="ISPRING_CUSTOM_TIMING_USED" val="0"/>
  <p:tag name="ISPRING_SLIDE_INDENT_LEVEL" val="1"/>
</p:tagLst>
</file>

<file path=ppt/tags/tag329.xml><?xml version="1.0" encoding="utf-8"?>
<p:tagLst xmlns:a="http://schemas.openxmlformats.org/drawingml/2006/main" xmlns:r="http://schemas.openxmlformats.org/officeDocument/2006/relationships" xmlns:p="http://schemas.openxmlformats.org/presentationml/2006/main">
  <p:tag name="SHAPE_LOCKS" val="1983"/>
</p:tagLst>
</file>

<file path=ppt/tags/tag33.xml><?xml version="1.0" encoding="utf-8"?>
<p:tagLst xmlns:a="http://schemas.openxmlformats.org/drawingml/2006/main" xmlns:r="http://schemas.openxmlformats.org/officeDocument/2006/relationships" xmlns:p="http://schemas.openxmlformats.org/presentationml/2006/main">
  <p:tag name="SHAPE_LOCKS" val="1983"/>
</p:tagLst>
</file>

<file path=ppt/tags/tag330.xml><?xml version="1.0" encoding="utf-8"?>
<p:tagLst xmlns:a="http://schemas.openxmlformats.org/drawingml/2006/main" xmlns:r="http://schemas.openxmlformats.org/officeDocument/2006/relationships" xmlns:p="http://schemas.openxmlformats.org/presentationml/2006/main">
  <p:tag name="SHAPE_LOCKS" val="1983"/>
</p:tagLst>
</file>

<file path=ppt/tags/tag331.xml><?xml version="1.0" encoding="utf-8"?>
<p:tagLst xmlns:a="http://schemas.openxmlformats.org/drawingml/2006/main" xmlns:r="http://schemas.openxmlformats.org/officeDocument/2006/relationships" xmlns:p="http://schemas.openxmlformats.org/presentationml/2006/main">
  <p:tag name="SHAPE_LOCKS" val="1983"/>
</p:tagLst>
</file>

<file path=ppt/tags/tag332.xml><?xml version="1.0" encoding="utf-8"?>
<p:tagLst xmlns:a="http://schemas.openxmlformats.org/drawingml/2006/main" xmlns:r="http://schemas.openxmlformats.org/officeDocument/2006/relationships" xmlns:p="http://schemas.openxmlformats.org/presentationml/2006/main">
  <p:tag name="GENSWF_SLIDE_TITLE" val="Pure Competition - 1/2"/>
  <p:tag name="GENSWF_ADVANCE_TIME" val="0.00"/>
  <p:tag name="ISPRING_CUSTOM_TIMING_USED" val="0"/>
  <p:tag name="ISPRING_SLIDE_INDENT_LEVEL" val="1"/>
</p:tagLst>
</file>

<file path=ppt/tags/tag333.xml><?xml version="1.0" encoding="utf-8"?>
<p:tagLst xmlns:a="http://schemas.openxmlformats.org/drawingml/2006/main" xmlns:r="http://schemas.openxmlformats.org/officeDocument/2006/relationships" xmlns:p="http://schemas.openxmlformats.org/presentationml/2006/main">
  <p:tag name="SHAPE_LOCKS" val="1983"/>
</p:tagLst>
</file>

<file path=ppt/tags/tag334.xml><?xml version="1.0" encoding="utf-8"?>
<p:tagLst xmlns:a="http://schemas.openxmlformats.org/drawingml/2006/main" xmlns:r="http://schemas.openxmlformats.org/officeDocument/2006/relationships" xmlns:p="http://schemas.openxmlformats.org/presentationml/2006/main">
  <p:tag name="SHAPE_LOCKS" val="1983"/>
</p:tagLst>
</file>

<file path=ppt/tags/tag335.xml><?xml version="1.0" encoding="utf-8"?>
<p:tagLst xmlns:a="http://schemas.openxmlformats.org/drawingml/2006/main" xmlns:r="http://schemas.openxmlformats.org/officeDocument/2006/relationships" xmlns:p="http://schemas.openxmlformats.org/presentationml/2006/main">
  <p:tag name="SHAPE_LOCKS" val="1983"/>
</p:tagLst>
</file>

<file path=ppt/tags/tag336.xml><?xml version="1.0" encoding="utf-8"?>
<p:tagLst xmlns:a="http://schemas.openxmlformats.org/drawingml/2006/main" xmlns:r="http://schemas.openxmlformats.org/officeDocument/2006/relationships" xmlns:p="http://schemas.openxmlformats.org/presentationml/2006/main">
  <p:tag name="GENSWF_SLIDE_TITLE" val="Pure Competition - 2/2"/>
  <p:tag name="GENSWF_ADVANCE_TIME" val="0.00"/>
  <p:tag name="ISPRING_CUSTOM_TIMING_USED" val="0"/>
  <p:tag name="ISPRING_SLIDE_INDENT_LEVEL" val="1"/>
</p:tagLst>
</file>

<file path=ppt/tags/tag337.xml><?xml version="1.0" encoding="utf-8"?>
<p:tagLst xmlns:a="http://schemas.openxmlformats.org/drawingml/2006/main" xmlns:r="http://schemas.openxmlformats.org/officeDocument/2006/relationships" xmlns:p="http://schemas.openxmlformats.org/presentationml/2006/main">
  <p:tag name="SHAPE_LOCKS" val="1983"/>
</p:tagLst>
</file>

<file path=ppt/tags/tag338.xml><?xml version="1.0" encoding="utf-8"?>
<p:tagLst xmlns:a="http://schemas.openxmlformats.org/drawingml/2006/main" xmlns:r="http://schemas.openxmlformats.org/officeDocument/2006/relationships" xmlns:p="http://schemas.openxmlformats.org/presentationml/2006/main">
  <p:tag name="SHAPE_LOCKS" val="1983"/>
</p:tagLst>
</file>

<file path=ppt/tags/tag339.xml><?xml version="1.0" encoding="utf-8"?>
<p:tagLst xmlns:a="http://schemas.openxmlformats.org/drawingml/2006/main" xmlns:r="http://schemas.openxmlformats.org/officeDocument/2006/relationships" xmlns:p="http://schemas.openxmlformats.org/presentationml/2006/main">
  <p:tag name="SHAPE_LOCKS" val="1983"/>
</p:tagLst>
</file>

<file path=ppt/tags/tag34.xml><?xml version="1.0" encoding="utf-8"?>
<p:tagLst xmlns:a="http://schemas.openxmlformats.org/drawingml/2006/main" xmlns:r="http://schemas.openxmlformats.org/officeDocument/2006/relationships" xmlns:p="http://schemas.openxmlformats.org/presentationml/2006/main">
  <p:tag name="GENSWF_SLIDE_TITLE" val="Introduction - 8/8"/>
  <p:tag name="GENSWF_ADVANCE_TIME" val="0.00"/>
  <p:tag name="ISPRING_CUSTOM_TIMING_USED" val="0"/>
  <p:tag name="ISPRING_SLIDE_INDENT_LEVEL" val="1"/>
</p:tagLst>
</file>

<file path=ppt/tags/tag340.xml><?xml version="1.0" encoding="utf-8"?>
<p:tagLst xmlns:a="http://schemas.openxmlformats.org/drawingml/2006/main" xmlns:r="http://schemas.openxmlformats.org/officeDocument/2006/relationships" xmlns:p="http://schemas.openxmlformats.org/presentationml/2006/main">
  <p:tag name="GENSWF_SLIDE_TITLE" val="Role of Market Analysis in Managerial Economics - 1/2"/>
  <p:tag name="GENSWF_ADVANCE_TIME" val="0.00"/>
  <p:tag name="ISPRING_CUSTOM_TIMING_USED" val="0"/>
  <p:tag name="ISPRING_SLIDE_INDENT_LEVEL" val="1"/>
</p:tagLst>
</file>

<file path=ppt/tags/tag341.xml><?xml version="1.0" encoding="utf-8"?>
<p:tagLst xmlns:a="http://schemas.openxmlformats.org/drawingml/2006/main" xmlns:r="http://schemas.openxmlformats.org/officeDocument/2006/relationships" xmlns:p="http://schemas.openxmlformats.org/presentationml/2006/main">
  <p:tag name="SHAPE_LOCKS" val="1983"/>
</p:tagLst>
</file>

<file path=ppt/tags/tag342.xml><?xml version="1.0" encoding="utf-8"?>
<p:tagLst xmlns:a="http://schemas.openxmlformats.org/drawingml/2006/main" xmlns:r="http://schemas.openxmlformats.org/officeDocument/2006/relationships" xmlns:p="http://schemas.openxmlformats.org/presentationml/2006/main">
  <p:tag name="SHAPE_LOCKS" val="1983"/>
</p:tagLst>
</file>

<file path=ppt/tags/tag343.xml><?xml version="1.0" encoding="utf-8"?>
<p:tagLst xmlns:a="http://schemas.openxmlformats.org/drawingml/2006/main" xmlns:r="http://schemas.openxmlformats.org/officeDocument/2006/relationships" xmlns:p="http://schemas.openxmlformats.org/presentationml/2006/main">
  <p:tag name="GENSWF_SLIDE_TITLE" val="Role of Market Analysis in Managerial Economics - 2/2"/>
  <p:tag name="GENSWF_ADVANCE_TIME" val="0.00"/>
  <p:tag name="ISPRING_CUSTOM_TIMING_USED" val="0"/>
  <p:tag name="ISPRING_SLIDE_INDENT_LEVEL" val="1"/>
</p:tagLst>
</file>

<file path=ppt/tags/tag344.xml><?xml version="1.0" encoding="utf-8"?>
<p:tagLst xmlns:a="http://schemas.openxmlformats.org/drawingml/2006/main" xmlns:r="http://schemas.openxmlformats.org/officeDocument/2006/relationships" xmlns:p="http://schemas.openxmlformats.org/presentationml/2006/main">
  <p:tag name="SHAPE_LOCKS" val="1983"/>
</p:tagLst>
</file>

<file path=ppt/tags/tag345.xml><?xml version="1.0" encoding="utf-8"?>
<p:tagLst xmlns:a="http://schemas.openxmlformats.org/drawingml/2006/main" xmlns:r="http://schemas.openxmlformats.org/officeDocument/2006/relationships" xmlns:p="http://schemas.openxmlformats.org/presentationml/2006/main">
  <p:tag name="SHAPE_LOCKS" val="1983"/>
</p:tagLst>
</file>

<file path=ppt/tags/tag346.xml><?xml version="1.0" encoding="utf-8"?>
<p:tagLst xmlns:a="http://schemas.openxmlformats.org/drawingml/2006/main" xmlns:r="http://schemas.openxmlformats.org/officeDocument/2006/relationships" xmlns:p="http://schemas.openxmlformats.org/presentationml/2006/main">
  <p:tag name="SHAPE_LOCKS" val="1983"/>
</p:tagLst>
</file>

<file path=ppt/tags/tag347.xml><?xml version="1.0" encoding="utf-8"?>
<p:tagLst xmlns:a="http://schemas.openxmlformats.org/drawingml/2006/main" xmlns:r="http://schemas.openxmlformats.org/officeDocument/2006/relationships" xmlns:p="http://schemas.openxmlformats.org/presentationml/2006/main">
  <p:tag name="GENSWF_SLIDE_TITLE" val="Brand Competition"/>
  <p:tag name="GENSWF_ADVANCE_TIME" val="0.00"/>
  <p:tag name="ISPRING_CUSTOM_TIMING_USED" val="0"/>
  <p:tag name="ISPRING_SLIDE_INDENT_LEVEL" val="1"/>
</p:tagLst>
</file>

<file path=ppt/tags/tag348.xml><?xml version="1.0" encoding="utf-8"?>
<p:tagLst xmlns:a="http://schemas.openxmlformats.org/drawingml/2006/main" xmlns:r="http://schemas.openxmlformats.org/officeDocument/2006/relationships" xmlns:p="http://schemas.openxmlformats.org/presentationml/2006/main">
  <p:tag name="SHAPE_LOCKS" val="1983"/>
</p:tagLst>
</file>

<file path=ppt/tags/tag349.xml><?xml version="1.0" encoding="utf-8"?>
<p:tagLst xmlns:a="http://schemas.openxmlformats.org/drawingml/2006/main" xmlns:r="http://schemas.openxmlformats.org/officeDocument/2006/relationships" xmlns:p="http://schemas.openxmlformats.org/presentationml/2006/main">
  <p:tag name="SHAPE_LOCKS" val="1983"/>
</p:tagLst>
</file>

<file path=ppt/tags/tag35.xml><?xml version="1.0" encoding="utf-8"?>
<p:tagLst xmlns:a="http://schemas.openxmlformats.org/drawingml/2006/main" xmlns:r="http://schemas.openxmlformats.org/officeDocument/2006/relationships" xmlns:p="http://schemas.openxmlformats.org/presentationml/2006/main">
  <p:tag name="SHAPE_LOCKS" val="1983"/>
</p:tagLst>
</file>

<file path=ppt/tags/tag350.xml><?xml version="1.0" encoding="utf-8"?>
<p:tagLst xmlns:a="http://schemas.openxmlformats.org/drawingml/2006/main" xmlns:r="http://schemas.openxmlformats.org/officeDocument/2006/relationships" xmlns:p="http://schemas.openxmlformats.org/presentationml/2006/main">
  <p:tag name="SHAPE_LOCKS" val="1983"/>
</p:tagLst>
</file>

<file path=ppt/tags/tag351.xml><?xml version="1.0" encoding="utf-8"?>
<p:tagLst xmlns:a="http://schemas.openxmlformats.org/drawingml/2006/main" xmlns:r="http://schemas.openxmlformats.org/officeDocument/2006/relationships" xmlns:p="http://schemas.openxmlformats.org/presentationml/2006/main">
  <p:tag name="GENSWF_SLIDE_TITLE" val="Industry Competition"/>
  <p:tag name="GENSWF_ADVANCE_TIME" val="0.00"/>
  <p:tag name="ISPRING_CUSTOM_TIMING_USED" val="0"/>
  <p:tag name="ISPRING_SLIDE_INDENT_LEVEL" val="1"/>
</p:tagLst>
</file>

<file path=ppt/tags/tag352.xml><?xml version="1.0" encoding="utf-8"?>
<p:tagLst xmlns:a="http://schemas.openxmlformats.org/drawingml/2006/main" xmlns:r="http://schemas.openxmlformats.org/officeDocument/2006/relationships" xmlns:p="http://schemas.openxmlformats.org/presentationml/2006/main">
  <p:tag name="SHAPE_LOCKS" val="1983"/>
</p:tagLst>
</file>

<file path=ppt/tags/tag353.xml><?xml version="1.0" encoding="utf-8"?>
<p:tagLst xmlns:a="http://schemas.openxmlformats.org/drawingml/2006/main" xmlns:r="http://schemas.openxmlformats.org/officeDocument/2006/relationships" xmlns:p="http://schemas.openxmlformats.org/presentationml/2006/main">
  <p:tag name="SHAPE_LOCKS" val="1983"/>
</p:tagLst>
</file>

<file path=ppt/tags/tag354.xml><?xml version="1.0" encoding="utf-8"?>
<p:tagLst xmlns:a="http://schemas.openxmlformats.org/drawingml/2006/main" xmlns:r="http://schemas.openxmlformats.org/officeDocument/2006/relationships" xmlns:p="http://schemas.openxmlformats.org/presentationml/2006/main">
  <p:tag name="SHAPE_LOCKS" val="1983"/>
</p:tagLst>
</file>

<file path=ppt/tags/tag355.xml><?xml version="1.0" encoding="utf-8"?>
<p:tagLst xmlns:a="http://schemas.openxmlformats.org/drawingml/2006/main" xmlns:r="http://schemas.openxmlformats.org/officeDocument/2006/relationships" xmlns:p="http://schemas.openxmlformats.org/presentationml/2006/main">
  <p:tag name="GENSWF_SLIDE_TITLE" val="Product Competition"/>
  <p:tag name="GENSWF_ADVANCE_TIME" val="0.00"/>
  <p:tag name="ISPRING_CUSTOM_TIMING_USED" val="0"/>
  <p:tag name="ISPRING_SLIDE_INDENT_LEVEL" val="1"/>
</p:tagLst>
</file>

<file path=ppt/tags/tag356.xml><?xml version="1.0" encoding="utf-8"?>
<p:tagLst xmlns:a="http://schemas.openxmlformats.org/drawingml/2006/main" xmlns:r="http://schemas.openxmlformats.org/officeDocument/2006/relationships" xmlns:p="http://schemas.openxmlformats.org/presentationml/2006/main">
  <p:tag name="SHAPE_LOCKS" val="1983"/>
</p:tagLst>
</file>

<file path=ppt/tags/tag357.xml><?xml version="1.0" encoding="utf-8"?>
<p:tagLst xmlns:a="http://schemas.openxmlformats.org/drawingml/2006/main" xmlns:r="http://schemas.openxmlformats.org/officeDocument/2006/relationships" xmlns:p="http://schemas.openxmlformats.org/presentationml/2006/main">
  <p:tag name="SHAPE_LOCKS" val="1983"/>
</p:tagLst>
</file>

<file path=ppt/tags/tag358.xml><?xml version="1.0" encoding="utf-8"?>
<p:tagLst xmlns:a="http://schemas.openxmlformats.org/drawingml/2006/main" xmlns:r="http://schemas.openxmlformats.org/officeDocument/2006/relationships" xmlns:p="http://schemas.openxmlformats.org/presentationml/2006/main">
  <p:tag name="SHAPE_LOCKS" val="1983"/>
</p:tagLst>
</file>

<file path=ppt/tags/tag359.xml><?xml version="1.0" encoding="utf-8"?>
<p:tagLst xmlns:a="http://schemas.openxmlformats.org/drawingml/2006/main" xmlns:r="http://schemas.openxmlformats.org/officeDocument/2006/relationships" xmlns:p="http://schemas.openxmlformats.org/presentationml/2006/main">
  <p:tag name="SHAPE_LOCKS" val="1983"/>
</p:tagLst>
</file>

<file path=ppt/tags/tag36.xml><?xml version="1.0" encoding="utf-8"?>
<p:tagLst xmlns:a="http://schemas.openxmlformats.org/drawingml/2006/main" xmlns:r="http://schemas.openxmlformats.org/officeDocument/2006/relationships" xmlns:p="http://schemas.openxmlformats.org/presentationml/2006/main">
  <p:tag name="SHAPE_LOCKS" val="1983"/>
</p:tagLst>
</file>

<file path=ppt/tags/tag360.xml><?xml version="1.0" encoding="utf-8"?>
<p:tagLst xmlns:a="http://schemas.openxmlformats.org/drawingml/2006/main" xmlns:r="http://schemas.openxmlformats.org/officeDocument/2006/relationships" xmlns:p="http://schemas.openxmlformats.org/presentationml/2006/main">
  <p:tag name="GENSWF_SLIDE_TITLE" val="Generic Competition"/>
  <p:tag name="GENSWF_ADVANCE_TIME" val="0.00"/>
  <p:tag name="ISPRING_CUSTOM_TIMING_USED" val="0"/>
  <p:tag name="ISPRING_SLIDE_INDENT_LEVEL" val="1"/>
</p:tagLst>
</file>

<file path=ppt/tags/tag361.xml><?xml version="1.0" encoding="utf-8"?>
<p:tagLst xmlns:a="http://schemas.openxmlformats.org/drawingml/2006/main" xmlns:r="http://schemas.openxmlformats.org/officeDocument/2006/relationships" xmlns:p="http://schemas.openxmlformats.org/presentationml/2006/main">
  <p:tag name="SHAPE_LOCKS" val="1983"/>
</p:tagLst>
</file>

<file path=ppt/tags/tag362.xml><?xml version="1.0" encoding="utf-8"?>
<p:tagLst xmlns:a="http://schemas.openxmlformats.org/drawingml/2006/main" xmlns:r="http://schemas.openxmlformats.org/officeDocument/2006/relationships" xmlns:p="http://schemas.openxmlformats.org/presentationml/2006/main">
  <p:tag name="SHAPE_LOCKS" val="1983"/>
</p:tagLst>
</file>

<file path=ppt/tags/tag363.xml><?xml version="1.0" encoding="utf-8"?>
<p:tagLst xmlns:a="http://schemas.openxmlformats.org/drawingml/2006/main" xmlns:r="http://schemas.openxmlformats.org/officeDocument/2006/relationships" xmlns:p="http://schemas.openxmlformats.org/presentationml/2006/main">
  <p:tag name="SHAPE_LOCKS" val="1983"/>
</p:tagLst>
</file>

<file path=ppt/tags/tag364.xml><?xml version="1.0" encoding="utf-8"?>
<p:tagLst xmlns:a="http://schemas.openxmlformats.org/drawingml/2006/main" xmlns:r="http://schemas.openxmlformats.org/officeDocument/2006/relationships" xmlns:p="http://schemas.openxmlformats.org/presentationml/2006/main">
  <p:tag name="GENSWF_SLIDE_TITLE" val="Explain What is Demand"/>
  <p:tag name="GENSWF_ADVANCE_TIME" val="0.00"/>
  <p:tag name="ISPRING_SLIDE_INDENT_LEVEL" val="0"/>
  <p:tag name="ISPRING_CUSTOM_TIMING_USED" val="0"/>
</p:tagLst>
</file>

<file path=ppt/tags/tag365.xml><?xml version="1.0" encoding="utf-8"?>
<p:tagLst xmlns:a="http://schemas.openxmlformats.org/drawingml/2006/main" xmlns:r="http://schemas.openxmlformats.org/officeDocument/2006/relationships" xmlns:p="http://schemas.openxmlformats.org/presentationml/2006/main">
  <p:tag name="SHAPE_LOCKS" val="1983"/>
</p:tagLst>
</file>

<file path=ppt/tags/tag366.xml><?xml version="1.0" encoding="utf-8"?>
<p:tagLst xmlns:a="http://schemas.openxmlformats.org/drawingml/2006/main" xmlns:r="http://schemas.openxmlformats.org/officeDocument/2006/relationships" xmlns:p="http://schemas.openxmlformats.org/presentationml/2006/main">
  <p:tag name="SHAPE_LOCKS" val="1983"/>
</p:tagLst>
</file>

<file path=ppt/tags/tag367.xml><?xml version="1.0" encoding="utf-8"?>
<p:tagLst xmlns:a="http://schemas.openxmlformats.org/drawingml/2006/main" xmlns:r="http://schemas.openxmlformats.org/officeDocument/2006/relationships" xmlns:p="http://schemas.openxmlformats.org/presentationml/2006/main">
  <p:tag name="GENSWF_SLIDE_TITLE" val="What is Demand? - 1/2"/>
  <p:tag name="GENSWF_ADVANCE_TIME" val="0.00"/>
  <p:tag name="ISPRING_CUSTOM_TIMING_USED" val="0"/>
  <p:tag name="ISPRING_SLIDE_INDENT_LEVEL" val="1"/>
</p:tagLst>
</file>

<file path=ppt/tags/tag368.xml><?xml version="1.0" encoding="utf-8"?>
<p:tagLst xmlns:a="http://schemas.openxmlformats.org/drawingml/2006/main" xmlns:r="http://schemas.openxmlformats.org/officeDocument/2006/relationships" xmlns:p="http://schemas.openxmlformats.org/presentationml/2006/main">
  <p:tag name="SHAPE_LOCKS" val="1983"/>
</p:tagLst>
</file>

<file path=ppt/tags/tag369.xml><?xml version="1.0" encoding="utf-8"?>
<p:tagLst xmlns:a="http://schemas.openxmlformats.org/drawingml/2006/main" xmlns:r="http://schemas.openxmlformats.org/officeDocument/2006/relationships" xmlns:p="http://schemas.openxmlformats.org/presentationml/2006/main">
  <p:tag name="SHAPE_LOCKS" val="1983"/>
</p:tagLst>
</file>

<file path=ppt/tags/tag37.xml><?xml version="1.0" encoding="utf-8"?>
<p:tagLst xmlns:a="http://schemas.openxmlformats.org/drawingml/2006/main" xmlns:r="http://schemas.openxmlformats.org/officeDocument/2006/relationships" xmlns:p="http://schemas.openxmlformats.org/presentationml/2006/main">
  <p:tag name="GENSWF_SLIDE_TITLE" val="Explain What is Managerial Economics"/>
  <p:tag name="GENSWF_ADVANCE_TIME" val="0.00"/>
  <p:tag name="ISPRING_SLIDE_INDENT_LEVEL" val="0"/>
  <p:tag name="ISPRING_CUSTOM_TIMING_USED" val="0"/>
</p:tagLst>
</file>

<file path=ppt/tags/tag370.xml><?xml version="1.0" encoding="utf-8"?>
<p:tagLst xmlns:a="http://schemas.openxmlformats.org/drawingml/2006/main" xmlns:r="http://schemas.openxmlformats.org/officeDocument/2006/relationships" xmlns:p="http://schemas.openxmlformats.org/presentationml/2006/main">
  <p:tag name="GENSWF_SLIDE_TITLE" val="What is Demand? - 2/2"/>
  <p:tag name="GENSWF_ADVANCE_TIME" val="0.00"/>
  <p:tag name="ISPRING_CUSTOM_TIMING_USED" val="0"/>
  <p:tag name="ISPRING_SLIDE_INDENT_LEVEL" val="1"/>
</p:tagLst>
</file>

<file path=ppt/tags/tag371.xml><?xml version="1.0" encoding="utf-8"?>
<p:tagLst xmlns:a="http://schemas.openxmlformats.org/drawingml/2006/main" xmlns:r="http://schemas.openxmlformats.org/officeDocument/2006/relationships" xmlns:p="http://schemas.openxmlformats.org/presentationml/2006/main">
  <p:tag name="SHAPE_LOCKS" val="1983"/>
</p:tagLst>
</file>

<file path=ppt/tags/tag372.xml><?xml version="1.0" encoding="utf-8"?>
<p:tagLst xmlns:a="http://schemas.openxmlformats.org/drawingml/2006/main" xmlns:r="http://schemas.openxmlformats.org/officeDocument/2006/relationships" xmlns:p="http://schemas.openxmlformats.org/presentationml/2006/main">
  <p:tag name="SHAPE_LOCKS" val="1983"/>
</p:tagLst>
</file>

<file path=ppt/tags/tag373.xml><?xml version="1.0" encoding="utf-8"?>
<p:tagLst xmlns:a="http://schemas.openxmlformats.org/drawingml/2006/main" xmlns:r="http://schemas.openxmlformats.org/officeDocument/2006/relationships" xmlns:p="http://schemas.openxmlformats.org/presentationml/2006/main">
  <p:tag name="GENSWF_SLIDE_TITLE" val="Demand Function"/>
  <p:tag name="GENSWF_ADVANCE_TIME" val="0.00"/>
  <p:tag name="ISPRING_CUSTOM_TIMING_USED" val="0"/>
  <p:tag name="ISPRING_SLIDE_INDENT_LEVEL" val="1"/>
</p:tagLst>
</file>

<file path=ppt/tags/tag374.xml><?xml version="1.0" encoding="utf-8"?>
<p:tagLst xmlns:a="http://schemas.openxmlformats.org/drawingml/2006/main" xmlns:r="http://schemas.openxmlformats.org/officeDocument/2006/relationships" xmlns:p="http://schemas.openxmlformats.org/presentationml/2006/main">
  <p:tag name="SHAPE_LOCKS" val="1983"/>
</p:tagLst>
</file>

<file path=ppt/tags/tag375.xml><?xml version="1.0" encoding="utf-8"?>
<p:tagLst xmlns:a="http://schemas.openxmlformats.org/drawingml/2006/main" xmlns:r="http://schemas.openxmlformats.org/officeDocument/2006/relationships" xmlns:p="http://schemas.openxmlformats.org/presentationml/2006/main">
  <p:tag name="SHAPE_LOCKS" val="1983"/>
</p:tagLst>
</file>

<file path=ppt/tags/tag376.xml><?xml version="1.0" encoding="utf-8"?>
<p:tagLst xmlns:a="http://schemas.openxmlformats.org/drawingml/2006/main" xmlns:r="http://schemas.openxmlformats.org/officeDocument/2006/relationships" xmlns:p="http://schemas.openxmlformats.org/presentationml/2006/main">
  <p:tag name="SHAPE_LOCKS" val="1983"/>
</p:tagLst>
</file>

<file path=ppt/tags/tag377.xml><?xml version="1.0" encoding="utf-8"?>
<p:tagLst xmlns:a="http://schemas.openxmlformats.org/drawingml/2006/main" xmlns:r="http://schemas.openxmlformats.org/officeDocument/2006/relationships" xmlns:p="http://schemas.openxmlformats.org/presentationml/2006/main">
  <p:tag name="GENSWF_SLIDE_TITLE" val="Explain the Law of Demand"/>
  <p:tag name="GENSWF_ADVANCE_TIME" val="0.00"/>
  <p:tag name="ISPRING_SLIDE_INDENT_LEVEL" val="0"/>
  <p:tag name="ISPRING_CUSTOM_TIMING_USED" val="0"/>
</p:tagLst>
</file>

<file path=ppt/tags/tag378.xml><?xml version="1.0" encoding="utf-8"?>
<p:tagLst xmlns:a="http://schemas.openxmlformats.org/drawingml/2006/main" xmlns:r="http://schemas.openxmlformats.org/officeDocument/2006/relationships" xmlns:p="http://schemas.openxmlformats.org/presentationml/2006/main">
  <p:tag name="SHAPE_LOCKS" val="1983"/>
</p:tagLst>
</file>

<file path=ppt/tags/tag379.xml><?xml version="1.0" encoding="utf-8"?>
<p:tagLst xmlns:a="http://schemas.openxmlformats.org/drawingml/2006/main" xmlns:r="http://schemas.openxmlformats.org/officeDocument/2006/relationships" xmlns:p="http://schemas.openxmlformats.org/presentationml/2006/main">
  <p:tag name="SHAPE_LOCKS" val="1983"/>
</p:tagLst>
</file>

<file path=ppt/tags/tag38.xml><?xml version="1.0" encoding="utf-8"?>
<p:tagLst xmlns:a="http://schemas.openxmlformats.org/drawingml/2006/main" xmlns:r="http://schemas.openxmlformats.org/officeDocument/2006/relationships" xmlns:p="http://schemas.openxmlformats.org/presentationml/2006/main">
  <p:tag name="SHAPE_LOCKS" val="1983"/>
</p:tagLst>
</file>

<file path=ppt/tags/tag380.xml><?xml version="1.0" encoding="utf-8"?>
<p:tagLst xmlns:a="http://schemas.openxmlformats.org/drawingml/2006/main" xmlns:r="http://schemas.openxmlformats.org/officeDocument/2006/relationships" xmlns:p="http://schemas.openxmlformats.org/presentationml/2006/main">
  <p:tag name="GENSWF_SLIDE_TITLE" val="Law of Demand"/>
  <p:tag name="GENSWF_ADVANCE_TIME" val="0.00"/>
  <p:tag name="ISPRING_CUSTOM_TIMING_USED" val="0"/>
  <p:tag name="ISPRING_SLIDE_INDENT_LEVEL" val="1"/>
</p:tagLst>
</file>

<file path=ppt/tags/tag381.xml><?xml version="1.0" encoding="utf-8"?>
<p:tagLst xmlns:a="http://schemas.openxmlformats.org/drawingml/2006/main" xmlns:r="http://schemas.openxmlformats.org/officeDocument/2006/relationships" xmlns:p="http://schemas.openxmlformats.org/presentationml/2006/main">
  <p:tag name="SHAPE_LOCKS" val="1983"/>
</p:tagLst>
</file>

<file path=ppt/tags/tag382.xml><?xml version="1.0" encoding="utf-8"?>
<p:tagLst xmlns:a="http://schemas.openxmlformats.org/drawingml/2006/main" xmlns:r="http://schemas.openxmlformats.org/officeDocument/2006/relationships" xmlns:p="http://schemas.openxmlformats.org/presentationml/2006/main">
  <p:tag name="SHAPE_LOCKS" val="1983"/>
</p:tagLst>
</file>

<file path=ppt/tags/tag383.xml><?xml version="1.0" encoding="utf-8"?>
<p:tagLst xmlns:a="http://schemas.openxmlformats.org/drawingml/2006/main" xmlns:r="http://schemas.openxmlformats.org/officeDocument/2006/relationships" xmlns:p="http://schemas.openxmlformats.org/presentationml/2006/main">
  <p:tag name="SHAPE_LOCKS" val="1983"/>
</p:tagLst>
</file>

<file path=ppt/tags/tag384.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Lst>
</file>

<file path=ppt/tags/tag385.xml><?xml version="1.0" encoding="utf-8"?>
<p:tagLst xmlns:a="http://schemas.openxmlformats.org/drawingml/2006/main" xmlns:r="http://schemas.openxmlformats.org/officeDocument/2006/relationships" xmlns:p="http://schemas.openxmlformats.org/presentationml/2006/main">
  <p:tag name="SHAPE_LOCKS" val="1983"/>
</p:tagLst>
</file>

<file path=ppt/tags/tag386.xml><?xml version="1.0" encoding="utf-8"?>
<p:tagLst xmlns:a="http://schemas.openxmlformats.org/drawingml/2006/main" xmlns:r="http://schemas.openxmlformats.org/officeDocument/2006/relationships" xmlns:p="http://schemas.openxmlformats.org/presentationml/2006/main">
  <p:tag name="SHAPE_LOCKS" val="1983"/>
</p:tagLst>
</file>

<file path=ppt/tags/tag387.xml><?xml version="1.0" encoding="utf-8"?>
<p:tagLst xmlns:a="http://schemas.openxmlformats.org/drawingml/2006/main" xmlns:r="http://schemas.openxmlformats.org/officeDocument/2006/relationships" xmlns:p="http://schemas.openxmlformats.org/presentationml/2006/main">
  <p:tag name="SHAPE_LOCKS" val="1983"/>
</p:tagLst>
</file>

<file path=ppt/tags/tag388.xml><?xml version="1.0" encoding="utf-8"?>
<p:tagLst xmlns:a="http://schemas.openxmlformats.org/drawingml/2006/main" xmlns:r="http://schemas.openxmlformats.org/officeDocument/2006/relationships" xmlns:p="http://schemas.openxmlformats.org/presentationml/2006/main">
  <p:tag name="SHAPE_LOCKS" val="1983"/>
</p:tagLst>
</file>

<file path=ppt/tags/tag389.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 name="ISPRING_SLIDE_BRANCHING_PROPERTIES" val="&lt;BranchingProperties&gt;&lt;nextAction&gt;&lt;action&gt;0&lt;/action&gt;&lt;/nextAction&gt;&lt;prevAction&gt;&lt;action&gt;0&lt;/action&gt;&lt;/prevAction&gt;&lt;lock&gt;1&lt;/lock&gt;&lt;/BranchingProperties&gt;&#10;"/>
</p:tagLst>
</file>

<file path=ppt/tags/tag39.xml><?xml version="1.0" encoding="utf-8"?>
<p:tagLst xmlns:a="http://schemas.openxmlformats.org/drawingml/2006/main" xmlns:r="http://schemas.openxmlformats.org/officeDocument/2006/relationships" xmlns:p="http://schemas.openxmlformats.org/presentationml/2006/main">
  <p:tag name="SHAPE_LOCKS" val="1983"/>
</p:tagLst>
</file>

<file path=ppt/tags/tag390.xml><?xml version="1.0" encoding="utf-8"?>
<p:tagLst xmlns:a="http://schemas.openxmlformats.org/drawingml/2006/main" xmlns:r="http://schemas.openxmlformats.org/officeDocument/2006/relationships" xmlns:p="http://schemas.openxmlformats.org/presentationml/2006/main">
  <p:tag name="SHAPE_LOCKS" val="1983"/>
</p:tagLst>
</file>

<file path=ppt/tags/tag391.xml><?xml version="1.0" encoding="utf-8"?>
<p:tagLst xmlns:a="http://schemas.openxmlformats.org/drawingml/2006/main" xmlns:r="http://schemas.openxmlformats.org/officeDocument/2006/relationships" xmlns:p="http://schemas.openxmlformats.org/presentationml/2006/main">
  <p:tag name="SHAPE_LOCKS" val="1983"/>
</p:tagLst>
</file>

<file path=ppt/tags/tag392.xml><?xml version="1.0" encoding="utf-8"?>
<p:tagLst xmlns:a="http://schemas.openxmlformats.org/drawingml/2006/main" xmlns:r="http://schemas.openxmlformats.org/officeDocument/2006/relationships" xmlns:p="http://schemas.openxmlformats.org/presentationml/2006/main">
  <p:tag name="SHAPE_LOCKS" val="1983"/>
</p:tagLst>
</file>

<file path=ppt/tags/tag393.xml><?xml version="1.0" encoding="utf-8"?>
<p:tagLst xmlns:a="http://schemas.openxmlformats.org/drawingml/2006/main" xmlns:r="http://schemas.openxmlformats.org/officeDocument/2006/relationships" xmlns:p="http://schemas.openxmlformats.org/presentationml/2006/main">
  <p:tag name="SHAPE_LOCKS" val="1983"/>
</p:tagLst>
</file>

<file path=ppt/tags/tag394.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 name="ISPRING_SLIDE_BRANCHING_PROPERTIES" val="&lt;BranchingProperties&gt;&lt;nextAction&gt;&lt;action&gt;0&lt;/action&gt;&lt;/nextAction&gt;&lt;prevAction&gt;&lt;action&gt;0&lt;/action&gt;&lt;/prevAction&gt;&lt;lock&gt;1&lt;/lock&gt;&lt;/BranchingProperties&gt;&#10;"/>
</p:tagLst>
</file>

<file path=ppt/tags/tag395.xml><?xml version="1.0" encoding="utf-8"?>
<p:tagLst xmlns:a="http://schemas.openxmlformats.org/drawingml/2006/main" xmlns:r="http://schemas.openxmlformats.org/officeDocument/2006/relationships" xmlns:p="http://schemas.openxmlformats.org/presentationml/2006/main">
  <p:tag name="SHAPE_LOCKS" val="1983"/>
</p:tagLst>
</file>

<file path=ppt/tags/tag396.xml><?xml version="1.0" encoding="utf-8"?>
<p:tagLst xmlns:a="http://schemas.openxmlformats.org/drawingml/2006/main" xmlns:r="http://schemas.openxmlformats.org/officeDocument/2006/relationships" xmlns:p="http://schemas.openxmlformats.org/presentationml/2006/main">
  <p:tag name="SHAPE_LOCKS" val="1983"/>
</p:tagLst>
</file>

<file path=ppt/tags/tag397.xml><?xml version="1.0" encoding="utf-8"?>
<p:tagLst xmlns:a="http://schemas.openxmlformats.org/drawingml/2006/main" xmlns:r="http://schemas.openxmlformats.org/officeDocument/2006/relationships" xmlns:p="http://schemas.openxmlformats.org/presentationml/2006/main">
  <p:tag name="SHAPE_LOCKS" val="1983"/>
</p:tagLst>
</file>

<file path=ppt/tags/tag398.xml><?xml version="1.0" encoding="utf-8"?>
<p:tagLst xmlns:a="http://schemas.openxmlformats.org/drawingml/2006/main" xmlns:r="http://schemas.openxmlformats.org/officeDocument/2006/relationships" xmlns:p="http://schemas.openxmlformats.org/presentationml/2006/main">
  <p:tag name="SHAPE_LOCKS" val="1983"/>
</p:tagLst>
</file>

<file path=ppt/tags/tag399.xml><?xml version="1.0" encoding="utf-8"?>
<p:tagLst xmlns:a="http://schemas.openxmlformats.org/drawingml/2006/main" xmlns:r="http://schemas.openxmlformats.org/officeDocument/2006/relationships" xmlns:p="http://schemas.openxmlformats.org/presentationml/2006/main">
  <p:tag name="GENSWF_SLIDE_TITLE" val="Demand Schedule"/>
  <p:tag name="GENSWF_ADVANCE_TIME" val="0.00"/>
  <p:tag name="ISPRING_CUSTOM_TIMING_USED" val="0"/>
  <p:tag name="ISPRING_SLIDE_INDENT_LEVEL" val="1"/>
  <p:tag name="ISPRING_SLIDE_BRANCHING_PROPERTIES" val="&lt;BranchingProperties&gt;&lt;nextAction&gt;&lt;action&gt;0&lt;/action&gt;&lt;/nextAction&gt;&lt;prevAction&gt;&lt;action&gt;2&lt;/action&gt;&lt;slide&gt;533&lt;/slide&gt;&lt;/prevAction&gt;&lt;lock&gt;0&lt;/lock&gt;&lt;/BranchingProperties&gt;&#10;"/>
</p:tagLst>
</file>

<file path=ppt/tags/tag4.xml><?xml version="1.0" encoding="utf-8"?>
<p:tagLst xmlns:a="http://schemas.openxmlformats.org/drawingml/2006/main" xmlns:r="http://schemas.openxmlformats.org/officeDocument/2006/relationships" xmlns:p="http://schemas.openxmlformats.org/presentationml/2006/main">
  <p:tag name="SHAPE_LOCKS" val="1983"/>
</p:tagLst>
</file>

<file path=ppt/tags/tag40.xml><?xml version="1.0" encoding="utf-8"?>
<p:tagLst xmlns:a="http://schemas.openxmlformats.org/drawingml/2006/main" xmlns:r="http://schemas.openxmlformats.org/officeDocument/2006/relationships" xmlns:p="http://schemas.openxmlformats.org/presentationml/2006/main">
  <p:tag name="GENSWF_SLIDE_TITLE" val="What is Managerial Economics? - 1/3"/>
  <p:tag name="GENSWF_ADVANCE_TIME" val="0.00"/>
  <p:tag name="ISPRING_CUSTOM_TIMING_USED" val="0"/>
  <p:tag name="ISPRING_SLIDE_INDENT_LEVEL" val="1"/>
</p:tagLst>
</file>

<file path=ppt/tags/tag400.xml><?xml version="1.0" encoding="utf-8"?>
<p:tagLst xmlns:a="http://schemas.openxmlformats.org/drawingml/2006/main" xmlns:r="http://schemas.openxmlformats.org/officeDocument/2006/relationships" xmlns:p="http://schemas.openxmlformats.org/presentationml/2006/main">
  <p:tag name="SHAPE_LOCKS" val="1983"/>
</p:tagLst>
</file>

<file path=ppt/tags/tag401.xml><?xml version="1.0" encoding="utf-8"?>
<p:tagLst xmlns:a="http://schemas.openxmlformats.org/drawingml/2006/main" xmlns:r="http://schemas.openxmlformats.org/officeDocument/2006/relationships" xmlns:p="http://schemas.openxmlformats.org/presentationml/2006/main">
  <p:tag name="GENSWF_SLIDE_TITLE" val="Demand Curve - 1/2"/>
  <p:tag name="GENSWF_ADVANCE_TIME" val="0.00"/>
  <p:tag name="ISPRING_CUSTOM_TIMING_USED" val="0"/>
  <p:tag name="ISPRING_SLIDE_INDENT_LEVEL" val="1"/>
</p:tagLst>
</file>

<file path=ppt/tags/tag402.xml><?xml version="1.0" encoding="utf-8"?>
<p:tagLst xmlns:a="http://schemas.openxmlformats.org/drawingml/2006/main" xmlns:r="http://schemas.openxmlformats.org/officeDocument/2006/relationships" xmlns:p="http://schemas.openxmlformats.org/presentationml/2006/main">
  <p:tag name="SHAPE_LOCKS" val="1983"/>
</p:tagLst>
</file>

<file path=ppt/tags/tag403.xml><?xml version="1.0" encoding="utf-8"?>
<p:tagLst xmlns:a="http://schemas.openxmlformats.org/drawingml/2006/main" xmlns:r="http://schemas.openxmlformats.org/officeDocument/2006/relationships" xmlns:p="http://schemas.openxmlformats.org/presentationml/2006/main">
  <p:tag name="SHAPE_LOCKS" val="1983"/>
</p:tagLst>
</file>

<file path=ppt/tags/tag404.xml><?xml version="1.0" encoding="utf-8"?>
<p:tagLst xmlns:a="http://schemas.openxmlformats.org/drawingml/2006/main" xmlns:r="http://schemas.openxmlformats.org/officeDocument/2006/relationships" xmlns:p="http://schemas.openxmlformats.org/presentationml/2006/main">
  <p:tag name="GENSWF_SLIDE_TITLE" val="Demand Curve - 2/2"/>
  <p:tag name="GENSWF_ADVANCE_TIME" val="0.00"/>
  <p:tag name="ISPRING_CUSTOM_TIMING_USED" val="0"/>
  <p:tag name="ISPRING_SLIDE_INDENT_LEVEL" val="1"/>
</p:tagLst>
</file>

<file path=ppt/tags/tag405.xml><?xml version="1.0" encoding="utf-8"?>
<p:tagLst xmlns:a="http://schemas.openxmlformats.org/drawingml/2006/main" xmlns:r="http://schemas.openxmlformats.org/officeDocument/2006/relationships" xmlns:p="http://schemas.openxmlformats.org/presentationml/2006/main">
  <p:tag name="SHAPE_LOCKS" val="1983"/>
</p:tagLst>
</file>

<file path=ppt/tags/tag406.xml><?xml version="1.0" encoding="utf-8"?>
<p:tagLst xmlns:a="http://schemas.openxmlformats.org/drawingml/2006/main" xmlns:r="http://schemas.openxmlformats.org/officeDocument/2006/relationships" xmlns:p="http://schemas.openxmlformats.org/presentationml/2006/main">
  <p:tag name="SHAPE_LOCKS" val="1983"/>
</p:tagLst>
</file>

<file path=ppt/tags/tag407.xml><?xml version="1.0" encoding="utf-8"?>
<p:tagLst xmlns:a="http://schemas.openxmlformats.org/drawingml/2006/main" xmlns:r="http://schemas.openxmlformats.org/officeDocument/2006/relationships" xmlns:p="http://schemas.openxmlformats.org/presentationml/2006/main">
  <p:tag name="GENSWF_SLIDE_TITLE" val="Explain the Why Demand Curve has Negative Slope"/>
  <p:tag name="GENSWF_ADVANCE_TIME" val="0.00"/>
  <p:tag name="ISPRING_SLIDE_INDENT_LEVEL" val="0"/>
  <p:tag name="ISPRING_CUSTOM_TIMING_USED" val="0"/>
</p:tagLst>
</file>

<file path=ppt/tags/tag408.xml><?xml version="1.0" encoding="utf-8"?>
<p:tagLst xmlns:a="http://schemas.openxmlformats.org/drawingml/2006/main" xmlns:r="http://schemas.openxmlformats.org/officeDocument/2006/relationships" xmlns:p="http://schemas.openxmlformats.org/presentationml/2006/main">
  <p:tag name="SHAPE_LOCKS" val="1983"/>
</p:tagLst>
</file>

<file path=ppt/tags/tag409.xml><?xml version="1.0" encoding="utf-8"?>
<p:tagLst xmlns:a="http://schemas.openxmlformats.org/drawingml/2006/main" xmlns:r="http://schemas.openxmlformats.org/officeDocument/2006/relationships" xmlns:p="http://schemas.openxmlformats.org/presentationml/2006/main">
  <p:tag name="SHAPE_LOCKS" val="1983"/>
</p:tagLst>
</file>

<file path=ppt/tags/tag41.xml><?xml version="1.0" encoding="utf-8"?>
<p:tagLst xmlns:a="http://schemas.openxmlformats.org/drawingml/2006/main" xmlns:r="http://schemas.openxmlformats.org/officeDocument/2006/relationships" xmlns:p="http://schemas.openxmlformats.org/presentationml/2006/main">
  <p:tag name="SHAPE_LOCKS" val="1983"/>
</p:tagLst>
</file>

<file path=ppt/tags/tag410.xml><?xml version="1.0" encoding="utf-8"?>
<p:tagLst xmlns:a="http://schemas.openxmlformats.org/drawingml/2006/main" xmlns:r="http://schemas.openxmlformats.org/officeDocument/2006/relationships" xmlns:p="http://schemas.openxmlformats.org/presentationml/2006/main">
  <p:tag name="GENSWF_SLIDE_TITLE" val="Why does Demand Curve have Negative Slope?"/>
  <p:tag name="GENSWF_ADVANCE_TIME" val="0.00"/>
  <p:tag name="ISPRING_CUSTOM_TIMING_USED" val="0"/>
  <p:tag name="ISPRING_SLIDE_INDENT_LEVEL" val="1"/>
</p:tagLst>
</file>

<file path=ppt/tags/tag411.xml><?xml version="1.0" encoding="utf-8"?>
<p:tagLst xmlns:a="http://schemas.openxmlformats.org/drawingml/2006/main" xmlns:r="http://schemas.openxmlformats.org/officeDocument/2006/relationships" xmlns:p="http://schemas.openxmlformats.org/presentationml/2006/main">
  <p:tag name="SHAPE_LOCKS" val="1983"/>
</p:tagLst>
</file>

<file path=ppt/tags/tag412.xml><?xml version="1.0" encoding="utf-8"?>
<p:tagLst xmlns:a="http://schemas.openxmlformats.org/drawingml/2006/main" xmlns:r="http://schemas.openxmlformats.org/officeDocument/2006/relationships" xmlns:p="http://schemas.openxmlformats.org/presentationml/2006/main">
  <p:tag name="SHAPE_LOCKS" val="1983"/>
</p:tagLst>
</file>

<file path=ppt/tags/tag413.xml><?xml version="1.0" encoding="utf-8"?>
<p:tagLst xmlns:a="http://schemas.openxmlformats.org/drawingml/2006/main" xmlns:r="http://schemas.openxmlformats.org/officeDocument/2006/relationships" xmlns:p="http://schemas.openxmlformats.org/presentationml/2006/main">
  <p:tag name="SHAPE_LOCKS" val="1983"/>
</p:tagLst>
</file>

<file path=ppt/tags/tag414.xml><?xml version="1.0" encoding="utf-8"?>
<p:tagLst xmlns:a="http://schemas.openxmlformats.org/drawingml/2006/main" xmlns:r="http://schemas.openxmlformats.org/officeDocument/2006/relationships" xmlns:p="http://schemas.openxmlformats.org/presentationml/2006/main">
  <p:tag name="SHAPE_LOCKS" val="1983"/>
</p:tagLst>
</file>

<file path=ppt/tags/tag415.xml><?xml version="1.0" encoding="utf-8"?>
<p:tagLst xmlns:a="http://schemas.openxmlformats.org/drawingml/2006/main" xmlns:r="http://schemas.openxmlformats.org/officeDocument/2006/relationships" xmlns:p="http://schemas.openxmlformats.org/presentationml/2006/main">
  <p:tag name="GENSWF_SLIDE_TITLE" val="Income Effect - 1/2"/>
  <p:tag name="GENSWF_ADVANCE_TIME" val="0.00"/>
  <p:tag name="ISPRING_CUSTOM_TIMING_USED" val="0"/>
  <p:tag name="ISPRING_SLIDE_INDENT_LEVEL" val="1"/>
</p:tagLst>
</file>

<file path=ppt/tags/tag416.xml><?xml version="1.0" encoding="utf-8"?>
<p:tagLst xmlns:a="http://schemas.openxmlformats.org/drawingml/2006/main" xmlns:r="http://schemas.openxmlformats.org/officeDocument/2006/relationships" xmlns:p="http://schemas.openxmlformats.org/presentationml/2006/main">
  <p:tag name="SHAPE_LOCKS" val="1983"/>
</p:tagLst>
</file>

<file path=ppt/tags/tag417.xml><?xml version="1.0" encoding="utf-8"?>
<p:tagLst xmlns:a="http://schemas.openxmlformats.org/drawingml/2006/main" xmlns:r="http://schemas.openxmlformats.org/officeDocument/2006/relationships" xmlns:p="http://schemas.openxmlformats.org/presentationml/2006/main">
  <p:tag name="SHAPE_LOCKS" val="1983"/>
</p:tagLst>
</file>

<file path=ppt/tags/tag418.xml><?xml version="1.0" encoding="utf-8"?>
<p:tagLst xmlns:a="http://schemas.openxmlformats.org/drawingml/2006/main" xmlns:r="http://schemas.openxmlformats.org/officeDocument/2006/relationships" xmlns:p="http://schemas.openxmlformats.org/presentationml/2006/main">
  <p:tag name="SHAPE_LOCKS" val="1983"/>
</p:tagLst>
</file>

<file path=ppt/tags/tag419.xml><?xml version="1.0" encoding="utf-8"?>
<p:tagLst xmlns:a="http://schemas.openxmlformats.org/drawingml/2006/main" xmlns:r="http://schemas.openxmlformats.org/officeDocument/2006/relationships" xmlns:p="http://schemas.openxmlformats.org/presentationml/2006/main">
  <p:tag name="SHAPE_LOCKS" val="1983"/>
</p:tagLst>
</file>

<file path=ppt/tags/tag42.xml><?xml version="1.0" encoding="utf-8"?>
<p:tagLst xmlns:a="http://schemas.openxmlformats.org/drawingml/2006/main" xmlns:r="http://schemas.openxmlformats.org/officeDocument/2006/relationships" xmlns:p="http://schemas.openxmlformats.org/presentationml/2006/main">
  <p:tag name="SHAPE_LOCKS" val="1983"/>
</p:tagLst>
</file>

<file path=ppt/tags/tag420.xml><?xml version="1.0" encoding="utf-8"?>
<p:tagLst xmlns:a="http://schemas.openxmlformats.org/drawingml/2006/main" xmlns:r="http://schemas.openxmlformats.org/officeDocument/2006/relationships" xmlns:p="http://schemas.openxmlformats.org/presentationml/2006/main">
  <p:tag name="SHAPE_LOCKS" val="1983"/>
</p:tagLst>
</file>

<file path=ppt/tags/tag421.xml><?xml version="1.0" encoding="utf-8"?>
<p:tagLst xmlns:a="http://schemas.openxmlformats.org/drawingml/2006/main" xmlns:r="http://schemas.openxmlformats.org/officeDocument/2006/relationships" xmlns:p="http://schemas.openxmlformats.org/presentationml/2006/main">
  <p:tag name="SHAPE_LOCKS" val="1983"/>
</p:tagLst>
</file>

<file path=ppt/tags/tag422.xml><?xml version="1.0" encoding="utf-8"?>
<p:tagLst xmlns:a="http://schemas.openxmlformats.org/drawingml/2006/main" xmlns:r="http://schemas.openxmlformats.org/officeDocument/2006/relationships" xmlns:p="http://schemas.openxmlformats.org/presentationml/2006/main">
  <p:tag name="SHAPE_LOCKS" val="1983"/>
</p:tagLst>
</file>

<file path=ppt/tags/tag423.xml><?xml version="1.0" encoding="utf-8"?>
<p:tagLst xmlns:a="http://schemas.openxmlformats.org/drawingml/2006/main" xmlns:r="http://schemas.openxmlformats.org/officeDocument/2006/relationships" xmlns:p="http://schemas.openxmlformats.org/presentationml/2006/main">
  <p:tag name="GENSWF_SLIDE_TITLE" val="Income Effect - 2/2"/>
  <p:tag name="GENSWF_ADVANCE_TIME" val="0.00"/>
  <p:tag name="ISPRING_CUSTOM_TIMING_USED" val="0"/>
  <p:tag name="ISPRING_SLIDE_INDENT_LEVEL" val="1"/>
</p:tagLst>
</file>

<file path=ppt/tags/tag424.xml><?xml version="1.0" encoding="utf-8"?>
<p:tagLst xmlns:a="http://schemas.openxmlformats.org/drawingml/2006/main" xmlns:r="http://schemas.openxmlformats.org/officeDocument/2006/relationships" xmlns:p="http://schemas.openxmlformats.org/presentationml/2006/main">
  <p:tag name="SHAPE_LOCKS" val="1983"/>
</p:tagLst>
</file>

<file path=ppt/tags/tag425.xml><?xml version="1.0" encoding="utf-8"?>
<p:tagLst xmlns:a="http://schemas.openxmlformats.org/drawingml/2006/main" xmlns:r="http://schemas.openxmlformats.org/officeDocument/2006/relationships" xmlns:p="http://schemas.openxmlformats.org/presentationml/2006/main">
  <p:tag name="SHAPE_LOCKS" val="1983"/>
</p:tagLst>
</file>

<file path=ppt/tags/tag426.xml><?xml version="1.0" encoding="utf-8"?>
<p:tagLst xmlns:a="http://schemas.openxmlformats.org/drawingml/2006/main" xmlns:r="http://schemas.openxmlformats.org/officeDocument/2006/relationships" xmlns:p="http://schemas.openxmlformats.org/presentationml/2006/main">
  <p:tag name="SHAPE_LOCKS" val="1983"/>
</p:tagLst>
</file>

<file path=ppt/tags/tag427.xml><?xml version="1.0" encoding="utf-8"?>
<p:tagLst xmlns:a="http://schemas.openxmlformats.org/drawingml/2006/main" xmlns:r="http://schemas.openxmlformats.org/officeDocument/2006/relationships" xmlns:p="http://schemas.openxmlformats.org/presentationml/2006/main">
  <p:tag name="SHAPE_LOCKS" val="1983"/>
</p:tagLst>
</file>

<file path=ppt/tags/tag428.xml><?xml version="1.0" encoding="utf-8"?>
<p:tagLst xmlns:a="http://schemas.openxmlformats.org/drawingml/2006/main" xmlns:r="http://schemas.openxmlformats.org/officeDocument/2006/relationships" xmlns:p="http://schemas.openxmlformats.org/presentationml/2006/main">
  <p:tag name="SHAPE_LOCKS" val="1983"/>
</p:tagLst>
</file>

<file path=ppt/tags/tag429.xml><?xml version="1.0" encoding="utf-8"?>
<p:tagLst xmlns:a="http://schemas.openxmlformats.org/drawingml/2006/main" xmlns:r="http://schemas.openxmlformats.org/officeDocument/2006/relationships" xmlns:p="http://schemas.openxmlformats.org/presentationml/2006/main">
  <p:tag name="SHAPE_LOCKS" val="1983"/>
</p:tagLst>
</file>

<file path=ppt/tags/tag43.xml><?xml version="1.0" encoding="utf-8"?>
<p:tagLst xmlns:a="http://schemas.openxmlformats.org/drawingml/2006/main" xmlns:r="http://schemas.openxmlformats.org/officeDocument/2006/relationships" xmlns:p="http://schemas.openxmlformats.org/presentationml/2006/main">
  <p:tag name="GENSWF_SLIDE_TITLE" val="What is Managerial Economics? - 2/3"/>
  <p:tag name="GENSWF_ADVANCE_TIME" val="0.00"/>
  <p:tag name="ISPRING_CUSTOM_TIMING_USED" val="0"/>
  <p:tag name="ISPRING_SLIDE_INDENT_LEVEL" val="1"/>
</p:tagLst>
</file>

<file path=ppt/tags/tag430.xml><?xml version="1.0" encoding="utf-8"?>
<p:tagLst xmlns:a="http://schemas.openxmlformats.org/drawingml/2006/main" xmlns:r="http://schemas.openxmlformats.org/officeDocument/2006/relationships" xmlns:p="http://schemas.openxmlformats.org/presentationml/2006/main">
  <p:tag name="GENSWF_SLIDE_TITLE" val="Substitution Effect"/>
  <p:tag name="GENSWF_ADVANCE_TIME" val="0.00"/>
  <p:tag name="ISPRING_CUSTOM_TIMING_USED" val="0"/>
  <p:tag name="ISPRING_SLIDE_INDENT_LEVEL" val="1"/>
</p:tagLst>
</file>

<file path=ppt/tags/tag431.xml><?xml version="1.0" encoding="utf-8"?>
<p:tagLst xmlns:a="http://schemas.openxmlformats.org/drawingml/2006/main" xmlns:r="http://schemas.openxmlformats.org/officeDocument/2006/relationships" xmlns:p="http://schemas.openxmlformats.org/presentationml/2006/main">
  <p:tag name="SHAPE_LOCKS" val="1983"/>
</p:tagLst>
</file>

<file path=ppt/tags/tag432.xml><?xml version="1.0" encoding="utf-8"?>
<p:tagLst xmlns:a="http://schemas.openxmlformats.org/drawingml/2006/main" xmlns:r="http://schemas.openxmlformats.org/officeDocument/2006/relationships" xmlns:p="http://schemas.openxmlformats.org/presentationml/2006/main">
  <p:tag name="SHAPE_LOCKS" val="1983"/>
</p:tagLst>
</file>

<file path=ppt/tags/tag433.xml><?xml version="1.0" encoding="utf-8"?>
<p:tagLst xmlns:a="http://schemas.openxmlformats.org/drawingml/2006/main" xmlns:r="http://schemas.openxmlformats.org/officeDocument/2006/relationships" xmlns:p="http://schemas.openxmlformats.org/presentationml/2006/main">
  <p:tag name="SHAPE_LOCKS" val="1983"/>
</p:tagLst>
</file>

<file path=ppt/tags/tag434.xml><?xml version="1.0" encoding="utf-8"?>
<p:tagLst xmlns:a="http://schemas.openxmlformats.org/drawingml/2006/main" xmlns:r="http://schemas.openxmlformats.org/officeDocument/2006/relationships" xmlns:p="http://schemas.openxmlformats.org/presentationml/2006/main">
  <p:tag name="SHAPE_LOCKS" val="1983"/>
</p:tagLst>
</file>

<file path=ppt/tags/tag435.xml><?xml version="1.0" encoding="utf-8"?>
<p:tagLst xmlns:a="http://schemas.openxmlformats.org/drawingml/2006/main" xmlns:r="http://schemas.openxmlformats.org/officeDocument/2006/relationships" xmlns:p="http://schemas.openxmlformats.org/presentationml/2006/main">
  <p:tag name="SHAPE_LOCKS" val="1983"/>
</p:tagLst>
</file>

<file path=ppt/tags/tag436.xml><?xml version="1.0" encoding="utf-8"?>
<p:tagLst xmlns:a="http://schemas.openxmlformats.org/drawingml/2006/main" xmlns:r="http://schemas.openxmlformats.org/officeDocument/2006/relationships" xmlns:p="http://schemas.openxmlformats.org/presentationml/2006/main">
  <p:tag name="SHAPE_LOCKS" val="1983"/>
</p:tagLst>
</file>

<file path=ppt/tags/tag437.xml><?xml version="1.0" encoding="utf-8"?>
<p:tagLst xmlns:a="http://schemas.openxmlformats.org/drawingml/2006/main" xmlns:r="http://schemas.openxmlformats.org/officeDocument/2006/relationships" xmlns:p="http://schemas.openxmlformats.org/presentationml/2006/main">
  <p:tag name="GENSWF_SLIDE_TITLE" val="Law of Diminishing Marginal Utility - 1/2"/>
  <p:tag name="GENSWF_ADVANCE_TIME" val="0.00"/>
  <p:tag name="ISPRING_CUSTOM_TIMING_USED" val="0"/>
  <p:tag name="ISPRING_SLIDE_INDENT_LEVEL" val="1"/>
</p:tagLst>
</file>

<file path=ppt/tags/tag438.xml><?xml version="1.0" encoding="utf-8"?>
<p:tagLst xmlns:a="http://schemas.openxmlformats.org/drawingml/2006/main" xmlns:r="http://schemas.openxmlformats.org/officeDocument/2006/relationships" xmlns:p="http://schemas.openxmlformats.org/presentationml/2006/main">
  <p:tag name="SHAPE_LOCKS" val="1983"/>
</p:tagLst>
</file>

<file path=ppt/tags/tag439.xml><?xml version="1.0" encoding="utf-8"?>
<p:tagLst xmlns:a="http://schemas.openxmlformats.org/drawingml/2006/main" xmlns:r="http://schemas.openxmlformats.org/officeDocument/2006/relationships" xmlns:p="http://schemas.openxmlformats.org/presentationml/2006/main">
  <p:tag name="SHAPE_LOCKS" val="1983"/>
</p:tagLst>
</file>

<file path=ppt/tags/tag44.xml><?xml version="1.0" encoding="utf-8"?>
<p:tagLst xmlns:a="http://schemas.openxmlformats.org/drawingml/2006/main" xmlns:r="http://schemas.openxmlformats.org/officeDocument/2006/relationships" xmlns:p="http://schemas.openxmlformats.org/presentationml/2006/main">
  <p:tag name="SHAPE_LOCKS" val="1983"/>
</p:tagLst>
</file>

<file path=ppt/tags/tag440.xml><?xml version="1.0" encoding="utf-8"?>
<p:tagLst xmlns:a="http://schemas.openxmlformats.org/drawingml/2006/main" xmlns:r="http://schemas.openxmlformats.org/officeDocument/2006/relationships" xmlns:p="http://schemas.openxmlformats.org/presentationml/2006/main">
  <p:tag name="SHAPE_LOCKS" val="1983"/>
</p:tagLst>
</file>

<file path=ppt/tags/tag441.xml><?xml version="1.0" encoding="utf-8"?>
<p:tagLst xmlns:a="http://schemas.openxmlformats.org/drawingml/2006/main" xmlns:r="http://schemas.openxmlformats.org/officeDocument/2006/relationships" xmlns:p="http://schemas.openxmlformats.org/presentationml/2006/main">
  <p:tag name="SHAPE_LOCKS" val="1983"/>
</p:tagLst>
</file>

<file path=ppt/tags/tag442.xml><?xml version="1.0" encoding="utf-8"?>
<p:tagLst xmlns:a="http://schemas.openxmlformats.org/drawingml/2006/main" xmlns:r="http://schemas.openxmlformats.org/officeDocument/2006/relationships" xmlns:p="http://schemas.openxmlformats.org/presentationml/2006/main">
  <p:tag name="SHAPE_LOCKS" val="1983"/>
</p:tagLst>
</file>

<file path=ppt/tags/tag443.xml><?xml version="1.0" encoding="utf-8"?>
<p:tagLst xmlns:a="http://schemas.openxmlformats.org/drawingml/2006/main" xmlns:r="http://schemas.openxmlformats.org/officeDocument/2006/relationships" xmlns:p="http://schemas.openxmlformats.org/presentationml/2006/main">
  <p:tag name="SHAPE_LOCKS" val="1983"/>
</p:tagLst>
</file>

<file path=ppt/tags/tag444.xml><?xml version="1.0" encoding="utf-8"?>
<p:tagLst xmlns:a="http://schemas.openxmlformats.org/drawingml/2006/main" xmlns:r="http://schemas.openxmlformats.org/officeDocument/2006/relationships" xmlns:p="http://schemas.openxmlformats.org/presentationml/2006/main">
  <p:tag name="GENSWF_SLIDE_TITLE" val="Law of Diminishing Marginal Utility - 2/2"/>
  <p:tag name="GENSWF_ADVANCE_TIME" val="0.00"/>
  <p:tag name="ISPRING_CUSTOM_TIMING_USED" val="0"/>
  <p:tag name="ISPRING_SLIDE_INDENT_LEVEL" val="1"/>
</p:tagLst>
</file>

<file path=ppt/tags/tag445.xml><?xml version="1.0" encoding="utf-8"?>
<p:tagLst xmlns:a="http://schemas.openxmlformats.org/drawingml/2006/main" xmlns:r="http://schemas.openxmlformats.org/officeDocument/2006/relationships" xmlns:p="http://schemas.openxmlformats.org/presentationml/2006/main">
  <p:tag name="SHAPE_LOCKS" val="1983"/>
</p:tagLst>
</file>

<file path=ppt/tags/tag446.xml><?xml version="1.0" encoding="utf-8"?>
<p:tagLst xmlns:a="http://schemas.openxmlformats.org/drawingml/2006/main" xmlns:r="http://schemas.openxmlformats.org/officeDocument/2006/relationships" xmlns:p="http://schemas.openxmlformats.org/presentationml/2006/main">
  <p:tag name="SHAPE_LOCKS" val="1983"/>
</p:tagLst>
</file>

<file path=ppt/tags/tag447.xml><?xml version="1.0" encoding="utf-8"?>
<p:tagLst xmlns:a="http://schemas.openxmlformats.org/drawingml/2006/main" xmlns:r="http://schemas.openxmlformats.org/officeDocument/2006/relationships" xmlns:p="http://schemas.openxmlformats.org/presentationml/2006/main">
  <p:tag name="SHAPE_LOCKS" val="1983"/>
</p:tagLst>
</file>

<file path=ppt/tags/tag448.xml><?xml version="1.0" encoding="utf-8"?>
<p:tagLst xmlns:a="http://schemas.openxmlformats.org/drawingml/2006/main" xmlns:r="http://schemas.openxmlformats.org/officeDocument/2006/relationships" xmlns:p="http://schemas.openxmlformats.org/presentationml/2006/main">
  <p:tag name="SHAPE_LOCKS" val="1983"/>
</p:tagLst>
</file>

<file path=ppt/tags/tag449.xml><?xml version="1.0" encoding="utf-8"?>
<p:tagLst xmlns:a="http://schemas.openxmlformats.org/drawingml/2006/main" xmlns:r="http://schemas.openxmlformats.org/officeDocument/2006/relationships" xmlns:p="http://schemas.openxmlformats.org/presentationml/2006/main">
  <p:tag name="SHAPE_LOCKS" val="1983"/>
</p:tagLst>
</file>

<file path=ppt/tags/tag45.xml><?xml version="1.0" encoding="utf-8"?>
<p:tagLst xmlns:a="http://schemas.openxmlformats.org/drawingml/2006/main" xmlns:r="http://schemas.openxmlformats.org/officeDocument/2006/relationships" xmlns:p="http://schemas.openxmlformats.org/presentationml/2006/main">
  <p:tag name="SHAPE_LOCKS" val="1983"/>
</p:tagLst>
</file>

<file path=ppt/tags/tag450.xml><?xml version="1.0" encoding="utf-8"?>
<p:tagLst xmlns:a="http://schemas.openxmlformats.org/drawingml/2006/main" xmlns:r="http://schemas.openxmlformats.org/officeDocument/2006/relationships" xmlns:p="http://schemas.openxmlformats.org/presentationml/2006/main">
  <p:tag name="SHAPE_LOCKS" val="1983"/>
</p:tagLst>
</file>

<file path=ppt/tags/tag451.xml><?xml version="1.0" encoding="utf-8"?>
<p:tagLst xmlns:a="http://schemas.openxmlformats.org/drawingml/2006/main" xmlns:r="http://schemas.openxmlformats.org/officeDocument/2006/relationships" xmlns:p="http://schemas.openxmlformats.org/presentationml/2006/main">
  <p:tag name="GENSWF_SLIDE_TITLE" val="Tip!"/>
  <p:tag name="GENSWF_ADVANCE_TIME" val="0.00"/>
  <p:tag name="ISPRING_CUSTOM_TIMING_USED" val="0"/>
  <p:tag name="ISPRING_SLIDE_INDENT_LEVEL" val="1"/>
</p:tagLst>
</file>

<file path=ppt/tags/tag452.xml><?xml version="1.0" encoding="utf-8"?>
<p:tagLst xmlns:a="http://schemas.openxmlformats.org/drawingml/2006/main" xmlns:r="http://schemas.openxmlformats.org/officeDocument/2006/relationships" xmlns:p="http://schemas.openxmlformats.org/presentationml/2006/main">
  <p:tag name="SHAPE_LOCKS" val="1983"/>
</p:tagLst>
</file>

<file path=ppt/tags/tag453.xml><?xml version="1.0" encoding="utf-8"?>
<p:tagLst xmlns:a="http://schemas.openxmlformats.org/drawingml/2006/main" xmlns:r="http://schemas.openxmlformats.org/officeDocument/2006/relationships" xmlns:p="http://schemas.openxmlformats.org/presentationml/2006/main">
  <p:tag name="SHAPE_LOCKS" val="1983"/>
</p:tagLst>
</file>

<file path=ppt/tags/tag454.xml><?xml version="1.0" encoding="utf-8"?>
<p:tagLst xmlns:a="http://schemas.openxmlformats.org/drawingml/2006/main" xmlns:r="http://schemas.openxmlformats.org/officeDocument/2006/relationships" xmlns:p="http://schemas.openxmlformats.org/presentationml/2006/main">
  <p:tag name="GENSWF_SLIDE_TITLE" val="Real Life Example - 1/12"/>
  <p:tag name="GENSWF_ADVANCE_TIME" val="0.00"/>
  <p:tag name="ISPRING_CUSTOM_TIMING_USED" val="0"/>
  <p:tag name="ISPRING_SLIDE_INDENT_LEVEL" val="1"/>
</p:tagLst>
</file>

<file path=ppt/tags/tag455.xml><?xml version="1.0" encoding="utf-8"?>
<p:tagLst xmlns:a="http://schemas.openxmlformats.org/drawingml/2006/main" xmlns:r="http://schemas.openxmlformats.org/officeDocument/2006/relationships" xmlns:p="http://schemas.openxmlformats.org/presentationml/2006/main">
  <p:tag name="SHAPE_LOCKS" val="1983"/>
</p:tagLst>
</file>

<file path=ppt/tags/tag456.xml><?xml version="1.0" encoding="utf-8"?>
<p:tagLst xmlns:a="http://schemas.openxmlformats.org/drawingml/2006/main" xmlns:r="http://schemas.openxmlformats.org/officeDocument/2006/relationships" xmlns:p="http://schemas.openxmlformats.org/presentationml/2006/main">
  <p:tag name="SHAPE_LOCKS" val="1983"/>
</p:tagLst>
</file>

<file path=ppt/tags/tag457.xml><?xml version="1.0" encoding="utf-8"?>
<p:tagLst xmlns:a="http://schemas.openxmlformats.org/drawingml/2006/main" xmlns:r="http://schemas.openxmlformats.org/officeDocument/2006/relationships" xmlns:p="http://schemas.openxmlformats.org/presentationml/2006/main">
  <p:tag name="GENSWF_SLIDE_TITLE" val="Real Life Example - 2/12"/>
  <p:tag name="GENSWF_ADVANCE_TIME" val="0.00"/>
  <p:tag name="ISPRING_CUSTOM_TIMING_USED" val="0"/>
  <p:tag name="ISPRING_SLIDE_INDENT_LEVEL" val="1"/>
</p:tagLst>
</file>

<file path=ppt/tags/tag458.xml><?xml version="1.0" encoding="utf-8"?>
<p:tagLst xmlns:a="http://schemas.openxmlformats.org/drawingml/2006/main" xmlns:r="http://schemas.openxmlformats.org/officeDocument/2006/relationships" xmlns:p="http://schemas.openxmlformats.org/presentationml/2006/main">
  <p:tag name="SHAPE_LOCKS" val="1983"/>
</p:tagLst>
</file>

<file path=ppt/tags/tag459.xml><?xml version="1.0" encoding="utf-8"?>
<p:tagLst xmlns:a="http://schemas.openxmlformats.org/drawingml/2006/main" xmlns:r="http://schemas.openxmlformats.org/officeDocument/2006/relationships" xmlns:p="http://schemas.openxmlformats.org/presentationml/2006/main">
  <p:tag name="SHAPE_LOCKS" val="1983"/>
</p:tagLst>
</file>

<file path=ppt/tags/tag46.xml><?xml version="1.0" encoding="utf-8"?>
<p:tagLst xmlns:a="http://schemas.openxmlformats.org/drawingml/2006/main" xmlns:r="http://schemas.openxmlformats.org/officeDocument/2006/relationships" xmlns:p="http://schemas.openxmlformats.org/presentationml/2006/main">
  <p:tag name="GENSWF_SLIDE_TITLE" val="What is Managerial Economics? - 3/3"/>
  <p:tag name="GENSWF_ADVANCE_TIME" val="0.00"/>
  <p:tag name="ISPRING_CUSTOM_TIMING_USED" val="0"/>
  <p:tag name="ISPRING_SLIDE_INDENT_LEVEL" val="1"/>
</p:tagLst>
</file>

<file path=ppt/tags/tag460.xml><?xml version="1.0" encoding="utf-8"?>
<p:tagLst xmlns:a="http://schemas.openxmlformats.org/drawingml/2006/main" xmlns:r="http://schemas.openxmlformats.org/officeDocument/2006/relationships" xmlns:p="http://schemas.openxmlformats.org/presentationml/2006/main">
  <p:tag name="SHAPE_LOCKS" val="1983"/>
</p:tagLst>
</file>

<file path=ppt/tags/tag461.xml><?xml version="1.0" encoding="utf-8"?>
<p:tagLst xmlns:a="http://schemas.openxmlformats.org/drawingml/2006/main" xmlns:r="http://schemas.openxmlformats.org/officeDocument/2006/relationships" xmlns:p="http://schemas.openxmlformats.org/presentationml/2006/main">
  <p:tag name="GENSWF_SLIDE_TITLE" val="Real Life Example - 3/12"/>
  <p:tag name="GENSWF_ADVANCE_TIME" val="0.00"/>
  <p:tag name="ISPRING_CUSTOM_TIMING_USED" val="0"/>
  <p:tag name="ISPRING_SLIDE_INDENT_LEVEL" val="1"/>
</p:tagLst>
</file>

<file path=ppt/tags/tag462.xml><?xml version="1.0" encoding="utf-8"?>
<p:tagLst xmlns:a="http://schemas.openxmlformats.org/drawingml/2006/main" xmlns:r="http://schemas.openxmlformats.org/officeDocument/2006/relationships" xmlns:p="http://schemas.openxmlformats.org/presentationml/2006/main">
  <p:tag name="SHAPE_LOCKS" val="1983"/>
</p:tagLst>
</file>

<file path=ppt/tags/tag463.xml><?xml version="1.0" encoding="utf-8"?>
<p:tagLst xmlns:a="http://schemas.openxmlformats.org/drawingml/2006/main" xmlns:r="http://schemas.openxmlformats.org/officeDocument/2006/relationships" xmlns:p="http://schemas.openxmlformats.org/presentationml/2006/main">
  <p:tag name="SHAPE_LOCKS" val="1983"/>
</p:tagLst>
</file>

<file path=ppt/tags/tag464.xml><?xml version="1.0" encoding="utf-8"?>
<p:tagLst xmlns:a="http://schemas.openxmlformats.org/drawingml/2006/main" xmlns:r="http://schemas.openxmlformats.org/officeDocument/2006/relationships" xmlns:p="http://schemas.openxmlformats.org/presentationml/2006/main">
  <p:tag name="SHAPE_LOCKS" val="1983"/>
</p:tagLst>
</file>

<file path=ppt/tags/tag465.xml><?xml version="1.0" encoding="utf-8"?>
<p:tagLst xmlns:a="http://schemas.openxmlformats.org/drawingml/2006/main" xmlns:r="http://schemas.openxmlformats.org/officeDocument/2006/relationships" xmlns:p="http://schemas.openxmlformats.org/presentationml/2006/main">
  <p:tag name="GENSWF_SLIDE_TITLE" val="Real Life Example - 4/12"/>
  <p:tag name="GENSWF_ADVANCE_TIME" val="0.00"/>
  <p:tag name="ISPRING_CUSTOM_TIMING_USED" val="0"/>
  <p:tag name="ISPRING_SLIDE_INDENT_LEVEL" val="1"/>
</p:tagLst>
</file>

<file path=ppt/tags/tag466.xml><?xml version="1.0" encoding="utf-8"?>
<p:tagLst xmlns:a="http://schemas.openxmlformats.org/drawingml/2006/main" xmlns:r="http://schemas.openxmlformats.org/officeDocument/2006/relationships" xmlns:p="http://schemas.openxmlformats.org/presentationml/2006/main">
  <p:tag name="SHAPE_LOCKS" val="1983"/>
</p:tagLst>
</file>

<file path=ppt/tags/tag467.xml><?xml version="1.0" encoding="utf-8"?>
<p:tagLst xmlns:a="http://schemas.openxmlformats.org/drawingml/2006/main" xmlns:r="http://schemas.openxmlformats.org/officeDocument/2006/relationships" xmlns:p="http://schemas.openxmlformats.org/presentationml/2006/main">
  <p:tag name="SHAPE_LOCKS" val="1983"/>
</p:tagLst>
</file>

<file path=ppt/tags/tag468.xml><?xml version="1.0" encoding="utf-8"?>
<p:tagLst xmlns:a="http://schemas.openxmlformats.org/drawingml/2006/main" xmlns:r="http://schemas.openxmlformats.org/officeDocument/2006/relationships" xmlns:p="http://schemas.openxmlformats.org/presentationml/2006/main">
  <p:tag name="SHAPE_LOCKS" val="1983"/>
</p:tagLst>
</file>

<file path=ppt/tags/tag469.xml><?xml version="1.0" encoding="utf-8"?>
<p:tagLst xmlns:a="http://schemas.openxmlformats.org/drawingml/2006/main" xmlns:r="http://schemas.openxmlformats.org/officeDocument/2006/relationships" xmlns:p="http://schemas.openxmlformats.org/presentationml/2006/main">
  <p:tag name="GENSWF_SLIDE_TITLE" val="Real Life Example - 5/12"/>
  <p:tag name="GENSWF_ADVANCE_TIME" val="0.00"/>
  <p:tag name="ISPRING_CUSTOM_TIMING_USED" val="0"/>
  <p:tag name="ISPRING_SLIDE_INDENT_LEVEL" val="1"/>
</p:tagLst>
</file>

<file path=ppt/tags/tag47.xml><?xml version="1.0" encoding="utf-8"?>
<p:tagLst xmlns:a="http://schemas.openxmlformats.org/drawingml/2006/main" xmlns:r="http://schemas.openxmlformats.org/officeDocument/2006/relationships" xmlns:p="http://schemas.openxmlformats.org/presentationml/2006/main">
  <p:tag name="SHAPE_LOCKS" val="1983"/>
</p:tagLst>
</file>

<file path=ppt/tags/tag470.xml><?xml version="1.0" encoding="utf-8"?>
<p:tagLst xmlns:a="http://schemas.openxmlformats.org/drawingml/2006/main" xmlns:r="http://schemas.openxmlformats.org/officeDocument/2006/relationships" xmlns:p="http://schemas.openxmlformats.org/presentationml/2006/main">
  <p:tag name="SHAPE_LOCKS" val="1983"/>
</p:tagLst>
</file>

<file path=ppt/tags/tag471.xml><?xml version="1.0" encoding="utf-8"?>
<p:tagLst xmlns:a="http://schemas.openxmlformats.org/drawingml/2006/main" xmlns:r="http://schemas.openxmlformats.org/officeDocument/2006/relationships" xmlns:p="http://schemas.openxmlformats.org/presentationml/2006/main">
  <p:tag name="SHAPE_LOCKS" val="1983"/>
</p:tagLst>
</file>

<file path=ppt/tags/tag472.xml><?xml version="1.0" encoding="utf-8"?>
<p:tagLst xmlns:a="http://schemas.openxmlformats.org/drawingml/2006/main" xmlns:r="http://schemas.openxmlformats.org/officeDocument/2006/relationships" xmlns:p="http://schemas.openxmlformats.org/presentationml/2006/main">
  <p:tag name="SHAPE_LOCKS" val="1983"/>
</p:tagLst>
</file>

<file path=ppt/tags/tag473.xml><?xml version="1.0" encoding="utf-8"?>
<p:tagLst xmlns:a="http://schemas.openxmlformats.org/drawingml/2006/main" xmlns:r="http://schemas.openxmlformats.org/officeDocument/2006/relationships" xmlns:p="http://schemas.openxmlformats.org/presentationml/2006/main">
  <p:tag name="GENSWF_SLIDE_TITLE" val="Real Life Example - 6/12"/>
  <p:tag name="GENSWF_ADVANCE_TIME" val="0.00"/>
  <p:tag name="ISPRING_CUSTOM_TIMING_USED" val="0"/>
  <p:tag name="ISPRING_SLIDE_INDENT_LEVEL" val="1"/>
</p:tagLst>
</file>

<file path=ppt/tags/tag474.xml><?xml version="1.0" encoding="utf-8"?>
<p:tagLst xmlns:a="http://schemas.openxmlformats.org/drawingml/2006/main" xmlns:r="http://schemas.openxmlformats.org/officeDocument/2006/relationships" xmlns:p="http://schemas.openxmlformats.org/presentationml/2006/main">
  <p:tag name="SHAPE_LOCKS" val="1983"/>
</p:tagLst>
</file>

<file path=ppt/tags/tag475.xml><?xml version="1.0" encoding="utf-8"?>
<p:tagLst xmlns:a="http://schemas.openxmlformats.org/drawingml/2006/main" xmlns:r="http://schemas.openxmlformats.org/officeDocument/2006/relationships" xmlns:p="http://schemas.openxmlformats.org/presentationml/2006/main">
  <p:tag name="SHAPE_LOCKS" val="1983"/>
</p:tagLst>
</file>

<file path=ppt/tags/tag476.xml><?xml version="1.0" encoding="utf-8"?>
<p:tagLst xmlns:a="http://schemas.openxmlformats.org/drawingml/2006/main" xmlns:r="http://schemas.openxmlformats.org/officeDocument/2006/relationships" xmlns:p="http://schemas.openxmlformats.org/presentationml/2006/main">
  <p:tag name="SHAPE_LOCKS" val="1983"/>
</p:tagLst>
</file>

<file path=ppt/tags/tag477.xml><?xml version="1.0" encoding="utf-8"?>
<p:tagLst xmlns:a="http://schemas.openxmlformats.org/drawingml/2006/main" xmlns:r="http://schemas.openxmlformats.org/officeDocument/2006/relationships" xmlns:p="http://schemas.openxmlformats.org/presentationml/2006/main">
  <p:tag name="GENSWF_SLIDE_TITLE" val="Real Life Example - 7/12"/>
  <p:tag name="GENSWF_ADVANCE_TIME" val="0.00"/>
  <p:tag name="ISPRING_CUSTOM_TIMING_USED" val="0"/>
  <p:tag name="ISPRING_SLIDE_INDENT_LEVEL" val="1"/>
</p:tagLst>
</file>

<file path=ppt/tags/tag478.xml><?xml version="1.0" encoding="utf-8"?>
<p:tagLst xmlns:a="http://schemas.openxmlformats.org/drawingml/2006/main" xmlns:r="http://schemas.openxmlformats.org/officeDocument/2006/relationships" xmlns:p="http://schemas.openxmlformats.org/presentationml/2006/main">
  <p:tag name="SHAPE_LOCKS" val="1983"/>
</p:tagLst>
</file>

<file path=ppt/tags/tag479.xml><?xml version="1.0" encoding="utf-8"?>
<p:tagLst xmlns:a="http://schemas.openxmlformats.org/drawingml/2006/main" xmlns:r="http://schemas.openxmlformats.org/officeDocument/2006/relationships" xmlns:p="http://schemas.openxmlformats.org/presentationml/2006/main">
  <p:tag name="SHAPE_LOCKS" val="1983"/>
</p:tagLst>
</file>

<file path=ppt/tags/tag48.xml><?xml version="1.0" encoding="utf-8"?>
<p:tagLst xmlns:a="http://schemas.openxmlformats.org/drawingml/2006/main" xmlns:r="http://schemas.openxmlformats.org/officeDocument/2006/relationships" xmlns:p="http://schemas.openxmlformats.org/presentationml/2006/main">
  <p:tag name="SHAPE_LOCKS" val="1983"/>
</p:tagLst>
</file>

<file path=ppt/tags/tag480.xml><?xml version="1.0" encoding="utf-8"?>
<p:tagLst xmlns:a="http://schemas.openxmlformats.org/drawingml/2006/main" xmlns:r="http://schemas.openxmlformats.org/officeDocument/2006/relationships" xmlns:p="http://schemas.openxmlformats.org/presentationml/2006/main">
  <p:tag name="SHAPE_LOCKS" val="1983"/>
</p:tagLst>
</file>

<file path=ppt/tags/tag481.xml><?xml version="1.0" encoding="utf-8"?>
<p:tagLst xmlns:a="http://schemas.openxmlformats.org/drawingml/2006/main" xmlns:r="http://schemas.openxmlformats.org/officeDocument/2006/relationships" xmlns:p="http://schemas.openxmlformats.org/presentationml/2006/main">
  <p:tag name="GENSWF_SLIDE_TITLE" val="Real Life Example - 8/12"/>
  <p:tag name="GENSWF_ADVANCE_TIME" val="0.00"/>
  <p:tag name="ISPRING_CUSTOM_TIMING_USED" val="0"/>
  <p:tag name="ISPRING_SLIDE_INDENT_LEVEL" val="1"/>
</p:tagLst>
</file>

<file path=ppt/tags/tag482.xml><?xml version="1.0" encoding="utf-8"?>
<p:tagLst xmlns:a="http://schemas.openxmlformats.org/drawingml/2006/main" xmlns:r="http://schemas.openxmlformats.org/officeDocument/2006/relationships" xmlns:p="http://schemas.openxmlformats.org/presentationml/2006/main">
  <p:tag name="SHAPE_LOCKS" val="1983"/>
</p:tagLst>
</file>

<file path=ppt/tags/tag483.xml><?xml version="1.0" encoding="utf-8"?>
<p:tagLst xmlns:a="http://schemas.openxmlformats.org/drawingml/2006/main" xmlns:r="http://schemas.openxmlformats.org/officeDocument/2006/relationships" xmlns:p="http://schemas.openxmlformats.org/presentationml/2006/main">
  <p:tag name="SHAPE_LOCKS" val="1983"/>
</p:tagLst>
</file>

<file path=ppt/tags/tag484.xml><?xml version="1.0" encoding="utf-8"?>
<p:tagLst xmlns:a="http://schemas.openxmlformats.org/drawingml/2006/main" xmlns:r="http://schemas.openxmlformats.org/officeDocument/2006/relationships" xmlns:p="http://schemas.openxmlformats.org/presentationml/2006/main">
  <p:tag name="SHAPE_LOCKS" val="1983"/>
</p:tagLst>
</file>

<file path=ppt/tags/tag485.xml><?xml version="1.0" encoding="utf-8"?>
<p:tagLst xmlns:a="http://schemas.openxmlformats.org/drawingml/2006/main" xmlns:r="http://schemas.openxmlformats.org/officeDocument/2006/relationships" xmlns:p="http://schemas.openxmlformats.org/presentationml/2006/main">
  <p:tag name="GENSWF_SLIDE_TITLE" val="Real Life Example - 9/12"/>
  <p:tag name="GENSWF_ADVANCE_TIME" val="0.00"/>
  <p:tag name="ISPRING_CUSTOM_TIMING_USED" val="0"/>
  <p:tag name="ISPRING_SLIDE_INDENT_LEVEL" val="1"/>
</p:tagLst>
</file>

<file path=ppt/tags/tag486.xml><?xml version="1.0" encoding="utf-8"?>
<p:tagLst xmlns:a="http://schemas.openxmlformats.org/drawingml/2006/main" xmlns:r="http://schemas.openxmlformats.org/officeDocument/2006/relationships" xmlns:p="http://schemas.openxmlformats.org/presentationml/2006/main">
  <p:tag name="SHAPE_LOCKS" val="1983"/>
</p:tagLst>
</file>

<file path=ppt/tags/tag487.xml><?xml version="1.0" encoding="utf-8"?>
<p:tagLst xmlns:a="http://schemas.openxmlformats.org/drawingml/2006/main" xmlns:r="http://schemas.openxmlformats.org/officeDocument/2006/relationships" xmlns:p="http://schemas.openxmlformats.org/presentationml/2006/main">
  <p:tag name="SHAPE_LOCKS" val="1983"/>
</p:tagLst>
</file>

<file path=ppt/tags/tag488.xml><?xml version="1.0" encoding="utf-8"?>
<p:tagLst xmlns:a="http://schemas.openxmlformats.org/drawingml/2006/main" xmlns:r="http://schemas.openxmlformats.org/officeDocument/2006/relationships" xmlns:p="http://schemas.openxmlformats.org/presentationml/2006/main">
  <p:tag name="GENSWF_SLIDE_TITLE" val="Real Life Example - 10/12"/>
  <p:tag name="GENSWF_ADVANCE_TIME" val="0.00"/>
  <p:tag name="ISPRING_CUSTOM_TIMING_USED" val="0"/>
  <p:tag name="ISPRING_SLIDE_INDENT_LEVEL" val="1"/>
</p:tagLst>
</file>

<file path=ppt/tags/tag489.xml><?xml version="1.0" encoding="utf-8"?>
<p:tagLst xmlns:a="http://schemas.openxmlformats.org/drawingml/2006/main" xmlns:r="http://schemas.openxmlformats.org/officeDocument/2006/relationships" xmlns:p="http://schemas.openxmlformats.org/presentationml/2006/main">
  <p:tag name="SHAPE_LOCKS" val="1983"/>
</p:tagLst>
</file>

<file path=ppt/tags/tag49.xml><?xml version="1.0" encoding="utf-8"?>
<p:tagLst xmlns:a="http://schemas.openxmlformats.org/drawingml/2006/main" xmlns:r="http://schemas.openxmlformats.org/officeDocument/2006/relationships" xmlns:p="http://schemas.openxmlformats.org/presentationml/2006/main">
  <p:tag name="GENSWF_SLIDE_TITLE" val="Describe the Purpose of Managerial Economics"/>
  <p:tag name="GENSWF_ADVANCE_TIME" val="0.00"/>
  <p:tag name="ISPRING_SLIDE_INDENT_LEVEL" val="0"/>
  <p:tag name="ISPRING_CUSTOM_TIMING_USED" val="0"/>
</p:tagLst>
</file>

<file path=ppt/tags/tag490.xml><?xml version="1.0" encoding="utf-8"?>
<p:tagLst xmlns:a="http://schemas.openxmlformats.org/drawingml/2006/main" xmlns:r="http://schemas.openxmlformats.org/officeDocument/2006/relationships" xmlns:p="http://schemas.openxmlformats.org/presentationml/2006/main">
  <p:tag name="SHAPE_LOCKS" val="1983"/>
</p:tagLst>
</file>

<file path=ppt/tags/tag491.xml><?xml version="1.0" encoding="utf-8"?>
<p:tagLst xmlns:a="http://schemas.openxmlformats.org/drawingml/2006/main" xmlns:r="http://schemas.openxmlformats.org/officeDocument/2006/relationships" xmlns:p="http://schemas.openxmlformats.org/presentationml/2006/main">
  <p:tag name="GENSWF_SLIDE_TITLE" val="Real Life Example - 11/12"/>
  <p:tag name="GENSWF_ADVANCE_TIME" val="0.00"/>
  <p:tag name="ISPRING_CUSTOM_TIMING_USED" val="0"/>
  <p:tag name="ISPRING_SLIDE_INDENT_LEVEL" val="1"/>
</p:tagLst>
</file>

<file path=ppt/tags/tag492.xml><?xml version="1.0" encoding="utf-8"?>
<p:tagLst xmlns:a="http://schemas.openxmlformats.org/drawingml/2006/main" xmlns:r="http://schemas.openxmlformats.org/officeDocument/2006/relationships" xmlns:p="http://schemas.openxmlformats.org/presentationml/2006/main">
  <p:tag name="SHAPE_LOCKS" val="1983"/>
</p:tagLst>
</file>

<file path=ppt/tags/tag493.xml><?xml version="1.0" encoding="utf-8"?>
<p:tagLst xmlns:a="http://schemas.openxmlformats.org/drawingml/2006/main" xmlns:r="http://schemas.openxmlformats.org/officeDocument/2006/relationships" xmlns:p="http://schemas.openxmlformats.org/presentationml/2006/main">
  <p:tag name="SHAPE_LOCKS" val="1983"/>
</p:tagLst>
</file>

<file path=ppt/tags/tag494.xml><?xml version="1.0" encoding="utf-8"?>
<p:tagLst xmlns:a="http://schemas.openxmlformats.org/drawingml/2006/main" xmlns:r="http://schemas.openxmlformats.org/officeDocument/2006/relationships" xmlns:p="http://schemas.openxmlformats.org/presentationml/2006/main">
  <p:tag name="SHAPE_LOCKS" val="1983"/>
</p:tagLst>
</file>

<file path=ppt/tags/tag495.xml><?xml version="1.0" encoding="utf-8"?>
<p:tagLst xmlns:a="http://schemas.openxmlformats.org/drawingml/2006/main" xmlns:r="http://schemas.openxmlformats.org/officeDocument/2006/relationships" xmlns:p="http://schemas.openxmlformats.org/presentationml/2006/main">
  <p:tag name="GENSWF_SLIDE_TITLE" val="Real Life Example - 12/12"/>
  <p:tag name="GENSWF_ADVANCE_TIME" val="0.00"/>
  <p:tag name="ISPRING_CUSTOM_TIMING_USED" val="0"/>
  <p:tag name="ISPRING_SLIDE_INDENT_LEVEL" val="1"/>
</p:tagLst>
</file>

<file path=ppt/tags/tag496.xml><?xml version="1.0" encoding="utf-8"?>
<p:tagLst xmlns:a="http://schemas.openxmlformats.org/drawingml/2006/main" xmlns:r="http://schemas.openxmlformats.org/officeDocument/2006/relationships" xmlns:p="http://schemas.openxmlformats.org/presentationml/2006/main">
  <p:tag name="SHAPE_LOCKS" val="1983"/>
</p:tagLst>
</file>

<file path=ppt/tags/tag497.xml><?xml version="1.0" encoding="utf-8"?>
<p:tagLst xmlns:a="http://schemas.openxmlformats.org/drawingml/2006/main" xmlns:r="http://schemas.openxmlformats.org/officeDocument/2006/relationships" xmlns:p="http://schemas.openxmlformats.org/presentationml/2006/main">
  <p:tag name="SHAPE_LOCKS" val="1983"/>
</p:tagLst>
</file>

<file path=ppt/tags/tag498.xml><?xml version="1.0" encoding="utf-8"?>
<p:tagLst xmlns:a="http://schemas.openxmlformats.org/drawingml/2006/main" xmlns:r="http://schemas.openxmlformats.org/officeDocument/2006/relationships" xmlns:p="http://schemas.openxmlformats.org/presentationml/2006/main">
  <p:tag name="SHAPE_LOCKS" val="1983"/>
</p:tagLst>
</file>

<file path=ppt/tags/tag499.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Lst>
</file>

<file path=ppt/tags/tag5.xml><?xml version="1.0" encoding="utf-8"?>
<p:tagLst xmlns:a="http://schemas.openxmlformats.org/drawingml/2006/main" xmlns:r="http://schemas.openxmlformats.org/officeDocument/2006/relationships" xmlns:p="http://schemas.openxmlformats.org/presentationml/2006/main">
  <p:tag name="GENSWF_SLIDE_TITLE" val="Introduction to Managerial Economics"/>
  <p:tag name="GENSWF_ADVANCE_TIME" val="0.00"/>
  <p:tag name="ISPRING_SLIDE_INDENT_LEVEL" val="0"/>
  <p:tag name="ISPRING_CUSTOM_TIMING_USED" val="0"/>
</p:tagLst>
</file>

<file path=ppt/tags/tag50.xml><?xml version="1.0" encoding="utf-8"?>
<p:tagLst xmlns:a="http://schemas.openxmlformats.org/drawingml/2006/main" xmlns:r="http://schemas.openxmlformats.org/officeDocument/2006/relationships" xmlns:p="http://schemas.openxmlformats.org/presentationml/2006/main">
  <p:tag name="SHAPE_LOCKS" val="1983"/>
</p:tagLst>
</file>

<file path=ppt/tags/tag500.xml><?xml version="1.0" encoding="utf-8"?>
<p:tagLst xmlns:a="http://schemas.openxmlformats.org/drawingml/2006/main" xmlns:r="http://schemas.openxmlformats.org/officeDocument/2006/relationships" xmlns:p="http://schemas.openxmlformats.org/presentationml/2006/main">
  <p:tag name="SHAPE_LOCKS" val="1983"/>
</p:tagLst>
</file>

<file path=ppt/tags/tag501.xml><?xml version="1.0" encoding="utf-8"?>
<p:tagLst xmlns:a="http://schemas.openxmlformats.org/drawingml/2006/main" xmlns:r="http://schemas.openxmlformats.org/officeDocument/2006/relationships" xmlns:p="http://schemas.openxmlformats.org/presentationml/2006/main">
  <p:tag name="SHAPE_LOCKS" val="1983"/>
</p:tagLst>
</file>

<file path=ppt/tags/tag502.xml><?xml version="1.0" encoding="utf-8"?>
<p:tagLst xmlns:a="http://schemas.openxmlformats.org/drawingml/2006/main" xmlns:r="http://schemas.openxmlformats.org/officeDocument/2006/relationships" xmlns:p="http://schemas.openxmlformats.org/presentationml/2006/main">
  <p:tag name="SHAPE_LOCKS" val="1983"/>
</p:tagLst>
</file>

<file path=ppt/tags/tag503.xml><?xml version="1.0" encoding="utf-8"?>
<p:tagLst xmlns:a="http://schemas.openxmlformats.org/drawingml/2006/main" xmlns:r="http://schemas.openxmlformats.org/officeDocument/2006/relationships" xmlns:p="http://schemas.openxmlformats.org/presentationml/2006/main">
  <p:tag name="SHAPE_LOCKS" val="1983"/>
</p:tagLst>
</file>

<file path=ppt/tags/tag504.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 name="ISPRING_SLIDE_BRANCHING_PROPERTIES" val="&lt;BranchingProperties&gt;&lt;nextAction&gt;&lt;action&gt;0&lt;/action&gt;&lt;/nextAction&gt;&lt;prevAction&gt;&lt;action&gt;0&lt;/action&gt;&lt;/prevAction&gt;&lt;lock&gt;1&lt;/lock&gt;&lt;/BranchingProperties&gt;&#10;"/>
</p:tagLst>
</file>

<file path=ppt/tags/tag505.xml><?xml version="1.0" encoding="utf-8"?>
<p:tagLst xmlns:a="http://schemas.openxmlformats.org/drawingml/2006/main" xmlns:r="http://schemas.openxmlformats.org/officeDocument/2006/relationships" xmlns:p="http://schemas.openxmlformats.org/presentationml/2006/main">
  <p:tag name="SHAPE_LOCKS" val="1983"/>
</p:tagLst>
</file>

<file path=ppt/tags/tag506.xml><?xml version="1.0" encoding="utf-8"?>
<p:tagLst xmlns:a="http://schemas.openxmlformats.org/drawingml/2006/main" xmlns:r="http://schemas.openxmlformats.org/officeDocument/2006/relationships" xmlns:p="http://schemas.openxmlformats.org/presentationml/2006/main">
  <p:tag name="SHAPE_LOCKS" val="1983"/>
</p:tagLst>
</file>

<file path=ppt/tags/tag507.xml><?xml version="1.0" encoding="utf-8"?>
<p:tagLst xmlns:a="http://schemas.openxmlformats.org/drawingml/2006/main" xmlns:r="http://schemas.openxmlformats.org/officeDocument/2006/relationships" xmlns:p="http://schemas.openxmlformats.org/presentationml/2006/main">
  <p:tag name="SHAPE_LOCKS" val="1983"/>
</p:tagLst>
</file>

<file path=ppt/tags/tag508.xml><?xml version="1.0" encoding="utf-8"?>
<p:tagLst xmlns:a="http://schemas.openxmlformats.org/drawingml/2006/main" xmlns:r="http://schemas.openxmlformats.org/officeDocument/2006/relationships" xmlns:p="http://schemas.openxmlformats.org/presentationml/2006/main">
  <p:tag name="SHAPE_LOCKS" val="1983"/>
</p:tagLst>
</file>

<file path=ppt/tags/tag509.xml><?xml version="1.0" encoding="utf-8"?>
<p:tagLst xmlns:a="http://schemas.openxmlformats.org/drawingml/2006/main" xmlns:r="http://schemas.openxmlformats.org/officeDocument/2006/relationships" xmlns:p="http://schemas.openxmlformats.org/presentationml/2006/main">
  <p:tag name="GENSWF_SLIDE_TITLE" val="Multiple Choice Question"/>
  <p:tag name="GENSWF_ADVANCE_TIME" val="0.00"/>
  <p:tag name="ISPRING_CUSTOM_TIMING_USED" val="0"/>
  <p:tag name="ISPRING_SLIDE_INDENT_LEVEL" val="1"/>
  <p:tag name="ISPRING_SLIDE_BRANCHING_PROPERTIES" val="&lt;BranchingProperties&gt;&lt;nextAction&gt;&lt;action&gt;0&lt;/action&gt;&lt;/nextAction&gt;&lt;prevAction&gt;&lt;action&gt;0&lt;/action&gt;&lt;/prevAction&gt;&lt;lock&gt;1&lt;/lock&gt;&lt;/BranchingProperties&gt;&#10;"/>
</p:tagLst>
</file>

<file path=ppt/tags/tag51.xml><?xml version="1.0" encoding="utf-8"?>
<p:tagLst xmlns:a="http://schemas.openxmlformats.org/drawingml/2006/main" xmlns:r="http://schemas.openxmlformats.org/officeDocument/2006/relationships" xmlns:p="http://schemas.openxmlformats.org/presentationml/2006/main">
  <p:tag name="SHAPE_LOCKS" val="1983"/>
</p:tagLst>
</file>

<file path=ppt/tags/tag510.xml><?xml version="1.0" encoding="utf-8"?>
<p:tagLst xmlns:a="http://schemas.openxmlformats.org/drawingml/2006/main" xmlns:r="http://schemas.openxmlformats.org/officeDocument/2006/relationships" xmlns:p="http://schemas.openxmlformats.org/presentationml/2006/main">
  <p:tag name="SHAPE_LOCKS" val="1983"/>
</p:tagLst>
</file>

<file path=ppt/tags/tag511.xml><?xml version="1.0" encoding="utf-8"?>
<p:tagLst xmlns:a="http://schemas.openxmlformats.org/drawingml/2006/main" xmlns:r="http://schemas.openxmlformats.org/officeDocument/2006/relationships" xmlns:p="http://schemas.openxmlformats.org/presentationml/2006/main">
  <p:tag name="SHAPE_LOCKS" val="1983"/>
</p:tagLst>
</file>

<file path=ppt/tags/tag512.xml><?xml version="1.0" encoding="utf-8"?>
<p:tagLst xmlns:a="http://schemas.openxmlformats.org/drawingml/2006/main" xmlns:r="http://schemas.openxmlformats.org/officeDocument/2006/relationships" xmlns:p="http://schemas.openxmlformats.org/presentationml/2006/main">
  <p:tag name="SHAPE_LOCKS" val="1983"/>
</p:tagLst>
</file>

<file path=ppt/tags/tag513.xml><?xml version="1.0" encoding="utf-8"?>
<p:tagLst xmlns:a="http://schemas.openxmlformats.org/drawingml/2006/main" xmlns:r="http://schemas.openxmlformats.org/officeDocument/2006/relationships" xmlns:p="http://schemas.openxmlformats.org/presentationml/2006/main">
  <p:tag name="SHAPE_LOCKS" val="1983"/>
</p:tagLst>
</file>

<file path=ppt/tags/tag514.xml><?xml version="1.0" encoding="utf-8"?>
<p:tagLst xmlns:a="http://schemas.openxmlformats.org/drawingml/2006/main" xmlns:r="http://schemas.openxmlformats.org/officeDocument/2006/relationships" xmlns:p="http://schemas.openxmlformats.org/presentationml/2006/main">
  <p:tag name="GENSWF_SLIDE_TITLE" val="List the Exceptions to Law of Demand"/>
  <p:tag name="GENSWF_ADVANCE_TIME" val="0.00"/>
  <p:tag name="ISPRING_SLIDE_INDENT_LEVEL" val="0"/>
  <p:tag name="ISPRING_CUSTOM_TIMING_USED" val="0"/>
  <p:tag name="ISPRING_SLIDE_BRANCHING_PROPERTIES" val="&lt;BranchingProperties&gt;&lt;nextAction&gt;&lt;action&gt;0&lt;/action&gt;&lt;/nextAction&gt;&lt;prevAction&gt;&lt;action&gt;2&lt;/action&gt;&lt;slide&gt;536&lt;/slide&gt;&lt;/prevAction&gt;&lt;lock&gt;0&lt;/lock&gt;&lt;/BranchingProperties&gt;&#10;"/>
</p:tagLst>
</file>

<file path=ppt/tags/tag515.xml><?xml version="1.0" encoding="utf-8"?>
<p:tagLst xmlns:a="http://schemas.openxmlformats.org/drawingml/2006/main" xmlns:r="http://schemas.openxmlformats.org/officeDocument/2006/relationships" xmlns:p="http://schemas.openxmlformats.org/presentationml/2006/main">
  <p:tag name="SHAPE_LOCKS" val="1983"/>
</p:tagLst>
</file>

<file path=ppt/tags/tag516.xml><?xml version="1.0" encoding="utf-8"?>
<p:tagLst xmlns:a="http://schemas.openxmlformats.org/drawingml/2006/main" xmlns:r="http://schemas.openxmlformats.org/officeDocument/2006/relationships" xmlns:p="http://schemas.openxmlformats.org/presentationml/2006/main">
  <p:tag name="SHAPE_LOCKS" val="1983"/>
</p:tagLst>
</file>

<file path=ppt/tags/tag517.xml><?xml version="1.0" encoding="utf-8"?>
<p:tagLst xmlns:a="http://schemas.openxmlformats.org/drawingml/2006/main" xmlns:r="http://schemas.openxmlformats.org/officeDocument/2006/relationships" xmlns:p="http://schemas.openxmlformats.org/presentationml/2006/main">
  <p:tag name="GENSWF_SLIDE_TITLE" val="Exceptions to Law of Demand"/>
  <p:tag name="GENSWF_ADVANCE_TIME" val="0.00"/>
  <p:tag name="ISPRING_CUSTOM_TIMING_USED" val="0"/>
  <p:tag name="ISPRING_SLIDE_INDENT_LEVEL" val="1"/>
</p:tagLst>
</file>

<file path=ppt/tags/tag518.xml><?xml version="1.0" encoding="utf-8"?>
<p:tagLst xmlns:a="http://schemas.openxmlformats.org/drawingml/2006/main" xmlns:r="http://schemas.openxmlformats.org/officeDocument/2006/relationships" xmlns:p="http://schemas.openxmlformats.org/presentationml/2006/main">
  <p:tag name="SHAPE_LOCKS" val="1983"/>
</p:tagLst>
</file>

<file path=ppt/tags/tag519.xml><?xml version="1.0" encoding="utf-8"?>
<p:tagLst xmlns:a="http://schemas.openxmlformats.org/drawingml/2006/main" xmlns:r="http://schemas.openxmlformats.org/officeDocument/2006/relationships" xmlns:p="http://schemas.openxmlformats.org/presentationml/2006/main">
  <p:tag name="GENSWF_SLIDE_TITLE" val="Price Elasticity of Supply - 1/2"/>
  <p:tag name="GENSWF_ADVANCE_TIME" val="0.00"/>
  <p:tag name="ISPRING_CUSTOM_TIMING_USED" val="0"/>
  <p:tag name="ISPRING_SLIDE_INDENT_LEVEL" val="1"/>
</p:tagLst>
</file>

<file path=ppt/tags/tag52.xml><?xml version="1.0" encoding="utf-8"?>
<p:tagLst xmlns:a="http://schemas.openxmlformats.org/drawingml/2006/main" xmlns:r="http://schemas.openxmlformats.org/officeDocument/2006/relationships" xmlns:p="http://schemas.openxmlformats.org/presentationml/2006/main">
  <p:tag name="GENSWF_SLIDE_TITLE" val="Purpose of Managerial Economics"/>
  <p:tag name="GENSWF_ADVANCE_TIME" val="0.00"/>
  <p:tag name="ISPRING_CUSTOM_TIMING_USED" val="0"/>
  <p:tag name="ISPRING_SLIDE_INDENT_LEVEL" val="1"/>
</p:tagLst>
</file>

<file path=ppt/tags/tag520.xml><?xml version="1.0" encoding="utf-8"?>
<p:tagLst xmlns:a="http://schemas.openxmlformats.org/drawingml/2006/main" xmlns:r="http://schemas.openxmlformats.org/officeDocument/2006/relationships" xmlns:p="http://schemas.openxmlformats.org/presentationml/2006/main">
  <p:tag name="SHAPE_LOCKS" val="1983"/>
</p:tagLst>
</file>

<file path=ppt/tags/tag521.xml><?xml version="1.0" encoding="utf-8"?>
<p:tagLst xmlns:a="http://schemas.openxmlformats.org/drawingml/2006/main" xmlns:r="http://schemas.openxmlformats.org/officeDocument/2006/relationships" xmlns:p="http://schemas.openxmlformats.org/presentationml/2006/main">
  <p:tag name="SHAPE_LOCKS" val="1983"/>
</p:tagLst>
</file>

<file path=ppt/tags/tag522.xml><?xml version="1.0" encoding="utf-8"?>
<p:tagLst xmlns:a="http://schemas.openxmlformats.org/drawingml/2006/main" xmlns:r="http://schemas.openxmlformats.org/officeDocument/2006/relationships" xmlns:p="http://schemas.openxmlformats.org/presentationml/2006/main">
  <p:tag name="GENSWF_SLIDE_TITLE" val="Price Elasticity of Supply - 2/2"/>
  <p:tag name="GENSWF_ADVANCE_TIME" val="0.00"/>
  <p:tag name="ISPRING_CUSTOM_TIMING_USED" val="0"/>
  <p:tag name="ISPRING_SLIDE_INDENT_LEVEL" val="1"/>
</p:tagLst>
</file>

<file path=ppt/tags/tag523.xml><?xml version="1.0" encoding="utf-8"?>
<p:tagLst xmlns:a="http://schemas.openxmlformats.org/drawingml/2006/main" xmlns:r="http://schemas.openxmlformats.org/officeDocument/2006/relationships" xmlns:p="http://schemas.openxmlformats.org/presentationml/2006/main">
  <p:tag name="SHAPE_LOCKS" val="1983"/>
</p:tagLst>
</file>

<file path=ppt/tags/tag524.xml><?xml version="1.0" encoding="utf-8"?>
<p:tagLst xmlns:a="http://schemas.openxmlformats.org/drawingml/2006/main" xmlns:r="http://schemas.openxmlformats.org/officeDocument/2006/relationships" xmlns:p="http://schemas.openxmlformats.org/presentationml/2006/main">
  <p:tag name="SHAPE_LOCKS" val="1983"/>
</p:tagLst>
</file>

<file path=ppt/tags/tag525.xml><?xml version="1.0" encoding="utf-8"?>
<p:tagLst xmlns:a="http://schemas.openxmlformats.org/drawingml/2006/main" xmlns:r="http://schemas.openxmlformats.org/officeDocument/2006/relationships" xmlns:p="http://schemas.openxmlformats.org/presentationml/2006/main">
  <p:tag name="GENSWF_SLIDE_TITLE" val="Definition of Price Elasticity of Supply"/>
  <p:tag name="GENSWF_ADVANCE_TIME" val="0.00"/>
  <p:tag name="ISPRING_CUSTOM_TIMING_USED" val="0"/>
  <p:tag name="ISPRING_SLIDE_INDENT_LEVEL" val="1"/>
</p:tagLst>
</file>

<file path=ppt/tags/tag526.xml><?xml version="1.0" encoding="utf-8"?>
<p:tagLst xmlns:a="http://schemas.openxmlformats.org/drawingml/2006/main" xmlns:r="http://schemas.openxmlformats.org/officeDocument/2006/relationships" xmlns:p="http://schemas.openxmlformats.org/presentationml/2006/main">
  <p:tag name="SHAPE_LOCKS" val="1983"/>
</p:tagLst>
</file>

<file path=ppt/tags/tag527.xml><?xml version="1.0" encoding="utf-8"?>
<p:tagLst xmlns:a="http://schemas.openxmlformats.org/drawingml/2006/main" xmlns:r="http://schemas.openxmlformats.org/officeDocument/2006/relationships" xmlns:p="http://schemas.openxmlformats.org/presentationml/2006/main">
  <p:tag name="SHAPE_LOCKS" val="1983"/>
</p:tagLst>
</file>

<file path=ppt/tags/tag528.xml><?xml version="1.0" encoding="utf-8"?>
<p:tagLst xmlns:a="http://schemas.openxmlformats.org/drawingml/2006/main" xmlns:r="http://schemas.openxmlformats.org/officeDocument/2006/relationships" xmlns:p="http://schemas.openxmlformats.org/presentationml/2006/main">
  <p:tag name="GENSWF_SLIDE_TITLE" val="Calculation of Price Elasticity of Supply"/>
  <p:tag name="GENSWF_ADVANCE_TIME" val="0.00"/>
  <p:tag name="ISPRING_CUSTOM_TIMING_USED" val="0"/>
  <p:tag name="ISPRING_SLIDE_INDENT_LEVEL" val="1"/>
</p:tagLst>
</file>

<file path=ppt/tags/tag529.xml><?xml version="1.0" encoding="utf-8"?>
<p:tagLst xmlns:a="http://schemas.openxmlformats.org/drawingml/2006/main" xmlns:r="http://schemas.openxmlformats.org/officeDocument/2006/relationships" xmlns:p="http://schemas.openxmlformats.org/presentationml/2006/main">
  <p:tag name="SHAPE_LOCKS" val="1983"/>
</p:tagLst>
</file>

<file path=ppt/tags/tag53.xml><?xml version="1.0" encoding="utf-8"?>
<p:tagLst xmlns:a="http://schemas.openxmlformats.org/drawingml/2006/main" xmlns:r="http://schemas.openxmlformats.org/officeDocument/2006/relationships" xmlns:p="http://schemas.openxmlformats.org/presentationml/2006/main">
  <p:tag name="SHAPE_LOCKS" val="1983"/>
</p:tagLst>
</file>

<file path=ppt/tags/tag530.xml><?xml version="1.0" encoding="utf-8"?>
<p:tagLst xmlns:a="http://schemas.openxmlformats.org/drawingml/2006/main" xmlns:r="http://schemas.openxmlformats.org/officeDocument/2006/relationships" xmlns:p="http://schemas.openxmlformats.org/presentationml/2006/main">
  <p:tag name="SHAPE_LOCKS" val="1983"/>
</p:tagLst>
</file>

<file path=ppt/tags/tag531.xml><?xml version="1.0" encoding="utf-8"?>
<p:tagLst xmlns:a="http://schemas.openxmlformats.org/drawingml/2006/main" xmlns:r="http://schemas.openxmlformats.org/officeDocument/2006/relationships" xmlns:p="http://schemas.openxmlformats.org/presentationml/2006/main">
  <p:tag name="SHAPE_LOCKS" val="1983"/>
</p:tagLst>
</file>

<file path=ppt/tags/tag532.xml><?xml version="1.0" encoding="utf-8"?>
<p:tagLst xmlns:a="http://schemas.openxmlformats.org/drawingml/2006/main" xmlns:r="http://schemas.openxmlformats.org/officeDocument/2006/relationships" xmlns:p="http://schemas.openxmlformats.org/presentationml/2006/main">
  <p:tag name="GENSWF_SLIDE_TITLE" val="Example of Price Elasticity of Supply - 1/2"/>
  <p:tag name="GENSWF_ADVANCE_TIME" val="0.00"/>
  <p:tag name="ISPRING_CUSTOM_TIMING_USED" val="0"/>
  <p:tag name="ISPRING_SLIDE_INDENT_LEVEL" val="1"/>
</p:tagLst>
</file>

<file path=ppt/tags/tag533.xml><?xml version="1.0" encoding="utf-8"?>
<p:tagLst xmlns:a="http://schemas.openxmlformats.org/drawingml/2006/main" xmlns:r="http://schemas.openxmlformats.org/officeDocument/2006/relationships" xmlns:p="http://schemas.openxmlformats.org/presentationml/2006/main">
  <p:tag name="SHAPE_LOCKS" val="1983"/>
</p:tagLst>
</file>

<file path=ppt/tags/tag534.xml><?xml version="1.0" encoding="utf-8"?>
<p:tagLst xmlns:a="http://schemas.openxmlformats.org/drawingml/2006/main" xmlns:r="http://schemas.openxmlformats.org/officeDocument/2006/relationships" xmlns:p="http://schemas.openxmlformats.org/presentationml/2006/main">
  <p:tag name="SHAPE_LOCKS" val="1983"/>
</p:tagLst>
</file>

<file path=ppt/tags/tag535.xml><?xml version="1.0" encoding="utf-8"?>
<p:tagLst xmlns:a="http://schemas.openxmlformats.org/drawingml/2006/main" xmlns:r="http://schemas.openxmlformats.org/officeDocument/2006/relationships" xmlns:p="http://schemas.openxmlformats.org/presentationml/2006/main">
  <p:tag name="SHAPE_LOCKS" val="1983"/>
</p:tagLst>
</file>

<file path=ppt/tags/tag536.xml><?xml version="1.0" encoding="utf-8"?>
<p:tagLst xmlns:a="http://schemas.openxmlformats.org/drawingml/2006/main" xmlns:r="http://schemas.openxmlformats.org/officeDocument/2006/relationships" xmlns:p="http://schemas.openxmlformats.org/presentationml/2006/main">
  <p:tag name="GENSWF_SLIDE_TITLE" val="Example of Price Elasticity of Supply - 2/2"/>
  <p:tag name="GENSWF_ADVANCE_TIME" val="0.00"/>
  <p:tag name="ISPRING_CUSTOM_TIMING_USED" val="0"/>
  <p:tag name="ISPRING_SLIDE_INDENT_LEVEL" val="1"/>
</p:tagLst>
</file>

<file path=ppt/tags/tag537.xml><?xml version="1.0" encoding="utf-8"?>
<p:tagLst xmlns:a="http://schemas.openxmlformats.org/drawingml/2006/main" xmlns:r="http://schemas.openxmlformats.org/officeDocument/2006/relationships" xmlns:p="http://schemas.openxmlformats.org/presentationml/2006/main">
  <p:tag name="SHAPE_LOCKS" val="1983"/>
</p:tagLst>
</file>

<file path=ppt/tags/tag538.xml><?xml version="1.0" encoding="utf-8"?>
<p:tagLst xmlns:a="http://schemas.openxmlformats.org/drawingml/2006/main" xmlns:r="http://schemas.openxmlformats.org/officeDocument/2006/relationships" xmlns:p="http://schemas.openxmlformats.org/presentationml/2006/main">
  <p:tag name="SHAPE_LOCKS" val="1983"/>
</p:tagLst>
</file>

<file path=ppt/tags/tag539.xml><?xml version="1.0" encoding="utf-8"?>
<p:tagLst xmlns:a="http://schemas.openxmlformats.org/drawingml/2006/main" xmlns:r="http://schemas.openxmlformats.org/officeDocument/2006/relationships" xmlns:p="http://schemas.openxmlformats.org/presentationml/2006/main">
  <p:tag name="SHAPE_LOCKS" val="1983"/>
</p:tagLst>
</file>

<file path=ppt/tags/tag54.xml><?xml version="1.0" encoding="utf-8"?>
<p:tagLst xmlns:a="http://schemas.openxmlformats.org/drawingml/2006/main" xmlns:r="http://schemas.openxmlformats.org/officeDocument/2006/relationships" xmlns:p="http://schemas.openxmlformats.org/presentationml/2006/main">
  <p:tag name="SHAPE_LOCKS" val="1983"/>
</p:tagLst>
</file>

<file path=ppt/tags/tag540.xml><?xml version="1.0" encoding="utf-8"?>
<p:tagLst xmlns:a="http://schemas.openxmlformats.org/drawingml/2006/main" xmlns:r="http://schemas.openxmlformats.org/officeDocument/2006/relationships" xmlns:p="http://schemas.openxmlformats.org/presentationml/2006/main">
  <p:tag name="GENSWF_SLIDE_TITLE" val="Explain Price Elasticity of Supply &amp; Supply Curve"/>
  <p:tag name="GENSWF_ADVANCE_TIME" val="0.00"/>
  <p:tag name="ISPRING_SLIDE_INDENT_LEVEL" val="0"/>
  <p:tag name="ISPRING_CUSTOM_TIMING_USED" val="0"/>
</p:tagLst>
</file>

<file path=ppt/tags/tag541.xml><?xml version="1.0" encoding="utf-8"?>
<p:tagLst xmlns:a="http://schemas.openxmlformats.org/drawingml/2006/main" xmlns:r="http://schemas.openxmlformats.org/officeDocument/2006/relationships" xmlns:p="http://schemas.openxmlformats.org/presentationml/2006/main">
  <p:tag name="SHAPE_LOCKS" val="1983"/>
</p:tagLst>
</file>

<file path=ppt/tags/tag542.xml><?xml version="1.0" encoding="utf-8"?>
<p:tagLst xmlns:a="http://schemas.openxmlformats.org/drawingml/2006/main" xmlns:r="http://schemas.openxmlformats.org/officeDocument/2006/relationships" xmlns:p="http://schemas.openxmlformats.org/presentationml/2006/main">
  <p:tag name="SHAPE_LOCKS" val="1983"/>
</p:tagLst>
</file>

<file path=ppt/tags/tag543.xml><?xml version="1.0" encoding="utf-8"?>
<p:tagLst xmlns:a="http://schemas.openxmlformats.org/drawingml/2006/main" xmlns:r="http://schemas.openxmlformats.org/officeDocument/2006/relationships" xmlns:p="http://schemas.openxmlformats.org/presentationml/2006/main">
  <p:tag name="GENSWF_SLIDE_TITLE" val="Price Elasticity of Supply and Supply Curve"/>
  <p:tag name="GENSWF_ADVANCE_TIME" val="0.00"/>
  <p:tag name="ISPRING_CUSTOM_TIMING_USED" val="0"/>
  <p:tag name="ISPRING_SLIDE_INDENT_LEVEL" val="1"/>
</p:tagLst>
</file>

<file path=ppt/tags/tag544.xml><?xml version="1.0" encoding="utf-8"?>
<p:tagLst xmlns:a="http://schemas.openxmlformats.org/drawingml/2006/main" xmlns:r="http://schemas.openxmlformats.org/officeDocument/2006/relationships" xmlns:p="http://schemas.openxmlformats.org/presentationml/2006/main">
  <p:tag name="SHAPE_LOCKS" val="1983"/>
</p:tagLst>
</file>

<file path=ppt/tags/tag545.xml><?xml version="1.0" encoding="utf-8"?>
<p:tagLst xmlns:a="http://schemas.openxmlformats.org/drawingml/2006/main" xmlns:r="http://schemas.openxmlformats.org/officeDocument/2006/relationships" xmlns:p="http://schemas.openxmlformats.org/presentationml/2006/main">
  <p:tag name="SHAPE_LOCKS" val="1983"/>
</p:tagLst>
</file>

<file path=ppt/tags/tag546.xml><?xml version="1.0" encoding="utf-8"?>
<p:tagLst xmlns:a="http://schemas.openxmlformats.org/drawingml/2006/main" xmlns:r="http://schemas.openxmlformats.org/officeDocument/2006/relationships" xmlns:p="http://schemas.openxmlformats.org/presentationml/2006/main">
  <p:tag name="GENSWF_SLIDE_TITLE" val="Supplier and Price Elasticity of Supply"/>
  <p:tag name="GENSWF_ADVANCE_TIME" val="0.00"/>
  <p:tag name="ISPRING_CUSTOM_TIMING_USED" val="0"/>
  <p:tag name="ISPRING_SLIDE_INDENT_LEVEL" val="1"/>
</p:tagLst>
</file>

<file path=ppt/tags/tag547.xml><?xml version="1.0" encoding="utf-8"?>
<p:tagLst xmlns:a="http://schemas.openxmlformats.org/drawingml/2006/main" xmlns:r="http://schemas.openxmlformats.org/officeDocument/2006/relationships" xmlns:p="http://schemas.openxmlformats.org/presentationml/2006/main">
  <p:tag name="SHAPE_LOCKS" val="1983"/>
</p:tagLst>
</file>

<file path=ppt/tags/tag548.xml><?xml version="1.0" encoding="utf-8"?>
<p:tagLst xmlns:a="http://schemas.openxmlformats.org/drawingml/2006/main" xmlns:r="http://schemas.openxmlformats.org/officeDocument/2006/relationships" xmlns:p="http://schemas.openxmlformats.org/presentationml/2006/main">
  <p:tag name="SHAPE_LOCKS" val="1983"/>
</p:tagLst>
</file>

<file path=ppt/tags/tag549.xml><?xml version="1.0" encoding="utf-8"?>
<p:tagLst xmlns:a="http://schemas.openxmlformats.org/drawingml/2006/main" xmlns:r="http://schemas.openxmlformats.org/officeDocument/2006/relationships" xmlns:p="http://schemas.openxmlformats.org/presentationml/2006/main">
  <p:tag name="GENSWF_SLIDE_TITLE" val="Describe Determinants of Price Elasticity of Supply"/>
  <p:tag name="GENSWF_ADVANCE_TIME" val="0.00"/>
  <p:tag name="ISPRING_SLIDE_INDENT_LEVEL" val="0"/>
  <p:tag name="ISPRING_CUSTOM_TIMING_USED" val="0"/>
</p:tagLst>
</file>

<file path=ppt/tags/tag55.xml><?xml version="1.0" encoding="utf-8"?>
<p:tagLst xmlns:a="http://schemas.openxmlformats.org/drawingml/2006/main" xmlns:r="http://schemas.openxmlformats.org/officeDocument/2006/relationships" xmlns:p="http://schemas.openxmlformats.org/presentationml/2006/main">
  <p:tag name="SHAPE_LOCKS" val="1983"/>
</p:tagLst>
</file>

<file path=ppt/tags/tag550.xml><?xml version="1.0" encoding="utf-8"?>
<p:tagLst xmlns:a="http://schemas.openxmlformats.org/drawingml/2006/main" xmlns:r="http://schemas.openxmlformats.org/officeDocument/2006/relationships" xmlns:p="http://schemas.openxmlformats.org/presentationml/2006/main">
  <p:tag name="SHAPE_LOCKS" val="1983"/>
</p:tagLst>
</file>

<file path=ppt/tags/tag551.xml><?xml version="1.0" encoding="utf-8"?>
<p:tagLst xmlns:a="http://schemas.openxmlformats.org/drawingml/2006/main" xmlns:r="http://schemas.openxmlformats.org/officeDocument/2006/relationships" xmlns:p="http://schemas.openxmlformats.org/presentationml/2006/main">
  <p:tag name="SHAPE_LOCKS" val="1983"/>
</p:tagLst>
</file>

<file path=ppt/tags/tag552.xml><?xml version="1.0" encoding="utf-8"?>
<p:tagLst xmlns:a="http://schemas.openxmlformats.org/drawingml/2006/main" xmlns:r="http://schemas.openxmlformats.org/officeDocument/2006/relationships" xmlns:p="http://schemas.openxmlformats.org/presentationml/2006/main">
  <p:tag name="GENSWF_SLIDE_TITLE" val="Determinants of Price Elasticity of Supply - 1/2"/>
  <p:tag name="GENSWF_ADVANCE_TIME" val="0.00"/>
  <p:tag name="ISPRING_CUSTOM_TIMING_USED" val="0"/>
  <p:tag name="ISPRING_SLIDE_INDENT_LEVEL" val="1"/>
</p:tagLst>
</file>

<file path=ppt/tags/tag553.xml><?xml version="1.0" encoding="utf-8"?>
<p:tagLst xmlns:a="http://schemas.openxmlformats.org/drawingml/2006/main" xmlns:r="http://schemas.openxmlformats.org/officeDocument/2006/relationships" xmlns:p="http://schemas.openxmlformats.org/presentationml/2006/main">
  <p:tag name="SHAPE_LOCKS" val="1983"/>
</p:tagLst>
</file>

<file path=ppt/tags/tag554.xml><?xml version="1.0" encoding="utf-8"?>
<p:tagLst xmlns:a="http://schemas.openxmlformats.org/drawingml/2006/main" xmlns:r="http://schemas.openxmlformats.org/officeDocument/2006/relationships" xmlns:p="http://schemas.openxmlformats.org/presentationml/2006/main">
  <p:tag name="SHAPE_LOCKS" val="1983"/>
</p:tagLst>
</file>

<file path=ppt/tags/tag555.xml><?xml version="1.0" encoding="utf-8"?>
<p:tagLst xmlns:a="http://schemas.openxmlformats.org/drawingml/2006/main" xmlns:r="http://schemas.openxmlformats.org/officeDocument/2006/relationships" xmlns:p="http://schemas.openxmlformats.org/presentationml/2006/main">
  <p:tag name="SHAPE_LOCKS" val="1983"/>
</p:tagLst>
</file>

<file path=ppt/tags/tag556.xml><?xml version="1.0" encoding="utf-8"?>
<p:tagLst xmlns:a="http://schemas.openxmlformats.org/drawingml/2006/main" xmlns:r="http://schemas.openxmlformats.org/officeDocument/2006/relationships" xmlns:p="http://schemas.openxmlformats.org/presentationml/2006/main">
  <p:tag name="GENSWF_SLIDE_TITLE" val="Determinants of Price Elasticity of Supply - 2/2"/>
  <p:tag name="GENSWF_ADVANCE_TIME" val="0.00"/>
  <p:tag name="ISPRING_CUSTOM_TIMING_USED" val="0"/>
  <p:tag name="ISPRING_SLIDE_INDENT_LEVEL" val="1"/>
</p:tagLst>
</file>

<file path=ppt/tags/tag557.xml><?xml version="1.0" encoding="utf-8"?>
<p:tagLst xmlns:a="http://schemas.openxmlformats.org/drawingml/2006/main" xmlns:r="http://schemas.openxmlformats.org/officeDocument/2006/relationships" xmlns:p="http://schemas.openxmlformats.org/presentationml/2006/main">
  <p:tag name="SHAPE_LOCKS" val="1983"/>
</p:tagLst>
</file>

<file path=ppt/tags/tag558.xml><?xml version="1.0" encoding="utf-8"?>
<p:tagLst xmlns:a="http://schemas.openxmlformats.org/drawingml/2006/main" xmlns:r="http://schemas.openxmlformats.org/officeDocument/2006/relationships" xmlns:p="http://schemas.openxmlformats.org/presentationml/2006/main">
  <p:tag name="SHAPE_LOCKS" val="1983"/>
</p:tagLst>
</file>

<file path=ppt/tags/tag559.xml><?xml version="1.0" encoding="utf-8"?>
<p:tagLst xmlns:a="http://schemas.openxmlformats.org/drawingml/2006/main" xmlns:r="http://schemas.openxmlformats.org/officeDocument/2006/relationships" xmlns:p="http://schemas.openxmlformats.org/presentationml/2006/main">
  <p:tag name="SHAPE_LOCKS" val="1983"/>
</p:tagLst>
</file>

<file path=ppt/tags/tag56.xml><?xml version="1.0" encoding="utf-8"?>
<p:tagLst xmlns:a="http://schemas.openxmlformats.org/drawingml/2006/main" xmlns:r="http://schemas.openxmlformats.org/officeDocument/2006/relationships" xmlns:p="http://schemas.openxmlformats.org/presentationml/2006/main">
  <p:tag name="SHAPE_LOCKS" val="1983"/>
</p:tagLst>
</file>

<file path=ppt/tags/tag560.xml><?xml version="1.0" encoding="utf-8"?>
<p:tagLst xmlns:a="http://schemas.openxmlformats.org/drawingml/2006/main" xmlns:r="http://schemas.openxmlformats.org/officeDocument/2006/relationships" xmlns:p="http://schemas.openxmlformats.org/presentationml/2006/main">
  <p:tag name="SHAPE_LOCKS" val="1983"/>
</p:tagLst>
</file>

<file path=ppt/tags/tag561.xml><?xml version="1.0" encoding="utf-8"?>
<p:tagLst xmlns:a="http://schemas.openxmlformats.org/drawingml/2006/main" xmlns:r="http://schemas.openxmlformats.org/officeDocument/2006/relationships" xmlns:p="http://schemas.openxmlformats.org/presentationml/2006/main">
  <p:tag name="SHAPE_LOCKS" val="1983"/>
</p:tagLst>
</file>

<file path=ppt/tags/tag562.xml><?xml version="1.0" encoding="utf-8"?>
<p:tagLst xmlns:a="http://schemas.openxmlformats.org/drawingml/2006/main" xmlns:r="http://schemas.openxmlformats.org/officeDocument/2006/relationships" xmlns:p="http://schemas.openxmlformats.org/presentationml/2006/main">
  <p:tag name="SHAPE_LOCKS" val="1983"/>
</p:tagLst>
</file>

<file path=ppt/tags/tag563.xml><?xml version="1.0" encoding="utf-8"?>
<p:tagLst xmlns:a="http://schemas.openxmlformats.org/drawingml/2006/main" xmlns:r="http://schemas.openxmlformats.org/officeDocument/2006/relationships" xmlns:p="http://schemas.openxmlformats.org/presentationml/2006/main">
  <p:tag name="SHAPE_LOCKS" val="1983"/>
</p:tagLst>
</file>

<file path=ppt/tags/tag564.xml><?xml version="1.0" encoding="utf-8"?>
<p:tagLst xmlns:a="http://schemas.openxmlformats.org/drawingml/2006/main" xmlns:r="http://schemas.openxmlformats.org/officeDocument/2006/relationships" xmlns:p="http://schemas.openxmlformats.org/presentationml/2006/main">
  <p:tag name="GENSWF_SLIDE_TITLE" val="Capacity Addition - 1/2"/>
  <p:tag name="GENSWF_ADVANCE_TIME" val="0.00"/>
  <p:tag name="ISPRING_CUSTOM_TIMING_USED" val="0"/>
  <p:tag name="ISPRING_SLIDE_INDENT_LEVEL" val="1"/>
</p:tagLst>
</file>

<file path=ppt/tags/tag565.xml><?xml version="1.0" encoding="utf-8"?>
<p:tagLst xmlns:a="http://schemas.openxmlformats.org/drawingml/2006/main" xmlns:r="http://schemas.openxmlformats.org/officeDocument/2006/relationships" xmlns:p="http://schemas.openxmlformats.org/presentationml/2006/main">
  <p:tag name="SHAPE_LOCKS" val="1983"/>
</p:tagLst>
</file>

<file path=ppt/tags/tag566.xml><?xml version="1.0" encoding="utf-8"?>
<p:tagLst xmlns:a="http://schemas.openxmlformats.org/drawingml/2006/main" xmlns:r="http://schemas.openxmlformats.org/officeDocument/2006/relationships" xmlns:p="http://schemas.openxmlformats.org/presentationml/2006/main">
  <p:tag name="SHAPE_LOCKS" val="1983"/>
</p:tagLst>
</file>

<file path=ppt/tags/tag567.xml><?xml version="1.0" encoding="utf-8"?>
<p:tagLst xmlns:a="http://schemas.openxmlformats.org/drawingml/2006/main" xmlns:r="http://schemas.openxmlformats.org/officeDocument/2006/relationships" xmlns:p="http://schemas.openxmlformats.org/presentationml/2006/main">
  <p:tag name="SHAPE_LOCKS" val="1983"/>
</p:tagLst>
</file>

<file path=ppt/tags/tag568.xml><?xml version="1.0" encoding="utf-8"?>
<p:tagLst xmlns:a="http://schemas.openxmlformats.org/drawingml/2006/main" xmlns:r="http://schemas.openxmlformats.org/officeDocument/2006/relationships" xmlns:p="http://schemas.openxmlformats.org/presentationml/2006/main">
  <p:tag name="GENSWF_SLIDE_TITLE" val="Capacity Addition - 2/2"/>
  <p:tag name="GENSWF_ADVANCE_TIME" val="0.00"/>
  <p:tag name="ISPRING_CUSTOM_TIMING_USED" val="0"/>
  <p:tag name="ISPRING_SLIDE_INDENT_LEVEL" val="1"/>
</p:tagLst>
</file>

<file path=ppt/tags/tag569.xml><?xml version="1.0" encoding="utf-8"?>
<p:tagLst xmlns:a="http://schemas.openxmlformats.org/drawingml/2006/main" xmlns:r="http://schemas.openxmlformats.org/officeDocument/2006/relationships" xmlns:p="http://schemas.openxmlformats.org/presentationml/2006/main">
  <p:tag name="SHAPE_LOCKS" val="1983"/>
</p:tagLst>
</file>

<file path=ppt/tags/tag57.xml><?xml version="1.0" encoding="utf-8"?>
<p:tagLst xmlns:a="http://schemas.openxmlformats.org/drawingml/2006/main" xmlns:r="http://schemas.openxmlformats.org/officeDocument/2006/relationships" xmlns:p="http://schemas.openxmlformats.org/presentationml/2006/main">
  <p:tag name="GENSWF_SLIDE_TITLE" val="What to produce? - 1/2"/>
  <p:tag name="GENSWF_ADVANCE_TIME" val="0.00"/>
  <p:tag name="ISPRING_CUSTOM_TIMING_USED" val="0"/>
  <p:tag name="ISPRING_SLIDE_INDENT_LEVEL" val="1"/>
</p:tagLst>
</file>

<file path=ppt/tags/tag570.xml><?xml version="1.0" encoding="utf-8"?>
<p:tagLst xmlns:a="http://schemas.openxmlformats.org/drawingml/2006/main" xmlns:r="http://schemas.openxmlformats.org/officeDocument/2006/relationships" xmlns:p="http://schemas.openxmlformats.org/presentationml/2006/main">
  <p:tag name="SHAPE_LOCKS" val="1983"/>
</p:tagLst>
</file>

<file path=ppt/tags/tag571.xml><?xml version="1.0" encoding="utf-8"?>
<p:tagLst xmlns:a="http://schemas.openxmlformats.org/drawingml/2006/main" xmlns:r="http://schemas.openxmlformats.org/officeDocument/2006/relationships" xmlns:p="http://schemas.openxmlformats.org/presentationml/2006/main">
  <p:tag name="SHAPE_LOCKS" val="1983"/>
</p:tagLst>
</file>

<file path=ppt/tags/tag572.xml><?xml version="1.0" encoding="utf-8"?>
<p:tagLst xmlns:a="http://schemas.openxmlformats.org/drawingml/2006/main" xmlns:r="http://schemas.openxmlformats.org/officeDocument/2006/relationships" xmlns:p="http://schemas.openxmlformats.org/presentationml/2006/main">
  <p:tag name="GENSWF_SLIDE_TITLE" val="Related Infrastructure Growth - 1/2"/>
  <p:tag name="GENSWF_ADVANCE_TIME" val="0.00"/>
  <p:tag name="ISPRING_CUSTOM_TIMING_USED" val="0"/>
  <p:tag name="ISPRING_SLIDE_INDENT_LEVEL" val="1"/>
</p:tagLst>
</file>

<file path=ppt/tags/tag573.xml><?xml version="1.0" encoding="utf-8"?>
<p:tagLst xmlns:a="http://schemas.openxmlformats.org/drawingml/2006/main" xmlns:r="http://schemas.openxmlformats.org/officeDocument/2006/relationships" xmlns:p="http://schemas.openxmlformats.org/presentationml/2006/main">
  <p:tag name="SHAPE_LOCKS" val="1983"/>
</p:tagLst>
</file>

<file path=ppt/tags/tag574.xml><?xml version="1.0" encoding="utf-8"?>
<p:tagLst xmlns:a="http://schemas.openxmlformats.org/drawingml/2006/main" xmlns:r="http://schemas.openxmlformats.org/officeDocument/2006/relationships" xmlns:p="http://schemas.openxmlformats.org/presentationml/2006/main">
  <p:tag name="SHAPE_LOCKS" val="1983"/>
</p:tagLst>
</file>

<file path=ppt/tags/tag575.xml><?xml version="1.0" encoding="utf-8"?>
<p:tagLst xmlns:a="http://schemas.openxmlformats.org/drawingml/2006/main" xmlns:r="http://schemas.openxmlformats.org/officeDocument/2006/relationships" xmlns:p="http://schemas.openxmlformats.org/presentationml/2006/main">
  <p:tag name="SHAPE_LOCKS" val="1983"/>
</p:tagLst>
</file>

<file path=ppt/tags/tag576.xml><?xml version="1.0" encoding="utf-8"?>
<p:tagLst xmlns:a="http://schemas.openxmlformats.org/drawingml/2006/main" xmlns:r="http://schemas.openxmlformats.org/officeDocument/2006/relationships" xmlns:p="http://schemas.openxmlformats.org/presentationml/2006/main">
  <p:tag name="GENSWF_SLIDE_TITLE" val="Related Infrastructure Growth - 2/2"/>
  <p:tag name="GENSWF_ADVANCE_TIME" val="0.00"/>
  <p:tag name="ISPRING_CUSTOM_TIMING_USED" val="0"/>
  <p:tag name="ISPRING_SLIDE_INDENT_LEVEL" val="1"/>
</p:tagLst>
</file>

<file path=ppt/tags/tag577.xml><?xml version="1.0" encoding="utf-8"?>
<p:tagLst xmlns:a="http://schemas.openxmlformats.org/drawingml/2006/main" xmlns:r="http://schemas.openxmlformats.org/officeDocument/2006/relationships" xmlns:p="http://schemas.openxmlformats.org/presentationml/2006/main">
  <p:tag name="SHAPE_LOCKS" val="1983"/>
</p:tagLst>
</file>

<file path=ppt/tags/tag578.xml><?xml version="1.0" encoding="utf-8"?>
<p:tagLst xmlns:a="http://schemas.openxmlformats.org/drawingml/2006/main" xmlns:r="http://schemas.openxmlformats.org/officeDocument/2006/relationships" xmlns:p="http://schemas.openxmlformats.org/presentationml/2006/main">
  <p:tag name="SHAPE_LOCKS" val="1983"/>
</p:tagLst>
</file>

<file path=ppt/tags/tag579.xml><?xml version="1.0" encoding="utf-8"?>
<p:tagLst xmlns:a="http://schemas.openxmlformats.org/drawingml/2006/main" xmlns:r="http://schemas.openxmlformats.org/officeDocument/2006/relationships" xmlns:p="http://schemas.openxmlformats.org/presentationml/2006/main">
  <p:tag name="SHAPE_LOCKS" val="1983"/>
</p:tagLst>
</file>

<file path=ppt/tags/tag58.xml><?xml version="1.0" encoding="utf-8"?>
<p:tagLst xmlns:a="http://schemas.openxmlformats.org/drawingml/2006/main" xmlns:r="http://schemas.openxmlformats.org/officeDocument/2006/relationships" xmlns:p="http://schemas.openxmlformats.org/presentationml/2006/main">
  <p:tag name="SHAPE_LOCKS" val="1983"/>
</p:tagLst>
</file>

<file path=ppt/tags/tag580.xml><?xml version="1.0" encoding="utf-8"?>
<p:tagLst xmlns:a="http://schemas.openxmlformats.org/drawingml/2006/main" xmlns:r="http://schemas.openxmlformats.org/officeDocument/2006/relationships" xmlns:p="http://schemas.openxmlformats.org/presentationml/2006/main">
  <p:tag name="GENSWF_SLIDE_TITLE" val="Perishable vs. Non Perishable - 1/2"/>
  <p:tag name="GENSWF_ADVANCE_TIME" val="0.00"/>
  <p:tag name="ISPRING_CUSTOM_TIMING_USED" val="0"/>
  <p:tag name="ISPRING_SLIDE_INDENT_LEVEL" val="1"/>
</p:tagLst>
</file>

<file path=ppt/tags/tag581.xml><?xml version="1.0" encoding="utf-8"?>
<p:tagLst xmlns:a="http://schemas.openxmlformats.org/drawingml/2006/main" xmlns:r="http://schemas.openxmlformats.org/officeDocument/2006/relationships" xmlns:p="http://schemas.openxmlformats.org/presentationml/2006/main">
  <p:tag name="SHAPE_LOCKS" val="1983"/>
</p:tagLst>
</file>

<file path=ppt/tags/tag582.xml><?xml version="1.0" encoding="utf-8"?>
<p:tagLst xmlns:a="http://schemas.openxmlformats.org/drawingml/2006/main" xmlns:r="http://schemas.openxmlformats.org/officeDocument/2006/relationships" xmlns:p="http://schemas.openxmlformats.org/presentationml/2006/main">
  <p:tag name="SHAPE_LOCKS" val="1983"/>
</p:tagLst>
</file>

<file path=ppt/tags/tag583.xml><?xml version="1.0" encoding="utf-8"?>
<p:tagLst xmlns:a="http://schemas.openxmlformats.org/drawingml/2006/main" xmlns:r="http://schemas.openxmlformats.org/officeDocument/2006/relationships" xmlns:p="http://schemas.openxmlformats.org/presentationml/2006/main">
  <p:tag name="SHAPE_LOCKS" val="1983"/>
</p:tagLst>
</file>

<file path=ppt/tags/tag584.xml><?xml version="1.0" encoding="utf-8"?>
<p:tagLst xmlns:a="http://schemas.openxmlformats.org/drawingml/2006/main" xmlns:r="http://schemas.openxmlformats.org/officeDocument/2006/relationships" xmlns:p="http://schemas.openxmlformats.org/presentationml/2006/main">
  <p:tag name="GENSWF_SLIDE_TITLE" val="Perishable vs. Non Perishable - 2/2"/>
  <p:tag name="GENSWF_ADVANCE_TIME" val="0.00"/>
  <p:tag name="ISPRING_CUSTOM_TIMING_USED" val="0"/>
  <p:tag name="ISPRING_SLIDE_INDENT_LEVEL" val="1"/>
</p:tagLst>
</file>

<file path=ppt/tags/tag585.xml><?xml version="1.0" encoding="utf-8"?>
<p:tagLst xmlns:a="http://schemas.openxmlformats.org/drawingml/2006/main" xmlns:r="http://schemas.openxmlformats.org/officeDocument/2006/relationships" xmlns:p="http://schemas.openxmlformats.org/presentationml/2006/main">
  <p:tag name="SHAPE_LOCKS" val="1983"/>
</p:tagLst>
</file>

<file path=ppt/tags/tag586.xml><?xml version="1.0" encoding="utf-8"?>
<p:tagLst xmlns:a="http://schemas.openxmlformats.org/drawingml/2006/main" xmlns:r="http://schemas.openxmlformats.org/officeDocument/2006/relationships" xmlns:p="http://schemas.openxmlformats.org/presentationml/2006/main">
  <p:tag name="SHAPE_LOCKS" val="1983"/>
</p:tagLst>
</file>

<file path=ppt/tags/tag587.xml><?xml version="1.0" encoding="utf-8"?>
<p:tagLst xmlns:a="http://schemas.openxmlformats.org/drawingml/2006/main" xmlns:r="http://schemas.openxmlformats.org/officeDocument/2006/relationships" xmlns:p="http://schemas.openxmlformats.org/presentationml/2006/main">
  <p:tag name="SHAPE_LOCKS" val="1983"/>
</p:tagLst>
</file>

<file path=ppt/tags/tag588.xml><?xml version="1.0" encoding="utf-8"?>
<p:tagLst xmlns:a="http://schemas.openxmlformats.org/drawingml/2006/main" xmlns:r="http://schemas.openxmlformats.org/officeDocument/2006/relationships" xmlns:p="http://schemas.openxmlformats.org/presentationml/2006/main">
  <p:tag name="GENSWF_SLIDE_TITLE" val="Length of Production Period - 1/2"/>
  <p:tag name="GENSWF_ADVANCE_TIME" val="0.00"/>
  <p:tag name="ISPRING_CUSTOM_TIMING_USED" val="0"/>
  <p:tag name="ISPRING_SLIDE_INDENT_LEVEL" val="1"/>
</p:tagLst>
</file>

<file path=ppt/tags/tag589.xml><?xml version="1.0" encoding="utf-8"?>
<p:tagLst xmlns:a="http://schemas.openxmlformats.org/drawingml/2006/main" xmlns:r="http://schemas.openxmlformats.org/officeDocument/2006/relationships" xmlns:p="http://schemas.openxmlformats.org/presentationml/2006/main">
  <p:tag name="SHAPE_LOCKS" val="1983"/>
</p:tagLst>
</file>

<file path=ppt/tags/tag59.xml><?xml version="1.0" encoding="utf-8"?>
<p:tagLst xmlns:a="http://schemas.openxmlformats.org/drawingml/2006/main" xmlns:r="http://schemas.openxmlformats.org/officeDocument/2006/relationships" xmlns:p="http://schemas.openxmlformats.org/presentationml/2006/main">
  <p:tag name="SHAPE_LOCKS" val="1983"/>
</p:tagLst>
</file>

<file path=ppt/tags/tag590.xml><?xml version="1.0" encoding="utf-8"?>
<p:tagLst xmlns:a="http://schemas.openxmlformats.org/drawingml/2006/main" xmlns:r="http://schemas.openxmlformats.org/officeDocument/2006/relationships" xmlns:p="http://schemas.openxmlformats.org/presentationml/2006/main">
  <p:tag name="SHAPE_LOCKS" val="1983"/>
</p:tagLst>
</file>

<file path=ppt/tags/tag591.xml><?xml version="1.0" encoding="utf-8"?>
<p:tagLst xmlns:a="http://schemas.openxmlformats.org/drawingml/2006/main" xmlns:r="http://schemas.openxmlformats.org/officeDocument/2006/relationships" xmlns:p="http://schemas.openxmlformats.org/presentationml/2006/main">
  <p:tag name="SHAPE_LOCKS" val="1983"/>
</p:tagLst>
</file>

<file path=ppt/tags/tag592.xml><?xml version="1.0" encoding="utf-8"?>
<p:tagLst xmlns:a="http://schemas.openxmlformats.org/drawingml/2006/main" xmlns:r="http://schemas.openxmlformats.org/officeDocument/2006/relationships" xmlns:p="http://schemas.openxmlformats.org/presentationml/2006/main">
  <p:tag name="GENSWF_SLIDE_TITLE" val="Length of Production Period - 2/2"/>
  <p:tag name="GENSWF_ADVANCE_TIME" val="0.00"/>
  <p:tag name="ISPRING_CUSTOM_TIMING_USED" val="0"/>
  <p:tag name="ISPRING_SLIDE_INDENT_LEVEL" val="1"/>
</p:tagLst>
</file>

<file path=ppt/tags/tag593.xml><?xml version="1.0" encoding="utf-8"?>
<p:tagLst xmlns:a="http://schemas.openxmlformats.org/drawingml/2006/main" xmlns:r="http://schemas.openxmlformats.org/officeDocument/2006/relationships" xmlns:p="http://schemas.openxmlformats.org/presentationml/2006/main">
  <p:tag name="SHAPE_LOCKS" val="1983"/>
</p:tagLst>
</file>

<file path=ppt/tags/tag594.xml><?xml version="1.0" encoding="utf-8"?>
<p:tagLst xmlns:a="http://schemas.openxmlformats.org/drawingml/2006/main" xmlns:r="http://schemas.openxmlformats.org/officeDocument/2006/relationships" xmlns:p="http://schemas.openxmlformats.org/presentationml/2006/main">
  <p:tag name="SHAPE_LOCKS" val="1983"/>
</p:tagLst>
</file>

<file path=ppt/tags/tag595.xml><?xml version="1.0" encoding="utf-8"?>
<p:tagLst xmlns:a="http://schemas.openxmlformats.org/drawingml/2006/main" xmlns:r="http://schemas.openxmlformats.org/officeDocument/2006/relationships" xmlns:p="http://schemas.openxmlformats.org/presentationml/2006/main">
  <p:tag name="SHAPE_LOCKS" val="1983"/>
</p:tagLst>
</file>

<file path=ppt/tags/tag596.xml><?xml version="1.0" encoding="utf-8"?>
<p:tagLst xmlns:a="http://schemas.openxmlformats.org/drawingml/2006/main" xmlns:r="http://schemas.openxmlformats.org/officeDocument/2006/relationships" xmlns:p="http://schemas.openxmlformats.org/presentationml/2006/main">
  <p:tag name="GENSWF_SLIDE_TITLE" val="Marginal Cost of Production - 1/2"/>
  <p:tag name="GENSWF_ADVANCE_TIME" val="0.00"/>
  <p:tag name="ISPRING_CUSTOM_TIMING_USED" val="0"/>
  <p:tag name="ISPRING_SLIDE_INDENT_LEVEL" val="1"/>
</p:tagLst>
</file>

<file path=ppt/tags/tag597.xml><?xml version="1.0" encoding="utf-8"?>
<p:tagLst xmlns:a="http://schemas.openxmlformats.org/drawingml/2006/main" xmlns:r="http://schemas.openxmlformats.org/officeDocument/2006/relationships" xmlns:p="http://schemas.openxmlformats.org/presentationml/2006/main">
  <p:tag name="SHAPE_LOCKS" val="1983"/>
</p:tagLst>
</file>

<file path=ppt/tags/tag598.xml><?xml version="1.0" encoding="utf-8"?>
<p:tagLst xmlns:a="http://schemas.openxmlformats.org/drawingml/2006/main" xmlns:r="http://schemas.openxmlformats.org/officeDocument/2006/relationships" xmlns:p="http://schemas.openxmlformats.org/presentationml/2006/main">
  <p:tag name="SHAPE_LOCKS" val="1983"/>
</p:tagLst>
</file>

<file path=ppt/tags/tag599.xml><?xml version="1.0" encoding="utf-8"?>
<p:tagLst xmlns:a="http://schemas.openxmlformats.org/drawingml/2006/main" xmlns:r="http://schemas.openxmlformats.org/officeDocument/2006/relationships" xmlns:p="http://schemas.openxmlformats.org/presentationml/2006/main">
  <p:tag name="SHAPE_LOCKS" val="1983"/>
</p:tagLst>
</file>

<file path=ppt/tags/tag6.xml><?xml version="1.0" encoding="utf-8"?>
<p:tagLst xmlns:a="http://schemas.openxmlformats.org/drawingml/2006/main" xmlns:r="http://schemas.openxmlformats.org/officeDocument/2006/relationships" xmlns:p="http://schemas.openxmlformats.org/presentationml/2006/main">
  <p:tag name="SHAPE_LOCKS" val="1983"/>
</p:tagLst>
</file>

<file path=ppt/tags/tag60.xml><?xml version="1.0" encoding="utf-8"?>
<p:tagLst xmlns:a="http://schemas.openxmlformats.org/drawingml/2006/main" xmlns:r="http://schemas.openxmlformats.org/officeDocument/2006/relationships" xmlns:p="http://schemas.openxmlformats.org/presentationml/2006/main">
  <p:tag name="GENSWF_SLIDE_TITLE" val="What to produce? - 2/2"/>
  <p:tag name="GENSWF_ADVANCE_TIME" val="0.00"/>
  <p:tag name="ISPRING_CUSTOM_TIMING_USED" val="0"/>
  <p:tag name="ISPRING_SLIDE_INDENT_LEVEL" val="1"/>
</p:tagLst>
</file>

<file path=ppt/tags/tag600.xml><?xml version="1.0" encoding="utf-8"?>
<p:tagLst xmlns:a="http://schemas.openxmlformats.org/drawingml/2006/main" xmlns:r="http://schemas.openxmlformats.org/officeDocument/2006/relationships" xmlns:p="http://schemas.openxmlformats.org/presentationml/2006/main">
  <p:tag name="GENSWF_SLIDE_TITLE" val="Marginal Cost of Production - 2/2"/>
  <p:tag name="GENSWF_ADVANCE_TIME" val="0.00"/>
  <p:tag name="ISPRING_CUSTOM_TIMING_USED" val="0"/>
  <p:tag name="ISPRING_SLIDE_INDENT_LEVEL" val="1"/>
</p:tagLst>
</file>

<file path=ppt/tags/tag601.xml><?xml version="1.0" encoding="utf-8"?>
<p:tagLst xmlns:a="http://schemas.openxmlformats.org/drawingml/2006/main" xmlns:r="http://schemas.openxmlformats.org/officeDocument/2006/relationships" xmlns:p="http://schemas.openxmlformats.org/presentationml/2006/main">
  <p:tag name="SHAPE_LOCKS" val="1983"/>
</p:tagLst>
</file>

<file path=ppt/tags/tag602.xml><?xml version="1.0" encoding="utf-8"?>
<p:tagLst xmlns:a="http://schemas.openxmlformats.org/drawingml/2006/main" xmlns:r="http://schemas.openxmlformats.org/officeDocument/2006/relationships" xmlns:p="http://schemas.openxmlformats.org/presentationml/2006/main">
  <p:tag name="SHAPE_LOCKS" val="1983"/>
</p:tagLst>
</file>

<file path=ppt/tags/tag603.xml><?xml version="1.0" encoding="utf-8"?>
<p:tagLst xmlns:a="http://schemas.openxmlformats.org/drawingml/2006/main" xmlns:r="http://schemas.openxmlformats.org/officeDocument/2006/relationships" xmlns:p="http://schemas.openxmlformats.org/presentationml/2006/main">
  <p:tag name="SHAPE_LOCKS" val="1983"/>
</p:tagLst>
</file>

<file path=ppt/tags/tag604.xml><?xml version="1.0" encoding="utf-8"?>
<p:tagLst xmlns:a="http://schemas.openxmlformats.org/drawingml/2006/main" xmlns:r="http://schemas.openxmlformats.org/officeDocument/2006/relationships" xmlns:p="http://schemas.openxmlformats.org/presentationml/2006/main">
  <p:tag name="GENSWF_SLIDE_TITLE" val="Long Run vs. Short Run"/>
  <p:tag name="GENSWF_ADVANCE_TIME" val="0.00"/>
  <p:tag name="ISPRING_CUSTOM_TIMING_USED" val="0"/>
  <p:tag name="ISPRING_SLIDE_INDENT_LEVEL" val="1"/>
</p:tagLst>
</file>

<file path=ppt/tags/tag605.xml><?xml version="1.0" encoding="utf-8"?>
<p:tagLst xmlns:a="http://schemas.openxmlformats.org/drawingml/2006/main" xmlns:r="http://schemas.openxmlformats.org/officeDocument/2006/relationships" xmlns:p="http://schemas.openxmlformats.org/presentationml/2006/main">
  <p:tag name="SHAPE_LOCKS" val="1983"/>
</p:tagLst>
</file>

<file path=ppt/tags/tag606.xml><?xml version="1.0" encoding="utf-8"?>
<p:tagLst xmlns:a="http://schemas.openxmlformats.org/drawingml/2006/main" xmlns:r="http://schemas.openxmlformats.org/officeDocument/2006/relationships" xmlns:p="http://schemas.openxmlformats.org/presentationml/2006/main">
  <p:tag name="SHAPE_LOCKS" val="1983"/>
</p:tagLst>
</file>

<file path=ppt/tags/tag607.xml><?xml version="1.0" encoding="utf-8"?>
<p:tagLst xmlns:a="http://schemas.openxmlformats.org/drawingml/2006/main" xmlns:r="http://schemas.openxmlformats.org/officeDocument/2006/relationships" xmlns:p="http://schemas.openxmlformats.org/presentationml/2006/main">
  <p:tag name="SHAPE_LOCKS" val="1983"/>
</p:tagLst>
</file>

<file path=ppt/tags/tag608.xml><?xml version="1.0" encoding="utf-8"?>
<p:tagLst xmlns:a="http://schemas.openxmlformats.org/drawingml/2006/main" xmlns:r="http://schemas.openxmlformats.org/officeDocument/2006/relationships" xmlns:p="http://schemas.openxmlformats.org/presentationml/2006/main">
  <p:tag name="GENSWF_SLIDE_TITLE" val="Role of Managerial Economics in Business Decisions - 1/3"/>
  <p:tag name="GENSWF_ADVANCE_TIME" val="0.00"/>
  <p:tag name="ISPRING_CUSTOM_TIMING_USED" val="0"/>
  <p:tag name="ISPRING_SLIDE_INDENT_LEVEL" val="1"/>
</p:tagLst>
</file>

<file path=ppt/tags/tag609.xml><?xml version="1.0" encoding="utf-8"?>
<p:tagLst xmlns:a="http://schemas.openxmlformats.org/drawingml/2006/main" xmlns:r="http://schemas.openxmlformats.org/officeDocument/2006/relationships" xmlns:p="http://schemas.openxmlformats.org/presentationml/2006/main">
  <p:tag name="SHAPE_LOCKS" val="1983"/>
</p:tagLst>
</file>

<file path=ppt/tags/tag61.xml><?xml version="1.0" encoding="utf-8"?>
<p:tagLst xmlns:a="http://schemas.openxmlformats.org/drawingml/2006/main" xmlns:r="http://schemas.openxmlformats.org/officeDocument/2006/relationships" xmlns:p="http://schemas.openxmlformats.org/presentationml/2006/main">
  <p:tag name="SHAPE_LOCKS" val="1983"/>
</p:tagLst>
</file>

<file path=ppt/tags/tag610.xml><?xml version="1.0" encoding="utf-8"?>
<p:tagLst xmlns:a="http://schemas.openxmlformats.org/drawingml/2006/main" xmlns:r="http://schemas.openxmlformats.org/officeDocument/2006/relationships" xmlns:p="http://schemas.openxmlformats.org/presentationml/2006/main">
  <p:tag name="SHAPE_LOCKS" val="1983"/>
</p:tagLst>
</file>

<file path=ppt/tags/tag611.xml><?xml version="1.0" encoding="utf-8"?>
<p:tagLst xmlns:a="http://schemas.openxmlformats.org/drawingml/2006/main" xmlns:r="http://schemas.openxmlformats.org/officeDocument/2006/relationships" xmlns:p="http://schemas.openxmlformats.org/presentationml/2006/main">
  <p:tag name="SHAPE_LOCKS" val="1983"/>
</p:tagLst>
</file>

<file path=ppt/tags/tag612.xml><?xml version="1.0" encoding="utf-8"?>
<p:tagLst xmlns:a="http://schemas.openxmlformats.org/drawingml/2006/main" xmlns:r="http://schemas.openxmlformats.org/officeDocument/2006/relationships" xmlns:p="http://schemas.openxmlformats.org/presentationml/2006/main">
  <p:tag name="GENSWF_SLIDE_TITLE" val="Role of Managerial Economics in Business Decisions - 2/3"/>
  <p:tag name="GENSWF_ADVANCE_TIME" val="0.00"/>
  <p:tag name="ISPRING_CUSTOM_TIMING_USED" val="0"/>
  <p:tag name="ISPRING_SLIDE_INDENT_LEVEL" val="1"/>
</p:tagLst>
</file>

<file path=ppt/tags/tag613.xml><?xml version="1.0" encoding="utf-8"?>
<p:tagLst xmlns:a="http://schemas.openxmlformats.org/drawingml/2006/main" xmlns:r="http://schemas.openxmlformats.org/officeDocument/2006/relationships" xmlns:p="http://schemas.openxmlformats.org/presentationml/2006/main">
  <p:tag name="SHAPE_LOCKS" val="1983"/>
</p:tagLst>
</file>

<file path=ppt/tags/tag614.xml><?xml version="1.0" encoding="utf-8"?>
<p:tagLst xmlns:a="http://schemas.openxmlformats.org/drawingml/2006/main" xmlns:r="http://schemas.openxmlformats.org/officeDocument/2006/relationships" xmlns:p="http://schemas.openxmlformats.org/presentationml/2006/main">
  <p:tag name="SHAPE_LOCKS" val="1983"/>
</p:tagLst>
</file>

<file path=ppt/tags/tag615.xml><?xml version="1.0" encoding="utf-8"?>
<p:tagLst xmlns:a="http://schemas.openxmlformats.org/drawingml/2006/main" xmlns:r="http://schemas.openxmlformats.org/officeDocument/2006/relationships" xmlns:p="http://schemas.openxmlformats.org/presentationml/2006/main">
  <p:tag name="SHAPE_LOCKS" val="1983"/>
</p:tagLst>
</file>

<file path=ppt/tags/tag616.xml><?xml version="1.0" encoding="utf-8"?>
<p:tagLst xmlns:a="http://schemas.openxmlformats.org/drawingml/2006/main" xmlns:r="http://schemas.openxmlformats.org/officeDocument/2006/relationships" xmlns:p="http://schemas.openxmlformats.org/presentationml/2006/main">
  <p:tag name="GENSWF_SLIDE_TITLE" val="Role of Managerial Economics in Business Decisions - 3/3"/>
  <p:tag name="GENSWF_ADVANCE_TIME" val="0.00"/>
  <p:tag name="ISPRING_CUSTOM_TIMING_USED" val="0"/>
  <p:tag name="ISPRING_SLIDE_INDENT_LEVEL" val="1"/>
</p:tagLst>
</file>

<file path=ppt/tags/tag617.xml><?xml version="1.0" encoding="utf-8"?>
<p:tagLst xmlns:a="http://schemas.openxmlformats.org/drawingml/2006/main" xmlns:r="http://schemas.openxmlformats.org/officeDocument/2006/relationships" xmlns:p="http://schemas.openxmlformats.org/presentationml/2006/main">
  <p:tag name="SHAPE_LOCKS" val="1983"/>
</p:tagLst>
</file>

<file path=ppt/tags/tag618.xml><?xml version="1.0" encoding="utf-8"?>
<p:tagLst xmlns:a="http://schemas.openxmlformats.org/drawingml/2006/main" xmlns:r="http://schemas.openxmlformats.org/officeDocument/2006/relationships" xmlns:p="http://schemas.openxmlformats.org/presentationml/2006/main">
  <p:tag name="SHAPE_LOCKS" val="1983"/>
</p:tagLst>
</file>

<file path=ppt/tags/tag619.xml><?xml version="1.0" encoding="utf-8"?>
<p:tagLst xmlns:a="http://schemas.openxmlformats.org/drawingml/2006/main" xmlns:r="http://schemas.openxmlformats.org/officeDocument/2006/relationships" xmlns:p="http://schemas.openxmlformats.org/presentationml/2006/main">
  <p:tag name="SHAPE_LOCKS" val="1983"/>
</p:tagLst>
</file>

<file path=ppt/tags/tag62.xml><?xml version="1.0" encoding="utf-8"?>
<p:tagLst xmlns:a="http://schemas.openxmlformats.org/drawingml/2006/main" xmlns:r="http://schemas.openxmlformats.org/officeDocument/2006/relationships" xmlns:p="http://schemas.openxmlformats.org/presentationml/2006/main">
  <p:tag name="SHAPE_LOCKS" val="1983"/>
</p:tagLst>
</file>

<file path=ppt/tags/tag620.xml><?xml version="1.0" encoding="utf-8"?>
<p:tagLst xmlns:a="http://schemas.openxmlformats.org/drawingml/2006/main" xmlns:r="http://schemas.openxmlformats.org/officeDocument/2006/relationships" xmlns:p="http://schemas.openxmlformats.org/presentationml/2006/main">
  <p:tag name="GENSWF_SLIDE_TITLE" val="Role &amp; Responsibilities of Managerial Economist - 1/2"/>
  <p:tag name="GENSWF_ADVANCE_TIME" val="0.00"/>
  <p:tag name="ISPRING_CUSTOM_TIMING_USED" val="0"/>
  <p:tag name="ISPRING_SLIDE_INDENT_LEVEL" val="1"/>
</p:tagLst>
</file>

<file path=ppt/tags/tag621.xml><?xml version="1.0" encoding="utf-8"?>
<p:tagLst xmlns:a="http://schemas.openxmlformats.org/drawingml/2006/main" xmlns:r="http://schemas.openxmlformats.org/officeDocument/2006/relationships" xmlns:p="http://schemas.openxmlformats.org/presentationml/2006/main">
  <p:tag name="SHAPE_LOCKS" val="1983"/>
</p:tagLst>
</file>

<file path=ppt/tags/tag622.xml><?xml version="1.0" encoding="utf-8"?>
<p:tagLst xmlns:a="http://schemas.openxmlformats.org/drawingml/2006/main" xmlns:r="http://schemas.openxmlformats.org/officeDocument/2006/relationships" xmlns:p="http://schemas.openxmlformats.org/presentationml/2006/main">
  <p:tag name="SHAPE_LOCKS" val="1983"/>
</p:tagLst>
</file>

<file path=ppt/tags/tag623.xml><?xml version="1.0" encoding="utf-8"?>
<p:tagLst xmlns:a="http://schemas.openxmlformats.org/drawingml/2006/main" xmlns:r="http://schemas.openxmlformats.org/officeDocument/2006/relationships" xmlns:p="http://schemas.openxmlformats.org/presentationml/2006/main">
  <p:tag name="GENSWF_SLIDE_TITLE" val="Role &amp; Responsibilities of Managerial Economist - 2/2"/>
  <p:tag name="GENSWF_ADVANCE_TIME" val="0.00"/>
  <p:tag name="ISPRING_CUSTOM_TIMING_USED" val="0"/>
  <p:tag name="ISPRING_SLIDE_INDENT_LEVEL" val="1"/>
</p:tagLst>
</file>

<file path=ppt/tags/tag624.xml><?xml version="1.0" encoding="utf-8"?>
<p:tagLst xmlns:a="http://schemas.openxmlformats.org/drawingml/2006/main" xmlns:r="http://schemas.openxmlformats.org/officeDocument/2006/relationships" xmlns:p="http://schemas.openxmlformats.org/presentationml/2006/main">
  <p:tag name="SHAPE_LOCKS" val="1983"/>
</p:tagLst>
</file>

<file path=ppt/tags/tag625.xml><?xml version="1.0" encoding="utf-8"?>
<p:tagLst xmlns:a="http://schemas.openxmlformats.org/drawingml/2006/main" xmlns:r="http://schemas.openxmlformats.org/officeDocument/2006/relationships" xmlns:p="http://schemas.openxmlformats.org/presentationml/2006/main">
  <p:tag name="SHAPE_LOCKS" val="1983"/>
</p:tagLst>
</file>

<file path=ppt/tags/tag626.xml><?xml version="1.0" encoding="utf-8"?>
<p:tagLst xmlns:a="http://schemas.openxmlformats.org/drawingml/2006/main" xmlns:r="http://schemas.openxmlformats.org/officeDocument/2006/relationships" xmlns:p="http://schemas.openxmlformats.org/presentationml/2006/main">
  <p:tag name="GENSWF_SLIDE_TITLE" val="Explain How Managers can Apply ME"/>
  <p:tag name="GENSWF_ADVANCE_TIME" val="0.00"/>
  <p:tag name="ISPRING_SLIDE_INDENT_LEVEL" val="0"/>
  <p:tag name="ISPRING_CUSTOM_TIMING_USED" val="0"/>
</p:tagLst>
</file>

<file path=ppt/tags/tag627.xml><?xml version="1.0" encoding="utf-8"?>
<p:tagLst xmlns:a="http://schemas.openxmlformats.org/drawingml/2006/main" xmlns:r="http://schemas.openxmlformats.org/officeDocument/2006/relationships" xmlns:p="http://schemas.openxmlformats.org/presentationml/2006/main">
  <p:tag name="SHAPE_LOCKS" val="1983"/>
</p:tagLst>
</file>

<file path=ppt/tags/tag628.xml><?xml version="1.0" encoding="utf-8"?>
<p:tagLst xmlns:a="http://schemas.openxmlformats.org/drawingml/2006/main" xmlns:r="http://schemas.openxmlformats.org/officeDocument/2006/relationships" xmlns:p="http://schemas.openxmlformats.org/presentationml/2006/main">
  <p:tag name="SHAPE_LOCKS" val="1983"/>
</p:tagLst>
</file>

<file path=ppt/tags/tag629.xml><?xml version="1.0" encoding="utf-8"?>
<p:tagLst xmlns:a="http://schemas.openxmlformats.org/drawingml/2006/main" xmlns:r="http://schemas.openxmlformats.org/officeDocument/2006/relationships" xmlns:p="http://schemas.openxmlformats.org/presentationml/2006/main">
  <p:tag name="GENSWF_SLIDE_TITLE" val="How Managers can Apply Managerial Economics? - 1/5"/>
  <p:tag name="GENSWF_ADVANCE_TIME" val="0.00"/>
  <p:tag name="ISPRING_CUSTOM_TIMING_USED" val="0"/>
  <p:tag name="ISPRING_SLIDE_INDENT_LEVEL" val="1"/>
</p:tagLst>
</file>

<file path=ppt/tags/tag63.xml><?xml version="1.0" encoding="utf-8"?>
<p:tagLst xmlns:a="http://schemas.openxmlformats.org/drawingml/2006/main" xmlns:r="http://schemas.openxmlformats.org/officeDocument/2006/relationships" xmlns:p="http://schemas.openxmlformats.org/presentationml/2006/main">
  <p:tag name="GENSWF_SLIDE_TITLE" val="How to produce? - 1/2"/>
  <p:tag name="GENSWF_ADVANCE_TIME" val="0.00"/>
  <p:tag name="ISPRING_CUSTOM_TIMING_USED" val="0"/>
  <p:tag name="ISPRING_SLIDE_INDENT_LEVEL" val="1"/>
</p:tagLst>
</file>

<file path=ppt/tags/tag630.xml><?xml version="1.0" encoding="utf-8"?>
<p:tagLst xmlns:a="http://schemas.openxmlformats.org/drawingml/2006/main" xmlns:r="http://schemas.openxmlformats.org/officeDocument/2006/relationships" xmlns:p="http://schemas.openxmlformats.org/presentationml/2006/main">
  <p:tag name="SHAPE_LOCKS" val="1983"/>
</p:tagLst>
</file>

<file path=ppt/tags/tag631.xml><?xml version="1.0" encoding="utf-8"?>
<p:tagLst xmlns:a="http://schemas.openxmlformats.org/drawingml/2006/main" xmlns:r="http://schemas.openxmlformats.org/officeDocument/2006/relationships" xmlns:p="http://schemas.openxmlformats.org/presentationml/2006/main">
  <p:tag name="SHAPE_LOCKS" val="1983"/>
</p:tagLst>
</file>

<file path=ppt/tags/tag632.xml><?xml version="1.0" encoding="utf-8"?>
<p:tagLst xmlns:a="http://schemas.openxmlformats.org/drawingml/2006/main" xmlns:r="http://schemas.openxmlformats.org/officeDocument/2006/relationships" xmlns:p="http://schemas.openxmlformats.org/presentationml/2006/main">
  <p:tag name="GENSWF_SLIDE_TITLE" val="How Managers can Apply Managerial Economics? - 2/5"/>
  <p:tag name="GENSWF_ADVANCE_TIME" val="0.00"/>
  <p:tag name="ISPRING_CUSTOM_TIMING_USED" val="0"/>
  <p:tag name="ISPRING_SLIDE_INDENT_LEVEL" val="1"/>
</p:tagLst>
</file>

<file path=ppt/tags/tag633.xml><?xml version="1.0" encoding="utf-8"?>
<p:tagLst xmlns:a="http://schemas.openxmlformats.org/drawingml/2006/main" xmlns:r="http://schemas.openxmlformats.org/officeDocument/2006/relationships" xmlns:p="http://schemas.openxmlformats.org/presentationml/2006/main">
  <p:tag name="SHAPE_LOCKS" val="1983"/>
</p:tagLst>
</file>

<file path=ppt/tags/tag634.xml><?xml version="1.0" encoding="utf-8"?>
<p:tagLst xmlns:a="http://schemas.openxmlformats.org/drawingml/2006/main" xmlns:r="http://schemas.openxmlformats.org/officeDocument/2006/relationships" xmlns:p="http://schemas.openxmlformats.org/presentationml/2006/main">
  <p:tag name="SHAPE_LOCKS" val="1983"/>
</p:tagLst>
</file>

<file path=ppt/tags/tag635.xml><?xml version="1.0" encoding="utf-8"?>
<p:tagLst xmlns:a="http://schemas.openxmlformats.org/drawingml/2006/main" xmlns:r="http://schemas.openxmlformats.org/officeDocument/2006/relationships" xmlns:p="http://schemas.openxmlformats.org/presentationml/2006/main">
  <p:tag name="GENSWF_SLIDE_TITLE" val="How Managers can Apply Managerial Economics? - 3/5"/>
  <p:tag name="GENSWF_ADVANCE_TIME" val="0.00"/>
  <p:tag name="ISPRING_CUSTOM_TIMING_USED" val="0"/>
  <p:tag name="ISPRING_SLIDE_INDENT_LEVEL" val="1"/>
</p:tagLst>
</file>

<file path=ppt/tags/tag636.xml><?xml version="1.0" encoding="utf-8"?>
<p:tagLst xmlns:a="http://schemas.openxmlformats.org/drawingml/2006/main" xmlns:r="http://schemas.openxmlformats.org/officeDocument/2006/relationships" xmlns:p="http://schemas.openxmlformats.org/presentationml/2006/main">
  <p:tag name="SHAPE_LOCKS" val="1983"/>
</p:tagLst>
</file>

<file path=ppt/tags/tag637.xml><?xml version="1.0" encoding="utf-8"?>
<p:tagLst xmlns:a="http://schemas.openxmlformats.org/drawingml/2006/main" xmlns:r="http://schemas.openxmlformats.org/officeDocument/2006/relationships" xmlns:p="http://schemas.openxmlformats.org/presentationml/2006/main">
  <p:tag name="SHAPE_LOCKS" val="1983"/>
</p:tagLst>
</file>

<file path=ppt/tags/tag638.xml><?xml version="1.0" encoding="utf-8"?>
<p:tagLst xmlns:a="http://schemas.openxmlformats.org/drawingml/2006/main" xmlns:r="http://schemas.openxmlformats.org/officeDocument/2006/relationships" xmlns:p="http://schemas.openxmlformats.org/presentationml/2006/main">
  <p:tag name="GENSWF_SLIDE_TITLE" val="How Managers can Apply Managerial Economics? - 4/5"/>
  <p:tag name="GENSWF_ADVANCE_TIME" val="0.00"/>
  <p:tag name="ISPRING_CUSTOM_TIMING_USED" val="0"/>
  <p:tag name="ISPRING_SLIDE_INDENT_LEVEL" val="1"/>
</p:tagLst>
</file>

<file path=ppt/tags/tag639.xml><?xml version="1.0" encoding="utf-8"?>
<p:tagLst xmlns:a="http://schemas.openxmlformats.org/drawingml/2006/main" xmlns:r="http://schemas.openxmlformats.org/officeDocument/2006/relationships" xmlns:p="http://schemas.openxmlformats.org/presentationml/2006/main">
  <p:tag name="SHAPE_LOCKS" val="1983"/>
</p:tagLst>
</file>

<file path=ppt/tags/tag64.xml><?xml version="1.0" encoding="utf-8"?>
<p:tagLst xmlns:a="http://schemas.openxmlformats.org/drawingml/2006/main" xmlns:r="http://schemas.openxmlformats.org/officeDocument/2006/relationships" xmlns:p="http://schemas.openxmlformats.org/presentationml/2006/main">
  <p:tag name="SHAPE_LOCKS" val="1983"/>
</p:tagLst>
</file>

<file path=ppt/tags/tag640.xml><?xml version="1.0" encoding="utf-8"?>
<p:tagLst xmlns:a="http://schemas.openxmlformats.org/drawingml/2006/main" xmlns:r="http://schemas.openxmlformats.org/officeDocument/2006/relationships" xmlns:p="http://schemas.openxmlformats.org/presentationml/2006/main">
  <p:tag name="SHAPE_LOCKS" val="1983"/>
</p:tagLst>
</file>

<file path=ppt/tags/tag641.xml><?xml version="1.0" encoding="utf-8"?>
<p:tagLst xmlns:a="http://schemas.openxmlformats.org/drawingml/2006/main" xmlns:r="http://schemas.openxmlformats.org/officeDocument/2006/relationships" xmlns:p="http://schemas.openxmlformats.org/presentationml/2006/main">
  <p:tag name="GENSWF_SLIDE_TITLE" val="How Managers can Apply Managerial Economics? - 5/5"/>
  <p:tag name="GENSWF_ADVANCE_TIME" val="0.00"/>
  <p:tag name="ISPRING_CUSTOM_TIMING_USED" val="0"/>
  <p:tag name="ISPRING_SLIDE_INDENT_LEVEL" val="1"/>
</p:tagLst>
</file>

<file path=ppt/tags/tag642.xml><?xml version="1.0" encoding="utf-8"?>
<p:tagLst xmlns:a="http://schemas.openxmlformats.org/drawingml/2006/main" xmlns:r="http://schemas.openxmlformats.org/officeDocument/2006/relationships" xmlns:p="http://schemas.openxmlformats.org/presentationml/2006/main">
  <p:tag name="SHAPE_LOCKS" val="1983"/>
</p:tagLst>
</file>

<file path=ppt/tags/tag643.xml><?xml version="1.0" encoding="utf-8"?>
<p:tagLst xmlns:a="http://schemas.openxmlformats.org/drawingml/2006/main" xmlns:r="http://schemas.openxmlformats.org/officeDocument/2006/relationships" xmlns:p="http://schemas.openxmlformats.org/presentationml/2006/main">
  <p:tag name="SHAPE_LOCKS" val="1983"/>
</p:tagLst>
</file>

<file path=ppt/tags/tag644.xml><?xml version="1.0" encoding="utf-8"?>
<p:tagLst xmlns:a="http://schemas.openxmlformats.org/drawingml/2006/main" xmlns:r="http://schemas.openxmlformats.org/officeDocument/2006/relationships" xmlns:p="http://schemas.openxmlformats.org/presentationml/2006/main">
  <p:tag name="GENSWF_SLIDE_TITLE" val="List the Benefits of Managerial Economics"/>
  <p:tag name="GENSWF_ADVANCE_TIME" val="0.00"/>
  <p:tag name="ISPRING_SLIDE_INDENT_LEVEL" val="0"/>
  <p:tag name="ISPRING_CUSTOM_TIMING_USED" val="0"/>
</p:tagLst>
</file>

<file path=ppt/tags/tag645.xml><?xml version="1.0" encoding="utf-8"?>
<p:tagLst xmlns:a="http://schemas.openxmlformats.org/drawingml/2006/main" xmlns:r="http://schemas.openxmlformats.org/officeDocument/2006/relationships" xmlns:p="http://schemas.openxmlformats.org/presentationml/2006/main">
  <p:tag name="SHAPE_LOCKS" val="1983"/>
</p:tagLst>
</file>

<file path=ppt/tags/tag646.xml><?xml version="1.0" encoding="utf-8"?>
<p:tagLst xmlns:a="http://schemas.openxmlformats.org/drawingml/2006/main" xmlns:r="http://schemas.openxmlformats.org/officeDocument/2006/relationships" xmlns:p="http://schemas.openxmlformats.org/presentationml/2006/main">
  <p:tag name="SHAPE_LOCKS" val="1983"/>
</p:tagLst>
</file>

<file path=ppt/tags/tag647.xml><?xml version="1.0" encoding="utf-8"?>
<p:tagLst xmlns:a="http://schemas.openxmlformats.org/drawingml/2006/main" xmlns:r="http://schemas.openxmlformats.org/officeDocument/2006/relationships" xmlns:p="http://schemas.openxmlformats.org/presentationml/2006/main">
  <p:tag name="GENSWF_SLIDE_TITLE" val="Benefits of Managerial Economics - 1/2"/>
  <p:tag name="GENSWF_ADVANCE_TIME" val="0.00"/>
  <p:tag name="ISPRING_CUSTOM_TIMING_USED" val="0"/>
  <p:tag name="ISPRING_SLIDE_INDENT_LEVEL" val="1"/>
</p:tagLst>
</file>

<file path=ppt/tags/tag648.xml><?xml version="1.0" encoding="utf-8"?>
<p:tagLst xmlns:a="http://schemas.openxmlformats.org/drawingml/2006/main" xmlns:r="http://schemas.openxmlformats.org/officeDocument/2006/relationships" xmlns:p="http://schemas.openxmlformats.org/presentationml/2006/main">
  <p:tag name="SHAPE_LOCKS" val="1983"/>
</p:tagLst>
</file>

<file path=ppt/tags/tag649.xml><?xml version="1.0" encoding="utf-8"?>
<p:tagLst xmlns:a="http://schemas.openxmlformats.org/drawingml/2006/main" xmlns:r="http://schemas.openxmlformats.org/officeDocument/2006/relationships" xmlns:p="http://schemas.openxmlformats.org/presentationml/2006/main">
  <p:tag name="SHAPE_LOCKS" val="1983"/>
</p:tagLst>
</file>

<file path=ppt/tags/tag65.xml><?xml version="1.0" encoding="utf-8"?>
<p:tagLst xmlns:a="http://schemas.openxmlformats.org/drawingml/2006/main" xmlns:r="http://schemas.openxmlformats.org/officeDocument/2006/relationships" xmlns:p="http://schemas.openxmlformats.org/presentationml/2006/main">
  <p:tag name="SHAPE_LOCKS" val="1983"/>
</p:tagLst>
</file>

<file path=ppt/tags/tag650.xml><?xml version="1.0" encoding="utf-8"?>
<p:tagLst xmlns:a="http://schemas.openxmlformats.org/drawingml/2006/main" xmlns:r="http://schemas.openxmlformats.org/officeDocument/2006/relationships" xmlns:p="http://schemas.openxmlformats.org/presentationml/2006/main">
  <p:tag name="SHAPE_LOCKS" val="1983"/>
</p:tagLst>
</file>

<file path=ppt/tags/tag651.xml><?xml version="1.0" encoding="utf-8"?>
<p:tagLst xmlns:a="http://schemas.openxmlformats.org/drawingml/2006/main" xmlns:r="http://schemas.openxmlformats.org/officeDocument/2006/relationships" xmlns:p="http://schemas.openxmlformats.org/presentationml/2006/main">
  <p:tag name="SHAPE_LOCKS" val="1983"/>
</p:tagLst>
</file>

<file path=ppt/tags/tag652.xml><?xml version="1.0" encoding="utf-8"?>
<p:tagLst xmlns:a="http://schemas.openxmlformats.org/drawingml/2006/main" xmlns:r="http://schemas.openxmlformats.org/officeDocument/2006/relationships" xmlns:p="http://schemas.openxmlformats.org/presentationml/2006/main">
  <p:tag name="SHAPE_LOCKS" val="1983"/>
</p:tagLst>
</file>

<file path=ppt/tags/tag653.xml><?xml version="1.0" encoding="utf-8"?>
<p:tagLst xmlns:a="http://schemas.openxmlformats.org/drawingml/2006/main" xmlns:r="http://schemas.openxmlformats.org/officeDocument/2006/relationships" xmlns:p="http://schemas.openxmlformats.org/presentationml/2006/main">
  <p:tag name="GENSWF_SLIDE_TITLE" val="Benefits of Managerial Economics - 2/2"/>
  <p:tag name="GENSWF_ADVANCE_TIME" val="0.00"/>
  <p:tag name="ISPRING_CUSTOM_TIMING_USED" val="0"/>
  <p:tag name="ISPRING_SLIDE_INDENT_LEVEL" val="1"/>
</p:tagLst>
</file>

<file path=ppt/tags/tag654.xml><?xml version="1.0" encoding="utf-8"?>
<p:tagLst xmlns:a="http://schemas.openxmlformats.org/drawingml/2006/main" xmlns:r="http://schemas.openxmlformats.org/officeDocument/2006/relationships" xmlns:p="http://schemas.openxmlformats.org/presentationml/2006/main">
  <p:tag name="SHAPE_LOCKS" val="1983"/>
</p:tagLst>
</file>

<file path=ppt/tags/tag655.xml><?xml version="1.0" encoding="utf-8"?>
<p:tagLst xmlns:a="http://schemas.openxmlformats.org/drawingml/2006/main" xmlns:r="http://schemas.openxmlformats.org/officeDocument/2006/relationships" xmlns:p="http://schemas.openxmlformats.org/presentationml/2006/main">
  <p:tag name="SHAPE_LOCKS" val="1983"/>
</p:tagLst>
</file>

<file path=ppt/tags/tag656.xml><?xml version="1.0" encoding="utf-8"?>
<p:tagLst xmlns:a="http://schemas.openxmlformats.org/drawingml/2006/main" xmlns:r="http://schemas.openxmlformats.org/officeDocument/2006/relationships" xmlns:p="http://schemas.openxmlformats.org/presentationml/2006/main">
  <p:tag name="SHAPE_LOCKS" val="1983"/>
</p:tagLst>
</file>

<file path=ppt/tags/tag657.xml><?xml version="1.0" encoding="utf-8"?>
<p:tagLst xmlns:a="http://schemas.openxmlformats.org/drawingml/2006/main" xmlns:r="http://schemas.openxmlformats.org/officeDocument/2006/relationships" xmlns:p="http://schemas.openxmlformats.org/presentationml/2006/main">
  <p:tag name="SHAPE_LOCKS" val="1983"/>
</p:tagLst>
</file>

<file path=ppt/tags/tag658.xml><?xml version="1.0" encoding="utf-8"?>
<p:tagLst xmlns:a="http://schemas.openxmlformats.org/drawingml/2006/main" xmlns:r="http://schemas.openxmlformats.org/officeDocument/2006/relationships" xmlns:p="http://schemas.openxmlformats.org/presentationml/2006/main">
  <p:tag name="SHAPE_LOCKS" val="1983"/>
</p:tagLst>
</file>

<file path=ppt/tags/tag659.xml><?xml version="1.0" encoding="utf-8"?>
<p:tagLst xmlns:a="http://schemas.openxmlformats.org/drawingml/2006/main" xmlns:r="http://schemas.openxmlformats.org/officeDocument/2006/relationships" xmlns:p="http://schemas.openxmlformats.org/presentationml/2006/main">
  <p:tag name="GENSWF_SLIDE_TITLE" val="Practice - 1/2"/>
  <p:tag name="GENSWF_ADVANCE_TIME" val="0.00"/>
  <p:tag name="ISPRING_SLIDE_INDENT_LEVEL" val="0"/>
  <p:tag name="ISPRING_CUSTOM_TIMING_USED" val="0"/>
</p:tagLst>
</file>

<file path=ppt/tags/tag66.xml><?xml version="1.0" encoding="utf-8"?>
<p:tagLst xmlns:a="http://schemas.openxmlformats.org/drawingml/2006/main" xmlns:r="http://schemas.openxmlformats.org/officeDocument/2006/relationships" xmlns:p="http://schemas.openxmlformats.org/presentationml/2006/main">
  <p:tag name="GENSWF_SLIDE_TITLE" val="How to produce? - 2/2"/>
  <p:tag name="GENSWF_ADVANCE_TIME" val="0.00"/>
  <p:tag name="ISPRING_CUSTOM_TIMING_USED" val="0"/>
  <p:tag name="ISPRING_SLIDE_INDENT_LEVEL" val="1"/>
</p:tagLst>
</file>

<file path=ppt/tags/tag660.xml><?xml version="1.0" encoding="utf-8"?>
<p:tagLst xmlns:a="http://schemas.openxmlformats.org/drawingml/2006/main" xmlns:r="http://schemas.openxmlformats.org/officeDocument/2006/relationships" xmlns:p="http://schemas.openxmlformats.org/presentationml/2006/main">
  <p:tag name="SHAPE_LOCKS" val="1983"/>
</p:tagLst>
</file>

<file path=ppt/tags/tag661.xml><?xml version="1.0" encoding="utf-8"?>
<p:tagLst xmlns:a="http://schemas.openxmlformats.org/drawingml/2006/main" xmlns:r="http://schemas.openxmlformats.org/officeDocument/2006/relationships" xmlns:p="http://schemas.openxmlformats.org/presentationml/2006/main">
  <p:tag name="SHAPE_LOCKS" val="1983"/>
</p:tagLst>
</file>

<file path=ppt/tags/tag662.xml><?xml version="1.0" encoding="utf-8"?>
<p:tagLst xmlns:a="http://schemas.openxmlformats.org/drawingml/2006/main" xmlns:r="http://schemas.openxmlformats.org/officeDocument/2006/relationships" xmlns:p="http://schemas.openxmlformats.org/presentationml/2006/main">
  <p:tag name="GENSWF_SLIDE_TITLE" val="Practice - 2/2"/>
  <p:tag name="GENSWF_ADVANCE_TIME" val="0.00"/>
  <p:tag name="ISPRING_CUSTOM_TIMING_USED" val="0"/>
  <p:tag name="ISPRING_SLIDE_INDENT_LEVEL" val="1"/>
</p:tagLst>
</file>

<file path=ppt/tags/tag663.xml><?xml version="1.0" encoding="utf-8"?>
<p:tagLst xmlns:a="http://schemas.openxmlformats.org/drawingml/2006/main" xmlns:r="http://schemas.openxmlformats.org/officeDocument/2006/relationships" xmlns:p="http://schemas.openxmlformats.org/presentationml/2006/main">
  <p:tag name="SHAPE_LOCKS" val="1983"/>
</p:tagLst>
</file>

<file path=ppt/tags/tag664.xml><?xml version="1.0" encoding="utf-8"?>
<p:tagLst xmlns:a="http://schemas.openxmlformats.org/drawingml/2006/main" xmlns:r="http://schemas.openxmlformats.org/officeDocument/2006/relationships" xmlns:p="http://schemas.openxmlformats.org/presentationml/2006/main">
  <p:tag name="SHAPE_LOCKS" val="1983"/>
</p:tagLst>
</file>

<file path=ppt/tags/tag665.xml><?xml version="1.0" encoding="utf-8"?>
<p:tagLst xmlns:a="http://schemas.openxmlformats.org/drawingml/2006/main" xmlns:r="http://schemas.openxmlformats.org/officeDocument/2006/relationships" xmlns:p="http://schemas.openxmlformats.org/presentationml/2006/main">
  <p:tag name="SHAPE_LOCKS" val="1983"/>
</p:tagLst>
</file>

<file path=ppt/tags/tag666.xml><?xml version="1.0" encoding="utf-8"?>
<p:tagLst xmlns:a="http://schemas.openxmlformats.org/drawingml/2006/main" xmlns:r="http://schemas.openxmlformats.org/officeDocument/2006/relationships" xmlns:p="http://schemas.openxmlformats.org/presentationml/2006/main">
  <p:tag name="SHAPE_LOCKS" val="1983"/>
</p:tagLst>
</file>

<file path=ppt/tags/tag667.xml><?xml version="1.0" encoding="utf-8"?>
<p:tagLst xmlns:a="http://schemas.openxmlformats.org/drawingml/2006/main" xmlns:r="http://schemas.openxmlformats.org/officeDocument/2006/relationships" xmlns:p="http://schemas.openxmlformats.org/presentationml/2006/main">
  <p:tag name="SHAPE_LOCKS" val="1983"/>
</p:tagLst>
</file>

<file path=ppt/tags/tag668.xml><?xml version="1.0" encoding="utf-8"?>
<p:tagLst xmlns:a="http://schemas.openxmlformats.org/drawingml/2006/main" xmlns:r="http://schemas.openxmlformats.org/officeDocument/2006/relationships" xmlns:p="http://schemas.openxmlformats.org/presentationml/2006/main">
  <p:tag name="SHAPE_LOCKS" val="1983"/>
</p:tagLst>
</file>

<file path=ppt/tags/tag669.xml><?xml version="1.0" encoding="utf-8"?>
<p:tagLst xmlns:a="http://schemas.openxmlformats.org/drawingml/2006/main" xmlns:r="http://schemas.openxmlformats.org/officeDocument/2006/relationships" xmlns:p="http://schemas.openxmlformats.org/presentationml/2006/main">
  <p:tag name="GENSWF_SLIDE_TITLE" val="Case Study"/>
  <p:tag name="GENSWF_ADVANCE_TIME" val="0.00"/>
  <p:tag name="ISPRING_SLIDE_INDENT_LEVEL" val="0"/>
  <p:tag name="ISPRING_CUSTOM_TIMING_USED" val="0"/>
</p:tagLst>
</file>

<file path=ppt/tags/tag67.xml><?xml version="1.0" encoding="utf-8"?>
<p:tagLst xmlns:a="http://schemas.openxmlformats.org/drawingml/2006/main" xmlns:r="http://schemas.openxmlformats.org/officeDocument/2006/relationships" xmlns:p="http://schemas.openxmlformats.org/presentationml/2006/main">
  <p:tag name="SHAPE_LOCKS" val="1983"/>
</p:tagLst>
</file>

<file path=ppt/tags/tag670.xml><?xml version="1.0" encoding="utf-8"?>
<p:tagLst xmlns:a="http://schemas.openxmlformats.org/drawingml/2006/main" xmlns:r="http://schemas.openxmlformats.org/officeDocument/2006/relationships" xmlns:p="http://schemas.openxmlformats.org/presentationml/2006/main">
  <p:tag name="SHAPE_LOCKS" val="1983"/>
</p:tagLst>
</file>

<file path=ppt/tags/tag671.xml><?xml version="1.0" encoding="utf-8"?>
<p:tagLst xmlns:a="http://schemas.openxmlformats.org/drawingml/2006/main" xmlns:r="http://schemas.openxmlformats.org/officeDocument/2006/relationships" xmlns:p="http://schemas.openxmlformats.org/presentationml/2006/main">
  <p:tag name="SHAPE_LOCKS" val="1983"/>
</p:tagLst>
</file>

<file path=ppt/tags/tag672.xml><?xml version="1.0" encoding="utf-8"?>
<p:tagLst xmlns:a="http://schemas.openxmlformats.org/drawingml/2006/main" xmlns:r="http://schemas.openxmlformats.org/officeDocument/2006/relationships" xmlns:p="http://schemas.openxmlformats.org/presentationml/2006/main">
  <p:tag name="GENSWF_SLIDE_TITLE" val="Summary - 1/2"/>
  <p:tag name="GENSWF_ADVANCE_TIME" val="0.00"/>
  <p:tag name="ISPRING_SLIDE_INDENT_LEVEL" val="0"/>
  <p:tag name="ISPRING_CUSTOM_TIMING_USED" val="0"/>
</p:tagLst>
</file>

<file path=ppt/tags/tag673.xml><?xml version="1.0" encoding="utf-8"?>
<p:tagLst xmlns:a="http://schemas.openxmlformats.org/drawingml/2006/main" xmlns:r="http://schemas.openxmlformats.org/officeDocument/2006/relationships" xmlns:p="http://schemas.openxmlformats.org/presentationml/2006/main">
  <p:tag name="SHAPE_LOCKS" val="1983"/>
</p:tagLst>
</file>

<file path=ppt/tags/tag674.xml><?xml version="1.0" encoding="utf-8"?>
<p:tagLst xmlns:a="http://schemas.openxmlformats.org/drawingml/2006/main" xmlns:r="http://schemas.openxmlformats.org/officeDocument/2006/relationships" xmlns:p="http://schemas.openxmlformats.org/presentationml/2006/main">
  <p:tag name="SHAPE_LOCKS" val="1983"/>
</p:tagLst>
</file>

<file path=ppt/tags/tag675.xml><?xml version="1.0" encoding="utf-8"?>
<p:tagLst xmlns:a="http://schemas.openxmlformats.org/drawingml/2006/main" xmlns:r="http://schemas.openxmlformats.org/officeDocument/2006/relationships" xmlns:p="http://schemas.openxmlformats.org/presentationml/2006/main">
  <p:tag name="SHAPE_LOCKS" val="1983"/>
</p:tagLst>
</file>

<file path=ppt/tags/tag676.xml><?xml version="1.0" encoding="utf-8"?>
<p:tagLst xmlns:a="http://schemas.openxmlformats.org/drawingml/2006/main" xmlns:r="http://schemas.openxmlformats.org/officeDocument/2006/relationships" xmlns:p="http://schemas.openxmlformats.org/presentationml/2006/main">
  <p:tag name="SHAPE_LOCKS" val="1983"/>
</p:tagLst>
</file>

<file path=ppt/tags/tag677.xml><?xml version="1.0" encoding="utf-8"?>
<p:tagLst xmlns:a="http://schemas.openxmlformats.org/drawingml/2006/main" xmlns:r="http://schemas.openxmlformats.org/officeDocument/2006/relationships" xmlns:p="http://schemas.openxmlformats.org/presentationml/2006/main">
  <p:tag name="GENSWF_SLIDE_TITLE" val="Summary - 2/2"/>
  <p:tag name="GENSWF_ADVANCE_TIME" val="0.00"/>
  <p:tag name="ISPRING_CUSTOM_TIMING_USED" val="0"/>
  <p:tag name="ISPRING_SLIDE_INDENT_LEVEL" val="1"/>
</p:tagLst>
</file>

<file path=ppt/tags/tag678.xml><?xml version="1.0" encoding="utf-8"?>
<p:tagLst xmlns:a="http://schemas.openxmlformats.org/drawingml/2006/main" xmlns:r="http://schemas.openxmlformats.org/officeDocument/2006/relationships" xmlns:p="http://schemas.openxmlformats.org/presentationml/2006/main">
  <p:tag name="SHAPE_LOCKS" val="1983"/>
</p:tagLst>
</file>

<file path=ppt/tags/tag679.xml><?xml version="1.0" encoding="utf-8"?>
<p:tagLst xmlns:a="http://schemas.openxmlformats.org/drawingml/2006/main" xmlns:r="http://schemas.openxmlformats.org/officeDocument/2006/relationships" xmlns:p="http://schemas.openxmlformats.org/presentationml/2006/main">
  <p:tag name="SHAPE_LOCKS" val="1983"/>
</p:tagLst>
</file>

<file path=ppt/tags/tag68.xml><?xml version="1.0" encoding="utf-8"?>
<p:tagLst xmlns:a="http://schemas.openxmlformats.org/drawingml/2006/main" xmlns:r="http://schemas.openxmlformats.org/officeDocument/2006/relationships" xmlns:p="http://schemas.openxmlformats.org/presentationml/2006/main">
  <p:tag name="SHAPE_LOCKS" val="1983"/>
</p:tagLst>
</file>

<file path=ppt/tags/tag680.xml><?xml version="1.0" encoding="utf-8"?>
<p:tagLst xmlns:a="http://schemas.openxmlformats.org/drawingml/2006/main" xmlns:r="http://schemas.openxmlformats.org/officeDocument/2006/relationships" xmlns:p="http://schemas.openxmlformats.org/presentationml/2006/main">
  <p:tag name="SHAPE_LOCKS" val="1983"/>
</p:tagLst>
</file>

<file path=ppt/tags/tag681.xml><?xml version="1.0" encoding="utf-8"?>
<p:tagLst xmlns:a="http://schemas.openxmlformats.org/drawingml/2006/main" xmlns:r="http://schemas.openxmlformats.org/officeDocument/2006/relationships" xmlns:p="http://schemas.openxmlformats.org/presentationml/2006/main">
  <p:tag name="SHAPE_LOCKS" val="1983"/>
</p:tagLst>
</file>

<file path=ppt/tags/tag682.xml><?xml version="1.0" encoding="utf-8"?>
<p:tagLst xmlns:a="http://schemas.openxmlformats.org/drawingml/2006/main" xmlns:r="http://schemas.openxmlformats.org/officeDocument/2006/relationships" xmlns:p="http://schemas.openxmlformats.org/presentationml/2006/main">
  <p:tag name="GENSWF_SLIDE_TITLE" val="Glossary"/>
  <p:tag name="GENSWF_ADVANCE_TIME" val="0.00"/>
  <p:tag name="ISPRING_SLIDE_INDENT_LEVEL" val="0"/>
  <p:tag name="ISPRING_CUSTOM_TIMING_USED" val="0"/>
</p:tagLst>
</file>

<file path=ppt/tags/tag683.xml><?xml version="1.0" encoding="utf-8"?>
<p:tagLst xmlns:a="http://schemas.openxmlformats.org/drawingml/2006/main" xmlns:r="http://schemas.openxmlformats.org/officeDocument/2006/relationships" xmlns:p="http://schemas.openxmlformats.org/presentationml/2006/main">
  <p:tag name="SHAPE_LOCKS" val="1983"/>
</p:tagLst>
</file>

<file path=ppt/tags/tag684.xml><?xml version="1.0" encoding="utf-8"?>
<p:tagLst xmlns:a="http://schemas.openxmlformats.org/drawingml/2006/main" xmlns:r="http://schemas.openxmlformats.org/officeDocument/2006/relationships" xmlns:p="http://schemas.openxmlformats.org/presentationml/2006/main">
  <p:tag name="SHAPE_LOCKS" val="1983"/>
</p:tagLst>
</file>

<file path=ppt/tags/tag685.xml><?xml version="1.0" encoding="utf-8"?>
<p:tagLst xmlns:a="http://schemas.openxmlformats.org/drawingml/2006/main" xmlns:r="http://schemas.openxmlformats.org/officeDocument/2006/relationships" xmlns:p="http://schemas.openxmlformats.org/presentationml/2006/main">
  <p:tag name="SHAPE_LOCKS" val="1983"/>
</p:tagLst>
</file>

<file path=ppt/tags/tag686.xml><?xml version="1.0" encoding="utf-8"?>
<p:tagLst xmlns:a="http://schemas.openxmlformats.org/drawingml/2006/main" xmlns:r="http://schemas.openxmlformats.org/officeDocument/2006/relationships" xmlns:p="http://schemas.openxmlformats.org/presentationml/2006/main">
  <p:tag name="GENSWF_SLIDE_TITLE" val="Glossary - 'A'"/>
  <p:tag name="GENSWF_ADVANCE_TIME" val="0.00"/>
  <p:tag name="ISPRING_CUSTOM_TIMING_USED" val="0"/>
  <p:tag name="ISPRING_SLIDE_INDENT_LEVEL" val="1"/>
</p:tagLst>
</file>

<file path=ppt/tags/tag687.xml><?xml version="1.0" encoding="utf-8"?>
<p:tagLst xmlns:a="http://schemas.openxmlformats.org/drawingml/2006/main" xmlns:r="http://schemas.openxmlformats.org/officeDocument/2006/relationships" xmlns:p="http://schemas.openxmlformats.org/presentationml/2006/main">
  <p:tag name="SHAPE_LOCKS" val="1983"/>
</p:tagLst>
</file>

<file path=ppt/tags/tag688.xml><?xml version="1.0" encoding="utf-8"?>
<p:tagLst xmlns:a="http://schemas.openxmlformats.org/drawingml/2006/main" xmlns:r="http://schemas.openxmlformats.org/officeDocument/2006/relationships" xmlns:p="http://schemas.openxmlformats.org/presentationml/2006/main">
  <p:tag name="SHAPE_LOCKS" val="1983"/>
</p:tagLst>
</file>

<file path=ppt/tags/tag689.xml><?xml version="1.0" encoding="utf-8"?>
<p:tagLst xmlns:a="http://schemas.openxmlformats.org/drawingml/2006/main" xmlns:r="http://schemas.openxmlformats.org/officeDocument/2006/relationships" xmlns:p="http://schemas.openxmlformats.org/presentationml/2006/main">
  <p:tag name="GENSWF_SLIDE_TITLE" val="Glossary - 'C'"/>
  <p:tag name="GENSWF_ADVANCE_TIME" val="0.00"/>
  <p:tag name="ISPRING_CUSTOM_TIMING_USED" val="0"/>
  <p:tag name="ISPRING_SLIDE_INDENT_LEVEL" val="1"/>
</p:tagLst>
</file>

<file path=ppt/tags/tag69.xml><?xml version="1.0" encoding="utf-8"?>
<p:tagLst xmlns:a="http://schemas.openxmlformats.org/drawingml/2006/main" xmlns:r="http://schemas.openxmlformats.org/officeDocument/2006/relationships" xmlns:p="http://schemas.openxmlformats.org/presentationml/2006/main">
  <p:tag name="GENSWF_SLIDE_TITLE" val="For whom to produce? - 1/2"/>
  <p:tag name="GENSWF_ADVANCE_TIME" val="0.00"/>
  <p:tag name="ISPRING_CUSTOM_TIMING_USED" val="0"/>
  <p:tag name="ISPRING_SLIDE_INDENT_LEVEL" val="1"/>
</p:tagLst>
</file>

<file path=ppt/tags/tag690.xml><?xml version="1.0" encoding="utf-8"?>
<p:tagLst xmlns:a="http://schemas.openxmlformats.org/drawingml/2006/main" xmlns:r="http://schemas.openxmlformats.org/officeDocument/2006/relationships" xmlns:p="http://schemas.openxmlformats.org/presentationml/2006/main">
  <p:tag name="SHAPE_LOCKS" val="1983"/>
</p:tagLst>
</file>

<file path=ppt/tags/tag691.xml><?xml version="1.0" encoding="utf-8"?>
<p:tagLst xmlns:a="http://schemas.openxmlformats.org/drawingml/2006/main" xmlns:r="http://schemas.openxmlformats.org/officeDocument/2006/relationships" xmlns:p="http://schemas.openxmlformats.org/presentationml/2006/main">
  <p:tag name="SHAPE_LOCKS" val="1983"/>
</p:tagLst>
</file>

<file path=ppt/tags/tag692.xml><?xml version="1.0" encoding="utf-8"?>
<p:tagLst xmlns:a="http://schemas.openxmlformats.org/drawingml/2006/main" xmlns:r="http://schemas.openxmlformats.org/officeDocument/2006/relationships" xmlns:p="http://schemas.openxmlformats.org/presentationml/2006/main">
  <p:tag name="GENSWF_SLIDE_TITLE" val="Glossary - 'F'"/>
  <p:tag name="GENSWF_ADVANCE_TIME" val="0.00"/>
  <p:tag name="ISPRING_CUSTOM_TIMING_USED" val="0"/>
  <p:tag name="ISPRING_SLIDE_INDENT_LEVEL" val="1"/>
</p:tagLst>
</file>

<file path=ppt/tags/tag693.xml><?xml version="1.0" encoding="utf-8"?>
<p:tagLst xmlns:a="http://schemas.openxmlformats.org/drawingml/2006/main" xmlns:r="http://schemas.openxmlformats.org/officeDocument/2006/relationships" xmlns:p="http://schemas.openxmlformats.org/presentationml/2006/main">
  <p:tag name="SHAPE_LOCKS" val="1983"/>
</p:tagLst>
</file>

<file path=ppt/tags/tag694.xml><?xml version="1.0" encoding="utf-8"?>
<p:tagLst xmlns:a="http://schemas.openxmlformats.org/drawingml/2006/main" xmlns:r="http://schemas.openxmlformats.org/officeDocument/2006/relationships" xmlns:p="http://schemas.openxmlformats.org/presentationml/2006/main">
  <p:tag name="SHAPE_LOCKS" val="1983"/>
</p:tagLst>
</file>

<file path=ppt/tags/tag695.xml><?xml version="1.0" encoding="utf-8"?>
<p:tagLst xmlns:a="http://schemas.openxmlformats.org/drawingml/2006/main" xmlns:r="http://schemas.openxmlformats.org/officeDocument/2006/relationships" xmlns:p="http://schemas.openxmlformats.org/presentationml/2006/main">
  <p:tag name="GENSWF_SLIDE_TITLE" val="Glossary - 'O'"/>
  <p:tag name="GENSWF_ADVANCE_TIME" val="0.00"/>
  <p:tag name="ISPRING_CUSTOM_TIMING_USED" val="0"/>
  <p:tag name="ISPRING_SLIDE_INDENT_LEVEL" val="1"/>
</p:tagLst>
</file>

<file path=ppt/tags/tag696.xml><?xml version="1.0" encoding="utf-8"?>
<p:tagLst xmlns:a="http://schemas.openxmlformats.org/drawingml/2006/main" xmlns:r="http://schemas.openxmlformats.org/officeDocument/2006/relationships" xmlns:p="http://schemas.openxmlformats.org/presentationml/2006/main">
  <p:tag name="SHAPE_LOCKS" val="1983"/>
</p:tagLst>
</file>

<file path=ppt/tags/tag697.xml><?xml version="1.0" encoding="utf-8"?>
<p:tagLst xmlns:a="http://schemas.openxmlformats.org/drawingml/2006/main" xmlns:r="http://schemas.openxmlformats.org/officeDocument/2006/relationships" xmlns:p="http://schemas.openxmlformats.org/presentationml/2006/main">
  <p:tag name="SHAPE_LOCKS" val="1983"/>
</p:tagLst>
</file>

<file path=ppt/tags/tag698.xml><?xml version="1.0" encoding="utf-8"?>
<p:tagLst xmlns:a="http://schemas.openxmlformats.org/drawingml/2006/main" xmlns:r="http://schemas.openxmlformats.org/officeDocument/2006/relationships" xmlns:p="http://schemas.openxmlformats.org/presentationml/2006/main">
  <p:tag name="GENSWF_SLIDE_TITLE" val="Glossary - 'S'"/>
  <p:tag name="GENSWF_ADVANCE_TIME" val="0.00"/>
  <p:tag name="ISPRING_CUSTOM_TIMING_USED" val="0"/>
  <p:tag name="ISPRING_SLIDE_INDENT_LEVEL" val="1"/>
</p:tagLst>
</file>

<file path=ppt/tags/tag699.xml><?xml version="1.0" encoding="utf-8"?>
<p:tagLst xmlns:a="http://schemas.openxmlformats.org/drawingml/2006/main" xmlns:r="http://schemas.openxmlformats.org/officeDocument/2006/relationships" xmlns:p="http://schemas.openxmlformats.org/presentationml/2006/main">
  <p:tag name="SHAPE_LOCKS" val="1983"/>
</p:tagLst>
</file>

<file path=ppt/tags/tag7.xml><?xml version="1.0" encoding="utf-8"?>
<p:tagLst xmlns:a="http://schemas.openxmlformats.org/drawingml/2006/main" xmlns:r="http://schemas.openxmlformats.org/officeDocument/2006/relationships" xmlns:p="http://schemas.openxmlformats.org/presentationml/2006/main">
  <p:tag name="GENSWF_SLIDE_TITLE" val="Course Objectives"/>
  <p:tag name="GENSWF_ADVANCE_TIME" val="0.00"/>
  <p:tag name="ISPRING_SLIDE_INDENT_LEVEL" val="0"/>
  <p:tag name="ISPRING_CUSTOM_TIMING_USED" val="0"/>
</p:tagLst>
</file>

<file path=ppt/tags/tag70.xml><?xml version="1.0" encoding="utf-8"?>
<p:tagLst xmlns:a="http://schemas.openxmlformats.org/drawingml/2006/main" xmlns:r="http://schemas.openxmlformats.org/officeDocument/2006/relationships" xmlns:p="http://schemas.openxmlformats.org/presentationml/2006/main">
  <p:tag name="SHAPE_LOCKS" val="1983"/>
</p:tagLst>
</file>

<file path=ppt/tags/tag700.xml><?xml version="1.0" encoding="utf-8"?>
<p:tagLst xmlns:a="http://schemas.openxmlformats.org/drawingml/2006/main" xmlns:r="http://schemas.openxmlformats.org/officeDocument/2006/relationships" xmlns:p="http://schemas.openxmlformats.org/presentationml/2006/main">
  <p:tag name="SHAPE_LOCKS" val="1983"/>
</p:tagLst>
</file>

<file path=ppt/tags/tag701.xml><?xml version="1.0" encoding="utf-8"?>
<p:tagLst xmlns:a="http://schemas.openxmlformats.org/drawingml/2006/main" xmlns:r="http://schemas.openxmlformats.org/officeDocument/2006/relationships" xmlns:p="http://schemas.openxmlformats.org/presentationml/2006/main">
  <p:tag name="GENSWF_SLIDE_TITLE" val="Congratulations"/>
  <p:tag name="GENSWF_ADVANCE_TIME" val="0.00"/>
  <p:tag name="ISPRING_SLIDE_INDENT_LEVEL" val="0"/>
  <p:tag name="ISPRING_CUSTOM_TIMING_USED" val="0"/>
</p:tagLst>
</file>

<file path=ppt/tags/tag702.xml><?xml version="1.0" encoding="utf-8"?>
<p:tagLst xmlns:a="http://schemas.openxmlformats.org/drawingml/2006/main" xmlns:r="http://schemas.openxmlformats.org/officeDocument/2006/relationships" xmlns:p="http://schemas.openxmlformats.org/presentationml/2006/main">
  <p:tag name="SHAPE_LOCKS" val="1983"/>
</p:tagLst>
</file>

<file path=ppt/tags/tag703.xml><?xml version="1.0" encoding="utf-8"?>
<p:tagLst xmlns:a="http://schemas.openxmlformats.org/drawingml/2006/main" xmlns:r="http://schemas.openxmlformats.org/officeDocument/2006/relationships" xmlns:p="http://schemas.openxmlformats.org/presentationml/2006/main">
  <p:tag name="SHAPE_LOCKS" val="1983"/>
</p:tagLst>
</file>

<file path=ppt/tags/tag71.xml><?xml version="1.0" encoding="utf-8"?>
<p:tagLst xmlns:a="http://schemas.openxmlformats.org/drawingml/2006/main" xmlns:r="http://schemas.openxmlformats.org/officeDocument/2006/relationships" xmlns:p="http://schemas.openxmlformats.org/presentationml/2006/main">
  <p:tag name="SHAPE_LOCKS" val="1983"/>
</p:tagLst>
</file>

<file path=ppt/tags/tag72.xml><?xml version="1.0" encoding="utf-8"?>
<p:tagLst xmlns:a="http://schemas.openxmlformats.org/drawingml/2006/main" xmlns:r="http://schemas.openxmlformats.org/officeDocument/2006/relationships" xmlns:p="http://schemas.openxmlformats.org/presentationml/2006/main">
  <p:tag name="GENSWF_SLIDE_TITLE" val="For whom to produce? - 2/2"/>
  <p:tag name="GENSWF_ADVANCE_TIME" val="0.00"/>
  <p:tag name="ISPRING_CUSTOM_TIMING_USED" val="0"/>
  <p:tag name="ISPRING_SLIDE_INDENT_LEVEL" val="1"/>
</p:tagLst>
</file>

<file path=ppt/tags/tag73.xml><?xml version="1.0" encoding="utf-8"?>
<p:tagLst xmlns:a="http://schemas.openxmlformats.org/drawingml/2006/main" xmlns:r="http://schemas.openxmlformats.org/officeDocument/2006/relationships" xmlns:p="http://schemas.openxmlformats.org/presentationml/2006/main">
  <p:tag name="SHAPE_LOCKS" val="1983"/>
</p:tagLst>
</file>

<file path=ppt/tags/tag74.xml><?xml version="1.0" encoding="utf-8"?>
<p:tagLst xmlns:a="http://schemas.openxmlformats.org/drawingml/2006/main" xmlns:r="http://schemas.openxmlformats.org/officeDocument/2006/relationships" xmlns:p="http://schemas.openxmlformats.org/presentationml/2006/main">
  <p:tag name="SHAPE_LOCKS" val="1983"/>
</p:tagLst>
</file>

<file path=ppt/tags/tag75.xml><?xml version="1.0" encoding="utf-8"?>
<p:tagLst xmlns:a="http://schemas.openxmlformats.org/drawingml/2006/main" xmlns:r="http://schemas.openxmlformats.org/officeDocument/2006/relationships" xmlns:p="http://schemas.openxmlformats.org/presentationml/2006/main">
  <p:tag name="GENSWF_SLIDE_TITLE" val="Purview of Managerial Economics"/>
  <p:tag name="GENSWF_ADVANCE_TIME" val="0.00"/>
  <p:tag name="ISPRING_CUSTOM_TIMING_USED" val="0"/>
  <p:tag name="ISPRING_SLIDE_INDENT_LEVEL" val="1"/>
</p:tagLst>
</file>

<file path=ppt/tags/tag76.xml><?xml version="1.0" encoding="utf-8"?>
<p:tagLst xmlns:a="http://schemas.openxmlformats.org/drawingml/2006/main" xmlns:r="http://schemas.openxmlformats.org/officeDocument/2006/relationships" xmlns:p="http://schemas.openxmlformats.org/presentationml/2006/main">
  <p:tag name="SHAPE_LOCKS" val="1983"/>
</p:tagLst>
</file>

<file path=ppt/tags/tag77.xml><?xml version="1.0" encoding="utf-8"?>
<p:tagLst xmlns:a="http://schemas.openxmlformats.org/drawingml/2006/main" xmlns:r="http://schemas.openxmlformats.org/officeDocument/2006/relationships" xmlns:p="http://schemas.openxmlformats.org/presentationml/2006/main">
  <p:tag name="SHAPE_LOCKS" val="1983"/>
</p:tagLst>
</file>

<file path=ppt/tags/tag78.xml><?xml version="1.0" encoding="utf-8"?>
<p:tagLst xmlns:a="http://schemas.openxmlformats.org/drawingml/2006/main" xmlns:r="http://schemas.openxmlformats.org/officeDocument/2006/relationships" xmlns:p="http://schemas.openxmlformats.org/presentationml/2006/main">
  <p:tag name="GENSWF_SLIDE_TITLE" val="Characteristics of Managerial Economics"/>
  <p:tag name="GENSWF_ADVANCE_TIME" val="0.00"/>
  <p:tag name="ISPRING_CUSTOM_TIMING_USED" val="0"/>
  <p:tag name="ISPRING_SLIDE_INDENT_LEVEL" val="1"/>
</p:tagLst>
</file>

<file path=ppt/tags/tag79.xml><?xml version="1.0" encoding="utf-8"?>
<p:tagLst xmlns:a="http://schemas.openxmlformats.org/drawingml/2006/main" xmlns:r="http://schemas.openxmlformats.org/officeDocument/2006/relationships" xmlns:p="http://schemas.openxmlformats.org/presentationml/2006/main">
  <p:tag name="SHAPE_LOCKS" val="1983"/>
</p:tagLst>
</file>

<file path=ppt/tags/tag8.xml><?xml version="1.0" encoding="utf-8"?>
<p:tagLst xmlns:a="http://schemas.openxmlformats.org/drawingml/2006/main" xmlns:r="http://schemas.openxmlformats.org/officeDocument/2006/relationships" xmlns:p="http://schemas.openxmlformats.org/presentationml/2006/main">
  <p:tag name="SHAPE_LOCKS" val="1983"/>
</p:tagLst>
</file>

<file path=ppt/tags/tag80.xml><?xml version="1.0" encoding="utf-8"?>
<p:tagLst xmlns:a="http://schemas.openxmlformats.org/drawingml/2006/main" xmlns:r="http://schemas.openxmlformats.org/officeDocument/2006/relationships" xmlns:p="http://schemas.openxmlformats.org/presentationml/2006/main">
  <p:tag name="SHAPE_LOCKS" val="1983"/>
</p:tagLst>
</file>

<file path=ppt/tags/tag81.xml><?xml version="1.0" encoding="utf-8"?>
<p:tagLst xmlns:a="http://schemas.openxmlformats.org/drawingml/2006/main" xmlns:r="http://schemas.openxmlformats.org/officeDocument/2006/relationships" xmlns:p="http://schemas.openxmlformats.org/presentationml/2006/main">
  <p:tag name="GENSWF_SLIDE_TITLE" val="ME is a Science - 1/2"/>
  <p:tag name="GENSWF_ADVANCE_TIME" val="0.00"/>
  <p:tag name="ISPRING_CUSTOM_TIMING_USED" val="0"/>
  <p:tag name="ISPRING_SLIDE_INDENT_LEVEL" val="1"/>
</p:tagLst>
</file>

<file path=ppt/tags/tag82.xml><?xml version="1.0" encoding="utf-8"?>
<p:tagLst xmlns:a="http://schemas.openxmlformats.org/drawingml/2006/main" xmlns:r="http://schemas.openxmlformats.org/officeDocument/2006/relationships" xmlns:p="http://schemas.openxmlformats.org/presentationml/2006/main">
  <p:tag name="SHAPE_LOCKS" val="1983"/>
</p:tagLst>
</file>

<file path=ppt/tags/tag83.xml><?xml version="1.0" encoding="utf-8"?>
<p:tagLst xmlns:a="http://schemas.openxmlformats.org/drawingml/2006/main" xmlns:r="http://schemas.openxmlformats.org/officeDocument/2006/relationships" xmlns:p="http://schemas.openxmlformats.org/presentationml/2006/main">
  <p:tag name="SHAPE_LOCKS" val="1983"/>
</p:tagLst>
</file>

<file path=ppt/tags/tag84.xml><?xml version="1.0" encoding="utf-8"?>
<p:tagLst xmlns:a="http://schemas.openxmlformats.org/drawingml/2006/main" xmlns:r="http://schemas.openxmlformats.org/officeDocument/2006/relationships" xmlns:p="http://schemas.openxmlformats.org/presentationml/2006/main">
  <p:tag name="GENSWF_SLIDE_TITLE" val="ME is a Science - 2/2"/>
  <p:tag name="GENSWF_ADVANCE_TIME" val="0.00"/>
  <p:tag name="ISPRING_CUSTOM_TIMING_USED" val="0"/>
  <p:tag name="ISPRING_SLIDE_INDENT_LEVEL" val="1"/>
</p:tagLst>
</file>

<file path=ppt/tags/tag85.xml><?xml version="1.0" encoding="utf-8"?>
<p:tagLst xmlns:a="http://schemas.openxmlformats.org/drawingml/2006/main" xmlns:r="http://schemas.openxmlformats.org/officeDocument/2006/relationships" xmlns:p="http://schemas.openxmlformats.org/presentationml/2006/main">
  <p:tag name="SHAPE_LOCKS" val="1983"/>
</p:tagLst>
</file>

<file path=ppt/tags/tag86.xml><?xml version="1.0" encoding="utf-8"?>
<p:tagLst xmlns:a="http://schemas.openxmlformats.org/drawingml/2006/main" xmlns:r="http://schemas.openxmlformats.org/officeDocument/2006/relationships" xmlns:p="http://schemas.openxmlformats.org/presentationml/2006/main">
  <p:tag name="SHAPE_LOCKS" val="1983"/>
</p:tagLst>
</file>

<file path=ppt/tags/tag87.xml><?xml version="1.0" encoding="utf-8"?>
<p:tagLst xmlns:a="http://schemas.openxmlformats.org/drawingml/2006/main" xmlns:r="http://schemas.openxmlformats.org/officeDocument/2006/relationships" xmlns:p="http://schemas.openxmlformats.org/presentationml/2006/main">
  <p:tag name="GENSWF_SLIDE_TITLE" val="ME is an Art"/>
  <p:tag name="GENSWF_ADVANCE_TIME" val="0.00"/>
  <p:tag name="ISPRING_CUSTOM_TIMING_USED" val="0"/>
  <p:tag name="ISPRING_SLIDE_INDENT_LEVEL" val="1"/>
</p:tagLst>
</file>

<file path=ppt/tags/tag88.xml><?xml version="1.0" encoding="utf-8"?>
<p:tagLst xmlns:a="http://schemas.openxmlformats.org/drawingml/2006/main" xmlns:r="http://schemas.openxmlformats.org/officeDocument/2006/relationships" xmlns:p="http://schemas.openxmlformats.org/presentationml/2006/main">
  <p:tag name="SHAPE_LOCKS" val="1983"/>
</p:tagLst>
</file>

<file path=ppt/tags/tag89.xml><?xml version="1.0" encoding="utf-8"?>
<p:tagLst xmlns:a="http://schemas.openxmlformats.org/drawingml/2006/main" xmlns:r="http://schemas.openxmlformats.org/officeDocument/2006/relationships" xmlns:p="http://schemas.openxmlformats.org/presentationml/2006/main">
  <p:tag name="SHAPE_LOCKS" val="1983"/>
</p:tagLst>
</file>

<file path=ppt/tags/tag9.xml><?xml version="1.0" encoding="utf-8"?>
<p:tagLst xmlns:a="http://schemas.openxmlformats.org/drawingml/2006/main" xmlns:r="http://schemas.openxmlformats.org/officeDocument/2006/relationships" xmlns:p="http://schemas.openxmlformats.org/presentationml/2006/main">
  <p:tag name="SHAPE_LOCKS" val="1983"/>
</p:tagLst>
</file>

<file path=ppt/tags/tag90.xml><?xml version="1.0" encoding="utf-8"?>
<p:tagLst xmlns:a="http://schemas.openxmlformats.org/drawingml/2006/main" xmlns:r="http://schemas.openxmlformats.org/officeDocument/2006/relationships" xmlns:p="http://schemas.openxmlformats.org/presentationml/2006/main">
  <p:tag name="GENSWF_SLIDE_TITLE" val="ME for Administration of Organization"/>
  <p:tag name="GENSWF_ADVANCE_TIME" val="0.00"/>
  <p:tag name="ISPRING_CUSTOM_TIMING_USED" val="0"/>
  <p:tag name="ISPRING_SLIDE_INDENT_LEVEL" val="1"/>
</p:tagLst>
</file>

<file path=ppt/tags/tag91.xml><?xml version="1.0" encoding="utf-8"?>
<p:tagLst xmlns:a="http://schemas.openxmlformats.org/drawingml/2006/main" xmlns:r="http://schemas.openxmlformats.org/officeDocument/2006/relationships" xmlns:p="http://schemas.openxmlformats.org/presentationml/2006/main">
  <p:tag name="SHAPE_LOCKS" val="1983"/>
</p:tagLst>
</file>

<file path=ppt/tags/tag92.xml><?xml version="1.0" encoding="utf-8"?>
<p:tagLst xmlns:a="http://schemas.openxmlformats.org/drawingml/2006/main" xmlns:r="http://schemas.openxmlformats.org/officeDocument/2006/relationships" xmlns:p="http://schemas.openxmlformats.org/presentationml/2006/main">
  <p:tag name="SHAPE_LOCKS" val="1983"/>
</p:tagLst>
</file>

<file path=ppt/tags/tag93.xml><?xml version="1.0" encoding="utf-8"?>
<p:tagLst xmlns:a="http://schemas.openxmlformats.org/drawingml/2006/main" xmlns:r="http://schemas.openxmlformats.org/officeDocument/2006/relationships" xmlns:p="http://schemas.openxmlformats.org/presentationml/2006/main">
  <p:tag name="GENSWF_SLIDE_TITLE" val="ME is Helpful in Optimum Resource Allocation"/>
  <p:tag name="GENSWF_ADVANCE_TIME" val="0.00"/>
  <p:tag name="ISPRING_CUSTOM_TIMING_USED" val="0"/>
  <p:tag name="ISPRING_SLIDE_INDENT_LEVEL" val="1"/>
</p:tagLst>
</file>

<file path=ppt/tags/tag94.xml><?xml version="1.0" encoding="utf-8"?>
<p:tagLst xmlns:a="http://schemas.openxmlformats.org/drawingml/2006/main" xmlns:r="http://schemas.openxmlformats.org/officeDocument/2006/relationships" xmlns:p="http://schemas.openxmlformats.org/presentationml/2006/main">
  <p:tag name="SHAPE_LOCKS" val="1983"/>
</p:tagLst>
</file>

<file path=ppt/tags/tag95.xml><?xml version="1.0" encoding="utf-8"?>
<p:tagLst xmlns:a="http://schemas.openxmlformats.org/drawingml/2006/main" xmlns:r="http://schemas.openxmlformats.org/officeDocument/2006/relationships" xmlns:p="http://schemas.openxmlformats.org/presentationml/2006/main">
  <p:tag name="SHAPE_LOCKS" val="1983"/>
</p:tagLst>
</file>

<file path=ppt/tags/tag96.xml><?xml version="1.0" encoding="utf-8"?>
<p:tagLst xmlns:a="http://schemas.openxmlformats.org/drawingml/2006/main" xmlns:r="http://schemas.openxmlformats.org/officeDocument/2006/relationships" xmlns:p="http://schemas.openxmlformats.org/presentationml/2006/main">
  <p:tag name="GENSWF_SLIDE_TITLE" val="ME has Components of Micro Economics - 1/2"/>
  <p:tag name="GENSWF_ADVANCE_TIME" val="0.00"/>
  <p:tag name="ISPRING_CUSTOM_TIMING_USED" val="0"/>
  <p:tag name="ISPRING_SLIDE_INDENT_LEVEL" val="1"/>
</p:tagLst>
</file>

<file path=ppt/tags/tag97.xml><?xml version="1.0" encoding="utf-8"?>
<p:tagLst xmlns:a="http://schemas.openxmlformats.org/drawingml/2006/main" xmlns:r="http://schemas.openxmlformats.org/officeDocument/2006/relationships" xmlns:p="http://schemas.openxmlformats.org/presentationml/2006/main">
  <p:tag name="SHAPE_LOCKS" val="1983"/>
</p:tagLst>
</file>

<file path=ppt/tags/tag98.xml><?xml version="1.0" encoding="utf-8"?>
<p:tagLst xmlns:a="http://schemas.openxmlformats.org/drawingml/2006/main" xmlns:r="http://schemas.openxmlformats.org/officeDocument/2006/relationships" xmlns:p="http://schemas.openxmlformats.org/presentationml/2006/main">
  <p:tag name="SHAPE_LOCKS" val="1983"/>
</p:tagLst>
</file>

<file path=ppt/tags/tag99.xml><?xml version="1.0" encoding="utf-8"?>
<p:tagLst xmlns:a="http://schemas.openxmlformats.org/drawingml/2006/main" xmlns:r="http://schemas.openxmlformats.org/officeDocument/2006/relationships" xmlns:p="http://schemas.openxmlformats.org/presentationml/2006/main">
  <p:tag name="GENSWF_SLIDE_TITLE" val="ME has Components of Micro Economics - 2/2"/>
  <p:tag name="GENSWF_ADVANCE_TIME" val="0.00"/>
  <p:tag name="ISPRING_CUSTOM_TIMING_USED" val="0"/>
  <p:tag name="ISPRING_SLIDE_INDENT_LEVEL" val="1"/>
</p:tagLst>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786</TotalTime>
  <Words>17701</Words>
  <Application>Microsoft Office PowerPoint</Application>
  <PresentationFormat>On-screen Show (4:3)</PresentationFormat>
  <Paragraphs>1893</Paragraphs>
  <Slides>190</Slides>
  <Notes>0</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190</vt:i4>
      </vt:variant>
    </vt:vector>
  </HeadingPairs>
  <TitlesOfParts>
    <vt:vector size="200" baseType="lpstr">
      <vt:lpstr>Arial</vt:lpstr>
      <vt:lpstr>Bradley Hand ITC</vt:lpstr>
      <vt:lpstr>Calibri</vt:lpstr>
      <vt:lpstr>Calibri Light</vt:lpstr>
      <vt:lpstr>Courier New</vt:lpstr>
      <vt:lpstr>Freestyle Script</vt:lpstr>
      <vt:lpstr>Gill Sans MT Condensed</vt:lpstr>
      <vt:lpstr>Mistral</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himanshu</cp:lastModifiedBy>
  <cp:revision>404</cp:revision>
  <dcterms:created xsi:type="dcterms:W3CDTF">2014-11-21T00:42:19Z</dcterms:created>
  <dcterms:modified xsi:type="dcterms:W3CDTF">2020-02-04T07:55:11Z</dcterms:modified>
</cp:coreProperties>
</file>